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42"/>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57" r:id="rId20"/>
    <p:sldId id="275" r:id="rId21"/>
    <p:sldId id="311" r:id="rId22"/>
    <p:sldId id="262" r:id="rId23"/>
    <p:sldId id="263" r:id="rId24"/>
    <p:sldId id="258" r:id="rId25"/>
    <p:sldId id="287" r:id="rId26"/>
    <p:sldId id="259" r:id="rId27"/>
    <p:sldId id="265" r:id="rId28"/>
    <p:sldId id="267" r:id="rId29"/>
    <p:sldId id="270" r:id="rId30"/>
    <p:sldId id="268" r:id="rId31"/>
    <p:sldId id="269" r:id="rId32"/>
    <p:sldId id="274" r:id="rId33"/>
    <p:sldId id="272" r:id="rId34"/>
    <p:sldId id="271" r:id="rId35"/>
    <p:sldId id="260" r:id="rId36"/>
    <p:sldId id="261" r:id="rId37"/>
    <p:sldId id="277" r:id="rId38"/>
    <p:sldId id="276" r:id="rId39"/>
    <p:sldId id="264"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57"/>
            <p14:sldId id="275"/>
            <p14:sldId id="311"/>
            <p14:sldId id="262"/>
            <p14:sldId id="263"/>
            <p14:sldId id="258"/>
            <p14:sldId id="287"/>
            <p14:sldId id="259"/>
            <p14:sldId id="265"/>
            <p14:sldId id="267"/>
            <p14:sldId id="270"/>
            <p14:sldId id="268"/>
            <p14:sldId id="269"/>
            <p14:sldId id="274"/>
            <p14:sldId id="272"/>
            <p14:sldId id="271"/>
            <p14:sldId id="260"/>
            <p14:sldId id="261"/>
            <p14:sldId id="277"/>
            <p14:sldId id="276"/>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1"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85" d="100"/>
          <a:sy n="85" d="100"/>
        </p:scale>
        <p:origin x="5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Poland-Tax/Microsimulation_Polan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8.png"/><Relationship Id="rId7" Type="http://schemas.openxmlformats.org/officeDocument/2006/relationships/image" Target="../media/image1.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oland-Tax/Microsimulation_Polan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8.png"/><Relationship Id="rId7" Type="http://schemas.openxmlformats.org/officeDocument/2006/relationships/image" Target="../media/image1.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https://github.com/Poland-Tax/Microsimulation_Poland</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https://github.com/Poland-Tax/Microsimulation_Poland</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1/29/2020</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1/29/2020</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1/29/2020</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1/29/2020</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1/29/2020</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1/29/2020</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1/29/2020</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1/29/2020</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1/29/2020</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1/29/2020</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1/29/2020</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1/29/2020</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Poland-Tax/Microsimulation_Polan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984904"/>
          </a:xfrm>
        </p:spPr>
        <p:txBody>
          <a:bodyPr>
            <a:normAutofit fontScale="90000"/>
          </a:bodyPr>
          <a:lstStyle/>
          <a:p>
            <a:r>
              <a:rPr lang="en-US" dirty="0"/>
              <a:t>Tax Microsimulation Model</a:t>
            </a:r>
            <a:br>
              <a:rPr lang="en-US" dirty="0"/>
            </a:br>
            <a:r>
              <a:rPr lang="en-US" dirty="0"/>
              <a:t>for Poland</a:t>
            </a:r>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852037095"/>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21</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Revenue Academy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https://github.com/Poland-Tax/Microsimulation_Poland</a:t>
            </a:r>
            <a:endParaRPr lang="en-US" dirty="0"/>
          </a:p>
          <a:p>
            <a:r>
              <a:rPr lang="en-US" dirty="0"/>
              <a:t>Follow the instructions to sync with the repositories</a:t>
            </a:r>
          </a:p>
          <a:p>
            <a:pPr lvl="1"/>
            <a:r>
              <a:rPr lang="en-US" dirty="0" err="1"/>
              <a:t>Microsimulation_Poland</a:t>
            </a:r>
            <a:endParaRPr lang="en-US" dirty="0"/>
          </a:p>
          <a:p>
            <a:r>
              <a:rPr lang="en-US" dirty="0"/>
              <a:t>We will first demonstrate the capabilities of the Microsimulation in the </a:t>
            </a:r>
            <a:r>
              <a:rPr lang="en-US" dirty="0" err="1"/>
              <a:t>Microsimulation_Poland</a:t>
            </a:r>
            <a:r>
              <a:rPr lang="en-US" dirty="0"/>
              <a:t> repository</a:t>
            </a:r>
          </a:p>
          <a:p>
            <a:pPr lvl="1"/>
            <a:r>
              <a:rPr lang="en-US" dirty="0"/>
              <a:t>Tax reform revenue projections</a:t>
            </a:r>
          </a:p>
          <a:p>
            <a:pPr lvl="1"/>
            <a:r>
              <a:rPr lang="en-US" dirty="0"/>
              <a:t>Distributional analysis of the changes to tax liability</a:t>
            </a:r>
          </a:p>
          <a:p>
            <a:pPr lvl="1"/>
            <a:r>
              <a:rPr lang="en-US" dirty="0"/>
              <a:t>Charts</a:t>
            </a:r>
          </a:p>
          <a:p>
            <a:pPr lvl="1"/>
            <a:endParaRPr lang="en-US" dirty="0"/>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A64B-12EA-463D-A214-CA58D36E7EF9}"/>
              </a:ext>
            </a:extLst>
          </p:cNvPr>
          <p:cNvSpPr>
            <a:spLocks noGrp="1"/>
          </p:cNvSpPr>
          <p:nvPr>
            <p:ph type="title"/>
          </p:nvPr>
        </p:nvSpPr>
        <p:spPr>
          <a:xfrm>
            <a:off x="1408110" y="332767"/>
            <a:ext cx="9105901" cy="734033"/>
          </a:xfrm>
        </p:spPr>
        <p:txBody>
          <a:bodyPr>
            <a:normAutofit/>
          </a:bodyPr>
          <a:lstStyle/>
          <a:p>
            <a:r>
              <a:rPr lang="en-US" sz="3200" dirty="0"/>
              <a:t>Reading the Data</a:t>
            </a:r>
          </a:p>
        </p:txBody>
      </p:sp>
      <p:sp>
        <p:nvSpPr>
          <p:cNvPr id="3" name="Content Placeholder 2">
            <a:extLst>
              <a:ext uri="{FF2B5EF4-FFF2-40B4-BE49-F238E27FC236}">
                <a16:creationId xmlns:a16="http://schemas.microsoft.com/office/drawing/2014/main" id="{22E2396B-8ECA-4987-8E8B-EDEBC311B79F}"/>
              </a:ext>
            </a:extLst>
          </p:cNvPr>
          <p:cNvSpPr>
            <a:spLocks noGrp="1"/>
          </p:cNvSpPr>
          <p:nvPr>
            <p:ph idx="1"/>
          </p:nvPr>
        </p:nvSpPr>
        <p:spPr>
          <a:xfrm>
            <a:off x="913775" y="1343025"/>
            <a:ext cx="10364452" cy="4981575"/>
          </a:xfrm>
        </p:spPr>
        <p:txBody>
          <a:bodyPr>
            <a:normAutofit/>
          </a:bodyPr>
          <a:lstStyle/>
          <a:p>
            <a:r>
              <a:rPr lang="en-US" dirty="0"/>
              <a:t>Preparing the data to be read into the other modules (Tax Return Data and Survey Data)</a:t>
            </a:r>
          </a:p>
          <a:p>
            <a:r>
              <a:rPr lang="en-US" dirty="0"/>
              <a:t>Linking the pit.csv, pit_weights.csv and </a:t>
            </a:r>
            <a:r>
              <a:rPr lang="en-US" dirty="0" err="1"/>
              <a:t>records_variables.json</a:t>
            </a:r>
            <a:r>
              <a:rPr lang="en-US" dirty="0"/>
              <a:t> with Records Class</a:t>
            </a:r>
          </a:p>
          <a:p>
            <a:r>
              <a:rPr lang="en-US" dirty="0"/>
              <a:t>Linking the </a:t>
            </a:r>
            <a:r>
              <a:rPr lang="en-US" dirty="0" err="1"/>
              <a:t>current_law_policy.json</a:t>
            </a:r>
            <a:r>
              <a:rPr lang="en-US" dirty="0"/>
              <a:t> file with the Policy class</a:t>
            </a:r>
          </a:p>
          <a:p>
            <a:r>
              <a:rPr lang="en-US" dirty="0"/>
              <a:t>Update app1_reform.json with a reform using </a:t>
            </a:r>
            <a:r>
              <a:rPr lang="en-US" dirty="0" err="1"/>
              <a:t>current_law_policy.json</a:t>
            </a:r>
            <a:r>
              <a:rPr lang="en-US" dirty="0"/>
              <a:t> as the template</a:t>
            </a:r>
          </a:p>
          <a:p>
            <a:r>
              <a:rPr lang="en-US" dirty="0"/>
              <a:t>Run app0.py, app1.py </a:t>
            </a:r>
          </a:p>
          <a:p>
            <a:r>
              <a:rPr lang="en-US" dirty="0"/>
              <a:t>Run app2.py to introduce the idea of </a:t>
            </a:r>
            <a:r>
              <a:rPr lang="en-US" dirty="0" err="1"/>
              <a:t>growfactors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80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House Property income</a:t>
            </a:r>
          </a:p>
          <a:p>
            <a:r>
              <a:rPr lang="en-US" dirty="0"/>
              <a:t>This function is written in function.py</a:t>
            </a:r>
          </a:p>
          <a:p>
            <a:r>
              <a:rPr lang="en-US" dirty="0"/>
              <a:t>The function would require policy inputs (say a deduction)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Adding a new tax function (3)</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
            <a:ext cx="10515600" cy="1267326"/>
          </a:xfrm>
        </p:spPr>
        <p:txBody>
          <a:bodyPr/>
          <a:lstStyle/>
          <a:p>
            <a:r>
              <a:rPr lang="en-US" dirty="0"/>
              <a:t>Adding a new Variable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31359"/>
            <a:ext cx="10515600" cy="5259904"/>
          </a:xfrm>
        </p:spPr>
        <p:txBody>
          <a:bodyPr/>
          <a:lstStyle/>
          <a:p>
            <a:r>
              <a:rPr lang="en-US" sz="2000" dirty="0"/>
              <a:t>Declare the variables in the respective json files. </a:t>
            </a:r>
          </a:p>
          <a:p>
            <a:r>
              <a:rPr lang="en-US" sz="2000" dirty="0"/>
              <a:t>“INCOME_HP” and “</a:t>
            </a:r>
            <a:r>
              <a:rPr lang="en-US" sz="2000" dirty="0" err="1"/>
              <a:t>Income_House_Property</a:t>
            </a:r>
            <a:r>
              <a:rPr lang="en-US" sz="2000" dirty="0"/>
              <a:t>” are declared in </a:t>
            </a:r>
            <a:r>
              <a:rPr lang="en-US" sz="2000" dirty="0" err="1"/>
              <a:t>records_variable.json</a:t>
            </a:r>
            <a:r>
              <a:rPr lang="en-US" sz="2000" dirty="0"/>
              <a:t>. “INCOME_HP” is declared as a “read” variable as it is directly read from the tax return/survey while “</a:t>
            </a:r>
            <a:r>
              <a:rPr lang="en-US" sz="2000" dirty="0" err="1"/>
              <a:t>Income_House_Property</a:t>
            </a:r>
            <a:r>
              <a:rPr lang="en-US" sz="2000" dirty="0"/>
              <a:t>”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r>
              <a:rPr lang="en-US" dirty="0"/>
              <a:t>Adding a new Variable (2)</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err="1"/>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31</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457200"/>
            <a:ext cx="5178054" cy="745958"/>
          </a:xfrm>
        </p:spPr>
        <p:txBody>
          <a:bodyPr>
            <a:normAutofit fontScale="90000"/>
          </a:bodyPr>
          <a:lstStyle/>
          <a:p>
            <a:r>
              <a:rPr lang="en-US" dirty="0"/>
              <a:t>Adding a new Variable (3)</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996951"/>
            <a:ext cx="4229765" cy="4872038"/>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33</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35</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458-6E40-4EC0-A43A-3347F23D4674}"/>
              </a:ext>
            </a:extLst>
          </p:cNvPr>
          <p:cNvSpPr>
            <a:spLocks noGrp="1"/>
          </p:cNvSpPr>
          <p:nvPr>
            <p:ph type="title"/>
          </p:nvPr>
        </p:nvSpPr>
        <p:spPr>
          <a:xfrm>
            <a:off x="2628900" y="219075"/>
            <a:ext cx="7591693" cy="490889"/>
          </a:xfrm>
        </p:spPr>
        <p:txBody>
          <a:bodyPr>
            <a:noAutofit/>
          </a:bodyPr>
          <a:lstStyle/>
          <a:p>
            <a:r>
              <a:rPr lang="en-US" dirty="0"/>
              <a:t>Implementing Reforms</a:t>
            </a:r>
          </a:p>
        </p:txBody>
      </p:sp>
      <p:graphicFrame>
        <p:nvGraphicFramePr>
          <p:cNvPr id="5" name="Content Placeholder 4">
            <a:extLst>
              <a:ext uri="{FF2B5EF4-FFF2-40B4-BE49-F238E27FC236}">
                <a16:creationId xmlns:a16="http://schemas.microsoft.com/office/drawing/2014/main" id="{702A1397-5D41-4B8F-AC56-39F5CBADB4B1}"/>
              </a:ext>
            </a:extLst>
          </p:cNvPr>
          <p:cNvGraphicFramePr>
            <a:graphicFrameLocks noGrp="1"/>
          </p:cNvGraphicFramePr>
          <p:nvPr>
            <p:ph type="pic" idx="1"/>
            <p:extLst>
              <p:ext uri="{D42A27DB-BD31-4B8C-83A1-F6EECF244321}">
                <p14:modId xmlns:p14="http://schemas.microsoft.com/office/powerpoint/2010/main" val="1548253223"/>
              </p:ext>
            </p:extLst>
          </p:nvPr>
        </p:nvGraphicFramePr>
        <p:xfrm>
          <a:off x="1148375" y="960120"/>
          <a:ext cx="8824299" cy="4937760"/>
        </p:xfrm>
        <a:graphic>
          <a:graphicData uri="http://schemas.openxmlformats.org/drawingml/2006/table">
            <a:tbl>
              <a:tblPr firstRow="1" bandRow="1">
                <a:tableStyleId>{5C22544A-7EE6-4342-B048-85BDC9FD1C3A}</a:tableStyleId>
              </a:tblPr>
              <a:tblGrid>
                <a:gridCol w="6089517">
                  <a:extLst>
                    <a:ext uri="{9D8B030D-6E8A-4147-A177-3AD203B41FA5}">
                      <a16:colId xmlns:a16="http://schemas.microsoft.com/office/drawing/2014/main" val="3781138112"/>
                    </a:ext>
                  </a:extLst>
                </a:gridCol>
                <a:gridCol w="2734782">
                  <a:extLst>
                    <a:ext uri="{9D8B030D-6E8A-4147-A177-3AD203B41FA5}">
                      <a16:colId xmlns:a16="http://schemas.microsoft.com/office/drawing/2014/main" val="3938058442"/>
                    </a:ext>
                  </a:extLst>
                </a:gridCol>
              </a:tblGrid>
              <a:tr h="3609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specify Calculator object for reform in JSON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 =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Calculator.read_json_param_objects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('app1_reform.json',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pol.implement_reform</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print('\n\n\n')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compare aggregate results from two calculators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weighted_tax1 = calc1.weighted_total('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weighted_tax2 = calc2.weighted_total('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calc1.total_weight()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Current Law: {weighted_tax1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Reform: {weighted_tax2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f'Total</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1e-6:,.2f} million')</a:t>
                      </a:r>
                    </a:p>
                    <a:p>
                      <a:endParaRPr lang="en-US" dirty="0">
                        <a:solidFill>
                          <a:schemeClr val="tx1"/>
                        </a:solidFill>
                      </a:endParaRPr>
                    </a:p>
                  </a:txBody>
                  <a:tcPr marL="62265" marR="62265">
                    <a:noFill/>
                  </a:tcPr>
                </a:tc>
                <a:tc>
                  <a:txBody>
                    <a:bodyPr/>
                    <a:lstStyle/>
                    <a:p>
                      <a:endParaRPr lang="en-US" dirty="0">
                        <a:solidFill>
                          <a:schemeClr val="tx1"/>
                        </a:solidFill>
                      </a:endParaRPr>
                    </a:p>
                  </a:txBody>
                  <a:tcPr marL="62265" marR="62265">
                    <a:noFill/>
                  </a:tcPr>
                </a:tc>
                <a:extLst>
                  <a:ext uri="{0D108BD9-81ED-4DB2-BD59-A6C34878D82A}">
                    <a16:rowId xmlns:a16="http://schemas.microsoft.com/office/drawing/2014/main" val="460769381"/>
                  </a:ext>
                </a:extLst>
              </a:tr>
              <a:tr h="313831">
                <a:tc>
                  <a:txBody>
                    <a:bodyPr/>
                    <a:lstStyle/>
                    <a:p>
                      <a:endParaRPr lang="en-US" dirty="0">
                        <a:solidFill>
                          <a:schemeClr val="tx1"/>
                        </a:solidFill>
                      </a:endParaRPr>
                    </a:p>
                  </a:txBody>
                  <a:tcPr marL="62265" marR="62265"/>
                </a:tc>
                <a:tc>
                  <a:txBody>
                    <a:bodyPr/>
                    <a:lstStyle/>
                    <a:p>
                      <a:endParaRPr lang="en-US">
                        <a:solidFill>
                          <a:schemeClr val="tx1"/>
                        </a:solidFill>
                      </a:endParaRPr>
                    </a:p>
                  </a:txBody>
                  <a:tcPr marL="62265" marR="62265"/>
                </a:tc>
                <a:extLst>
                  <a:ext uri="{0D108BD9-81ED-4DB2-BD59-A6C34878D82A}">
                    <a16:rowId xmlns:a16="http://schemas.microsoft.com/office/drawing/2014/main" val="3031195144"/>
                  </a:ext>
                </a:extLst>
              </a:tr>
              <a:tr h="313831">
                <a:tc>
                  <a:txBody>
                    <a:bodyPr/>
                    <a:lstStyle/>
                    <a:p>
                      <a:endParaRPr lang="en-US" dirty="0">
                        <a:solidFill>
                          <a:schemeClr val="tx1"/>
                        </a:solidFill>
                      </a:endParaRPr>
                    </a:p>
                  </a:txBody>
                  <a:tcPr marL="62265" marR="62265"/>
                </a:tc>
                <a:tc>
                  <a:txBody>
                    <a:bodyPr/>
                    <a:lstStyle/>
                    <a:p>
                      <a:endParaRPr lang="en-US" dirty="0">
                        <a:solidFill>
                          <a:schemeClr val="tx1"/>
                        </a:solidFill>
                      </a:endParaRPr>
                    </a:p>
                  </a:txBody>
                  <a:tcPr marL="62265" marR="62265"/>
                </a:tc>
                <a:extLst>
                  <a:ext uri="{0D108BD9-81ED-4DB2-BD59-A6C34878D82A}">
                    <a16:rowId xmlns:a16="http://schemas.microsoft.com/office/drawing/2014/main" val="2874037922"/>
                  </a:ext>
                </a:extLst>
              </a:tr>
            </a:tbl>
          </a:graphicData>
        </a:graphic>
      </p:graphicFrame>
    </p:spTree>
    <p:extLst>
      <p:ext uri="{BB962C8B-B14F-4D97-AF65-F5344CB8AC3E}">
        <p14:creationId xmlns:p14="http://schemas.microsoft.com/office/powerpoint/2010/main" val="1357764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3150139267"/>
              </p:ext>
            </p:extLst>
          </p:nvPr>
        </p:nvGraphicFramePr>
        <p:xfrm>
          <a:off x="1000125" y="1127760"/>
          <a:ext cx="10363200" cy="51206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2698296">
                <a:tc>
                  <a:txBody>
                    <a:bodyPr/>
                    <a:lstStyle/>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dt1, dt2 = calc1.distribution_tables(calc2,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683187639"/>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4256588208"/>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2148153608"/>
                  </a:ext>
                </a:extLst>
              </a:tr>
              <a:tr h="269830">
                <a:tc>
                  <a:txBody>
                    <a:bodyPr/>
                    <a:lstStyle/>
                    <a:p>
                      <a:endParaRPr lang="en-US" dirty="0"/>
                    </a:p>
                  </a:txBody>
                  <a:tcPr marL="90114" marR="90114"/>
                </a:tc>
                <a:tc>
                  <a:txBody>
                    <a:bodyPr/>
                    <a:lstStyle/>
                    <a:p>
                      <a:endParaRPr lang="en-US"/>
                    </a:p>
                  </a:txBody>
                  <a:tcPr marL="90114" marR="90114"/>
                </a:tc>
                <a:extLst>
                  <a:ext uri="{0D108BD9-81ED-4DB2-BD59-A6C34878D82A}">
                    <a16:rowId xmlns:a16="http://schemas.microsoft.com/office/drawing/2014/main" val="97382051"/>
                  </a:ext>
                </a:extLst>
              </a:tr>
              <a:tr h="269830">
                <a:tc>
                  <a:txBody>
                    <a:bodyPr/>
                    <a:lstStyle/>
                    <a:p>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82660875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39</a:t>
            </a:fld>
            <a:endParaRPr lang="en-US"/>
          </a:p>
        </p:txBody>
      </p:sp>
    </p:spTree>
    <p:extLst>
      <p:ext uri="{BB962C8B-B14F-4D97-AF65-F5344CB8AC3E}">
        <p14:creationId xmlns:p14="http://schemas.microsoft.com/office/powerpoint/2010/main" val="54578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3077</Words>
  <Application>Microsoft Office PowerPoint</Application>
  <PresentationFormat>Widescreen</PresentationFormat>
  <Paragraphs>533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Tax Microsimulation Model for Poland</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Design of the microsimulation Model</vt:lpstr>
      <vt:lpstr>Structure of the Microsimulation Model</vt:lpstr>
      <vt:lpstr>Data Input – pit.csv and pitweights.csv</vt:lpstr>
      <vt:lpstr>Getting started with the model (Prerequisites)</vt:lpstr>
      <vt:lpstr>Sync with Revenue Academy on github</vt:lpstr>
      <vt:lpstr>Reading the Data</vt:lpstr>
      <vt:lpstr>Example of an Output result from app0,app1,app2</vt:lpstr>
      <vt:lpstr>Writing Tax Functions</vt:lpstr>
      <vt:lpstr>Adding a new tax function</vt:lpstr>
      <vt:lpstr>Adding a new tax function (2)</vt:lpstr>
      <vt:lpstr>Adding a new tax function (3)</vt:lpstr>
      <vt:lpstr>Adding a new Variable</vt:lpstr>
      <vt:lpstr>Adding a new Variable (2)</vt:lpstr>
      <vt:lpstr>Adding a new Variable (3) - if different growth rate from CPI</vt:lpstr>
      <vt:lpstr>Adding a new Variable (4) - if different growth rate from CPI</vt:lpstr>
      <vt:lpstr>PowerPoint Presentation</vt:lpstr>
      <vt:lpstr>Running baseline case</vt:lpstr>
      <vt:lpstr>Implementing Reforms</vt:lpstr>
      <vt:lpstr>Revenue Projections into the Future</vt:lpstr>
      <vt:lpstr>Distributional Analysis</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Sebastian S. James</cp:lastModifiedBy>
  <cp:revision>25</cp:revision>
  <dcterms:created xsi:type="dcterms:W3CDTF">2019-12-05T21:38:14Z</dcterms:created>
  <dcterms:modified xsi:type="dcterms:W3CDTF">2020-01-29T13:22:59Z</dcterms:modified>
</cp:coreProperties>
</file>