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1" r:id="rId1"/>
  </p:sldMasterIdLst>
  <p:notesMasterIdLst>
    <p:notesMasterId r:id="rId43"/>
  </p:notesMasterIdLst>
  <p:sldIdLst>
    <p:sldId id="256" r:id="rId2"/>
    <p:sldId id="291" r:id="rId3"/>
    <p:sldId id="292" r:id="rId4"/>
    <p:sldId id="293" r:id="rId5"/>
    <p:sldId id="295" r:id="rId6"/>
    <p:sldId id="296" r:id="rId7"/>
    <p:sldId id="309" r:id="rId8"/>
    <p:sldId id="299" r:id="rId9"/>
    <p:sldId id="302" r:id="rId10"/>
    <p:sldId id="301" r:id="rId11"/>
    <p:sldId id="300" r:id="rId12"/>
    <p:sldId id="303" r:id="rId13"/>
    <p:sldId id="304" r:id="rId14"/>
    <p:sldId id="306" r:id="rId15"/>
    <p:sldId id="307" r:id="rId16"/>
    <p:sldId id="308" r:id="rId17"/>
    <p:sldId id="310" r:id="rId18"/>
    <p:sldId id="312" r:id="rId19"/>
    <p:sldId id="257" r:id="rId20"/>
    <p:sldId id="275" r:id="rId21"/>
    <p:sldId id="313" r:id="rId22"/>
    <p:sldId id="311" r:id="rId23"/>
    <p:sldId id="262" r:id="rId24"/>
    <p:sldId id="263" r:id="rId25"/>
    <p:sldId id="258" r:id="rId26"/>
    <p:sldId id="287" r:id="rId27"/>
    <p:sldId id="259" r:id="rId28"/>
    <p:sldId id="265" r:id="rId29"/>
    <p:sldId id="267" r:id="rId30"/>
    <p:sldId id="270" r:id="rId31"/>
    <p:sldId id="268" r:id="rId32"/>
    <p:sldId id="269" r:id="rId33"/>
    <p:sldId id="274" r:id="rId34"/>
    <p:sldId id="272" r:id="rId35"/>
    <p:sldId id="271" r:id="rId36"/>
    <p:sldId id="260" r:id="rId37"/>
    <p:sldId id="261" r:id="rId38"/>
    <p:sldId id="277" r:id="rId39"/>
    <p:sldId id="276" r:id="rId40"/>
    <p:sldId id="264" r:id="rId41"/>
    <p:sldId id="27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DD0A00-8E63-4B2D-A284-356EBBA658E7}">
          <p14:sldIdLst>
            <p14:sldId id="256"/>
            <p14:sldId id="291"/>
            <p14:sldId id="292"/>
            <p14:sldId id="293"/>
            <p14:sldId id="295"/>
            <p14:sldId id="296"/>
            <p14:sldId id="309"/>
            <p14:sldId id="299"/>
            <p14:sldId id="302"/>
            <p14:sldId id="301"/>
            <p14:sldId id="300"/>
            <p14:sldId id="303"/>
            <p14:sldId id="304"/>
            <p14:sldId id="306"/>
            <p14:sldId id="307"/>
            <p14:sldId id="308"/>
            <p14:sldId id="310"/>
            <p14:sldId id="312"/>
          </p14:sldIdLst>
        </p14:section>
        <p14:section name="For the users of the model" id="{5CA99CC5-B8EA-4480-8EE1-83DDF2A3399E}">
          <p14:sldIdLst>
            <p14:sldId id="257"/>
            <p14:sldId id="275"/>
            <p14:sldId id="313"/>
            <p14:sldId id="311"/>
            <p14:sldId id="262"/>
            <p14:sldId id="263"/>
            <p14:sldId id="258"/>
            <p14:sldId id="287"/>
            <p14:sldId id="259"/>
            <p14:sldId id="265"/>
            <p14:sldId id="267"/>
            <p14:sldId id="270"/>
            <p14:sldId id="268"/>
            <p14:sldId id="269"/>
            <p14:sldId id="274"/>
            <p14:sldId id="272"/>
            <p14:sldId id="271"/>
            <p14:sldId id="260"/>
            <p14:sldId id="261"/>
            <p14:sldId id="277"/>
            <p14:sldId id="276"/>
            <p14:sldId id="264"/>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a Elahi" initials="SE" lastIdx="1" clrIdx="0">
    <p:extLst>
      <p:ext uri="{19B8F6BF-5375-455C-9EA6-DF929625EA0E}">
        <p15:presenceInfo xmlns:p15="http://schemas.microsoft.com/office/powerpoint/2012/main" userId="S::selahi@worldbank.org::957d28fc-6856-4508-a61c-f1922275ea0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85" d="100"/>
          <a:sy n="85" d="100"/>
        </p:scale>
        <p:origin x="58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hyperlink" Target="https://github.com/Poland-Tax/Microsimulation_Poland" TargetMode="Externa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diagrams/_rels/data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8.png"/><Relationship Id="rId7" Type="http://schemas.openxmlformats.org/officeDocument/2006/relationships/image" Target="../media/image1.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3.svg"/><Relationship Id="rId4" Type="http://schemas.openxmlformats.org/officeDocument/2006/relationships/image" Target="../media/image39.svg"/><Relationship Id="rId9" Type="http://schemas.openxmlformats.org/officeDocument/2006/relationships/image" Target="../media/image4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github.com/Poland-Tax/Microsimulation_Poland" TargetMode="External"/><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8.png"/><Relationship Id="rId7" Type="http://schemas.openxmlformats.org/officeDocument/2006/relationships/image" Target="../media/image1.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3.svg"/><Relationship Id="rId4" Type="http://schemas.openxmlformats.org/officeDocument/2006/relationships/image" Target="../media/image39.svg"/><Relationship Id="rId9" Type="http://schemas.openxmlformats.org/officeDocument/2006/relationships/image" Target="../media/image42.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B8BE31-7271-4657-965C-1BF3170B9D7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76EE9E8-470C-4AE2-9AFA-760E8D01BBB9}">
      <dgm:prSet custT="1"/>
      <dgm:spPr/>
      <dgm:t>
        <a:bodyPr/>
        <a:lstStyle/>
        <a:p>
          <a:pPr>
            <a:lnSpc>
              <a:spcPct val="100000"/>
            </a:lnSpc>
          </a:pPr>
          <a:r>
            <a:rPr lang="en-US" sz="1600" dirty="0"/>
            <a:t>Microsimulation model is a computer program that mimics micro-data.</a:t>
          </a:r>
        </a:p>
        <a:p>
          <a:pPr>
            <a:lnSpc>
              <a:spcPct val="100000"/>
            </a:lnSpc>
          </a:pPr>
          <a:r>
            <a:rPr lang="en-US" sz="1600" dirty="0"/>
            <a:t>Tax microsimulation model is a tool that is built in python to calculate the tax liability of the country using micro-data of individuals. </a:t>
          </a:r>
        </a:p>
      </dgm:t>
    </dgm:pt>
    <dgm:pt modelId="{7793B414-1442-4109-8522-FEC12BC09F1F}" type="parTrans" cxnId="{4CAD6D69-1099-4530-941E-A4D1A76A5E7E}">
      <dgm:prSet/>
      <dgm:spPr/>
      <dgm:t>
        <a:bodyPr/>
        <a:lstStyle/>
        <a:p>
          <a:endParaRPr lang="en-US"/>
        </a:p>
      </dgm:t>
    </dgm:pt>
    <dgm:pt modelId="{53E85E46-071C-4EDA-ABF8-EC0427098744}" type="sibTrans" cxnId="{4CAD6D69-1099-4530-941E-A4D1A76A5E7E}">
      <dgm:prSet/>
      <dgm:spPr/>
      <dgm:t>
        <a:bodyPr/>
        <a:lstStyle/>
        <a:p>
          <a:endParaRPr lang="en-US"/>
        </a:p>
      </dgm:t>
    </dgm:pt>
    <dgm:pt modelId="{45B872F3-2125-447A-AB9A-1718D799F054}">
      <dgm:prSet custT="1"/>
      <dgm:spPr/>
      <dgm:t>
        <a:bodyPr/>
        <a:lstStyle/>
        <a:p>
          <a:pPr>
            <a:lnSpc>
              <a:spcPct val="100000"/>
            </a:lnSpc>
          </a:pPr>
          <a:r>
            <a:rPr lang="en-US" sz="1600" dirty="0"/>
            <a:t>Micro-data is accessed from the country’s </a:t>
          </a:r>
          <a:r>
            <a:rPr lang="en-US" sz="1600" b="1" dirty="0"/>
            <a:t>tax return data</a:t>
          </a:r>
          <a:r>
            <a:rPr lang="en-US" sz="1600" dirty="0"/>
            <a:t> or </a:t>
          </a:r>
          <a:r>
            <a:rPr lang="en-US" sz="1600" b="1" dirty="0"/>
            <a:t>household income survey data </a:t>
          </a:r>
          <a:r>
            <a:rPr lang="en-US" sz="1600" dirty="0"/>
            <a:t>of incomes under different categories including employment income/wages, investment Income &amp; property income, etc.</a:t>
          </a:r>
        </a:p>
      </dgm:t>
    </dgm:pt>
    <dgm:pt modelId="{046FAB4F-8244-48D7-AC20-F699D6BD056A}" type="parTrans" cxnId="{EE8880C5-4092-4878-9C2A-0193EDB1E679}">
      <dgm:prSet/>
      <dgm:spPr/>
      <dgm:t>
        <a:bodyPr/>
        <a:lstStyle/>
        <a:p>
          <a:endParaRPr lang="en-US"/>
        </a:p>
      </dgm:t>
    </dgm:pt>
    <dgm:pt modelId="{CE0834C3-4565-4C6C-9DF4-82AAB8A1992D}" type="sibTrans" cxnId="{EE8880C5-4092-4878-9C2A-0193EDB1E679}">
      <dgm:prSet/>
      <dgm:spPr/>
      <dgm:t>
        <a:bodyPr/>
        <a:lstStyle/>
        <a:p>
          <a:endParaRPr lang="en-US"/>
        </a:p>
      </dgm:t>
    </dgm:pt>
    <dgm:pt modelId="{41EEECD4-2218-4C24-82CC-2FF1EFD85578}">
      <dgm:prSet custT="1"/>
      <dgm:spPr/>
      <dgm:t>
        <a:bodyPr/>
        <a:lstStyle/>
        <a:p>
          <a:pPr>
            <a:lnSpc>
              <a:spcPct val="100000"/>
            </a:lnSpc>
          </a:pPr>
          <a:r>
            <a:rPr lang="en-US" sz="1600" dirty="0"/>
            <a:t>This tool is situated in the World Bank’s repository named Revenue Academy (</a:t>
          </a:r>
          <a:r>
            <a:rPr lang="en-US" sz="1600" dirty="0">
              <a:hlinkClick xmlns:r="http://schemas.openxmlformats.org/officeDocument/2006/relationships" r:id="rId1"/>
            </a:rPr>
            <a:t>https://github.com/Poland-Tax/Microsimulation_Poland</a:t>
          </a:r>
          <a:r>
            <a:rPr lang="en-US" sz="1600" dirty="0"/>
            <a:t>)  which is on an open-source platform called </a:t>
          </a:r>
          <a:r>
            <a:rPr lang="en-US" sz="1600" b="1" dirty="0"/>
            <a:t>GitHub</a:t>
          </a:r>
          <a:r>
            <a:rPr lang="en-US" sz="1600" dirty="0"/>
            <a:t> where people can work on the software collaboratively.</a:t>
          </a:r>
        </a:p>
      </dgm:t>
    </dgm:pt>
    <dgm:pt modelId="{8A925589-390B-47AF-8068-0A8811BD7FD8}" type="parTrans" cxnId="{A3C3CC6E-F7B9-4380-A4B9-C24A35E8AB7D}">
      <dgm:prSet/>
      <dgm:spPr/>
      <dgm:t>
        <a:bodyPr/>
        <a:lstStyle/>
        <a:p>
          <a:endParaRPr lang="en-US"/>
        </a:p>
      </dgm:t>
    </dgm:pt>
    <dgm:pt modelId="{0D11790D-64D5-4A05-89C5-9DFD871269B3}" type="sibTrans" cxnId="{A3C3CC6E-F7B9-4380-A4B9-C24A35E8AB7D}">
      <dgm:prSet/>
      <dgm:spPr/>
      <dgm:t>
        <a:bodyPr/>
        <a:lstStyle/>
        <a:p>
          <a:endParaRPr lang="en-US"/>
        </a:p>
      </dgm:t>
    </dgm:pt>
    <dgm:pt modelId="{5F6A25E8-EBC4-429F-8118-F35BA09FD3FC}" type="pres">
      <dgm:prSet presAssocID="{EEB8BE31-7271-4657-965C-1BF3170B9D7D}" presName="root" presStyleCnt="0">
        <dgm:presLayoutVars>
          <dgm:dir/>
          <dgm:resizeHandles val="exact"/>
        </dgm:presLayoutVars>
      </dgm:prSet>
      <dgm:spPr/>
    </dgm:pt>
    <dgm:pt modelId="{A04EA415-E590-477A-8C81-67A8C8E4B9F7}" type="pres">
      <dgm:prSet presAssocID="{076EE9E8-470C-4AE2-9AFA-760E8D01BBB9}" presName="compNode" presStyleCnt="0"/>
      <dgm:spPr/>
    </dgm:pt>
    <dgm:pt modelId="{BEBDA7EA-A8B4-41E9-A49D-64AEBC9FB0D3}" type="pres">
      <dgm:prSet presAssocID="{076EE9E8-470C-4AE2-9AFA-760E8D01BBB9}" presName="bgRect" presStyleLbl="bgShp" presStyleIdx="0" presStyleCnt="3"/>
      <dgm:spPr/>
    </dgm:pt>
    <dgm:pt modelId="{1FBE009B-9858-48EF-B1D4-F1D8A49F232D}" type="pres">
      <dgm:prSet presAssocID="{076EE9E8-470C-4AE2-9AFA-760E8D01BBB9}"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itcoin"/>
        </a:ext>
      </dgm:extLst>
    </dgm:pt>
    <dgm:pt modelId="{2EC6F1D2-7CFB-4283-8FFA-1A65114BDCDA}" type="pres">
      <dgm:prSet presAssocID="{076EE9E8-470C-4AE2-9AFA-760E8D01BBB9}" presName="spaceRect" presStyleCnt="0"/>
      <dgm:spPr/>
    </dgm:pt>
    <dgm:pt modelId="{D66E1819-BBF0-4E49-B57B-F31E51BD48B1}" type="pres">
      <dgm:prSet presAssocID="{076EE9E8-470C-4AE2-9AFA-760E8D01BBB9}" presName="parTx" presStyleLbl="revTx" presStyleIdx="0" presStyleCnt="3" custLinFactNeighborX="-7388" custLinFactNeighborY="-50658">
        <dgm:presLayoutVars>
          <dgm:chMax val="0"/>
          <dgm:chPref val="0"/>
        </dgm:presLayoutVars>
      </dgm:prSet>
      <dgm:spPr/>
    </dgm:pt>
    <dgm:pt modelId="{436A8ED7-99E1-4168-B4B6-A137825940E1}" type="pres">
      <dgm:prSet presAssocID="{53E85E46-071C-4EDA-ABF8-EC0427098744}" presName="sibTrans" presStyleCnt="0"/>
      <dgm:spPr/>
    </dgm:pt>
    <dgm:pt modelId="{F45CBC13-3A7A-4DA3-B596-5BF15C634516}" type="pres">
      <dgm:prSet presAssocID="{45B872F3-2125-447A-AB9A-1718D799F054}" presName="compNode" presStyleCnt="0"/>
      <dgm:spPr/>
    </dgm:pt>
    <dgm:pt modelId="{9263BB13-9390-4F44-B45C-331E0E892EFE}" type="pres">
      <dgm:prSet presAssocID="{45B872F3-2125-447A-AB9A-1718D799F054}" presName="bgRect" presStyleLbl="bgShp" presStyleIdx="1" presStyleCnt="3"/>
      <dgm:spPr/>
    </dgm:pt>
    <dgm:pt modelId="{BCC4B5A7-5DDA-44A4-9DA0-7A04CA52A75C}" type="pres">
      <dgm:prSet presAssocID="{45B872F3-2125-447A-AB9A-1718D799F054}"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ollar"/>
        </a:ext>
      </dgm:extLst>
    </dgm:pt>
    <dgm:pt modelId="{38740D9A-E64A-422C-A360-05525FDE20A3}" type="pres">
      <dgm:prSet presAssocID="{45B872F3-2125-447A-AB9A-1718D799F054}" presName="spaceRect" presStyleCnt="0"/>
      <dgm:spPr/>
    </dgm:pt>
    <dgm:pt modelId="{16A75E55-00CC-4D30-BB95-62E7A4045F1D}" type="pres">
      <dgm:prSet presAssocID="{45B872F3-2125-447A-AB9A-1718D799F054}" presName="parTx" presStyleLbl="revTx" presStyleIdx="1" presStyleCnt="3" custLinFactNeighborX="-8322" custLinFactNeighborY="-7231">
        <dgm:presLayoutVars>
          <dgm:chMax val="0"/>
          <dgm:chPref val="0"/>
        </dgm:presLayoutVars>
      </dgm:prSet>
      <dgm:spPr/>
    </dgm:pt>
    <dgm:pt modelId="{455DF9B6-EBD3-4417-93FC-E51067072088}" type="pres">
      <dgm:prSet presAssocID="{CE0834C3-4565-4C6C-9DF4-82AAB8A1992D}" presName="sibTrans" presStyleCnt="0"/>
      <dgm:spPr/>
    </dgm:pt>
    <dgm:pt modelId="{7298485C-059E-4484-ABDF-CA2C5E9E6833}" type="pres">
      <dgm:prSet presAssocID="{41EEECD4-2218-4C24-82CC-2FF1EFD85578}" presName="compNode" presStyleCnt="0"/>
      <dgm:spPr/>
    </dgm:pt>
    <dgm:pt modelId="{D28F5A92-0853-4EBD-875D-B3C6AAF8C4E8}" type="pres">
      <dgm:prSet presAssocID="{41EEECD4-2218-4C24-82CC-2FF1EFD85578}" presName="bgRect" presStyleLbl="bgShp" presStyleIdx="2" presStyleCnt="3"/>
      <dgm:spPr/>
    </dgm:pt>
    <dgm:pt modelId="{70C1E70F-58A7-438A-A12E-E6D0848C352C}" type="pres">
      <dgm:prSet presAssocID="{41EEECD4-2218-4C24-82CC-2FF1EFD85578}"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Database"/>
        </a:ext>
      </dgm:extLst>
    </dgm:pt>
    <dgm:pt modelId="{319F1D1C-C91D-4892-8FDA-77F2299535B3}" type="pres">
      <dgm:prSet presAssocID="{41EEECD4-2218-4C24-82CC-2FF1EFD85578}" presName="spaceRect" presStyleCnt="0"/>
      <dgm:spPr/>
    </dgm:pt>
    <dgm:pt modelId="{02E9C3DE-6166-4717-888E-9C3B034EE924}" type="pres">
      <dgm:prSet presAssocID="{41EEECD4-2218-4C24-82CC-2FF1EFD85578}" presName="parTx" presStyleLbl="revTx" presStyleIdx="2" presStyleCnt="3" custScaleX="104021" custLinFactNeighborX="-3734">
        <dgm:presLayoutVars>
          <dgm:chMax val="0"/>
          <dgm:chPref val="0"/>
        </dgm:presLayoutVars>
      </dgm:prSet>
      <dgm:spPr/>
    </dgm:pt>
  </dgm:ptLst>
  <dgm:cxnLst>
    <dgm:cxn modelId="{4CAD6D69-1099-4530-941E-A4D1A76A5E7E}" srcId="{EEB8BE31-7271-4657-965C-1BF3170B9D7D}" destId="{076EE9E8-470C-4AE2-9AFA-760E8D01BBB9}" srcOrd="0" destOrd="0" parTransId="{7793B414-1442-4109-8522-FEC12BC09F1F}" sibTransId="{53E85E46-071C-4EDA-ABF8-EC0427098744}"/>
    <dgm:cxn modelId="{A3C3CC6E-F7B9-4380-A4B9-C24A35E8AB7D}" srcId="{EEB8BE31-7271-4657-965C-1BF3170B9D7D}" destId="{41EEECD4-2218-4C24-82CC-2FF1EFD85578}" srcOrd="2" destOrd="0" parTransId="{8A925589-390B-47AF-8068-0A8811BD7FD8}" sibTransId="{0D11790D-64D5-4A05-89C5-9DFD871269B3}"/>
    <dgm:cxn modelId="{02E99172-2254-43D4-A257-F1A7BCAEDC55}" type="presOf" srcId="{076EE9E8-470C-4AE2-9AFA-760E8D01BBB9}" destId="{D66E1819-BBF0-4E49-B57B-F31E51BD48B1}" srcOrd="0" destOrd="0" presId="urn:microsoft.com/office/officeart/2018/2/layout/IconVerticalSolidList"/>
    <dgm:cxn modelId="{EE8880C5-4092-4878-9C2A-0193EDB1E679}" srcId="{EEB8BE31-7271-4657-965C-1BF3170B9D7D}" destId="{45B872F3-2125-447A-AB9A-1718D799F054}" srcOrd="1" destOrd="0" parTransId="{046FAB4F-8244-48D7-AC20-F699D6BD056A}" sibTransId="{CE0834C3-4565-4C6C-9DF4-82AAB8A1992D}"/>
    <dgm:cxn modelId="{D52759C9-1C7B-4EDA-8A95-5C554F1EAF40}" type="presOf" srcId="{41EEECD4-2218-4C24-82CC-2FF1EFD85578}" destId="{02E9C3DE-6166-4717-888E-9C3B034EE924}" srcOrd="0" destOrd="0" presId="urn:microsoft.com/office/officeart/2018/2/layout/IconVerticalSolidList"/>
    <dgm:cxn modelId="{086FD8D1-AF7C-404A-89DE-8E5CC4FEB540}" type="presOf" srcId="{45B872F3-2125-447A-AB9A-1718D799F054}" destId="{16A75E55-00CC-4D30-BB95-62E7A4045F1D}" srcOrd="0" destOrd="0" presId="urn:microsoft.com/office/officeart/2018/2/layout/IconVerticalSolidList"/>
    <dgm:cxn modelId="{744A3EE1-73BE-4868-A9AC-3655911D3EB3}" type="presOf" srcId="{EEB8BE31-7271-4657-965C-1BF3170B9D7D}" destId="{5F6A25E8-EBC4-429F-8118-F35BA09FD3FC}" srcOrd="0" destOrd="0" presId="urn:microsoft.com/office/officeart/2018/2/layout/IconVerticalSolidList"/>
    <dgm:cxn modelId="{B6AE2B4F-1D63-4DBD-BD67-F6D9BC6DEFB7}" type="presParOf" srcId="{5F6A25E8-EBC4-429F-8118-F35BA09FD3FC}" destId="{A04EA415-E590-477A-8C81-67A8C8E4B9F7}" srcOrd="0" destOrd="0" presId="urn:microsoft.com/office/officeart/2018/2/layout/IconVerticalSolidList"/>
    <dgm:cxn modelId="{BFAE1FC9-5A2C-4878-95EB-C65065603BCD}" type="presParOf" srcId="{A04EA415-E590-477A-8C81-67A8C8E4B9F7}" destId="{BEBDA7EA-A8B4-41E9-A49D-64AEBC9FB0D3}" srcOrd="0" destOrd="0" presId="urn:microsoft.com/office/officeart/2018/2/layout/IconVerticalSolidList"/>
    <dgm:cxn modelId="{7CF5F91F-C0E2-4D39-95E0-278A08A2B0AE}" type="presParOf" srcId="{A04EA415-E590-477A-8C81-67A8C8E4B9F7}" destId="{1FBE009B-9858-48EF-B1D4-F1D8A49F232D}" srcOrd="1" destOrd="0" presId="urn:microsoft.com/office/officeart/2018/2/layout/IconVerticalSolidList"/>
    <dgm:cxn modelId="{DAE805A4-0E72-47F1-BED8-FEA22B14BD82}" type="presParOf" srcId="{A04EA415-E590-477A-8C81-67A8C8E4B9F7}" destId="{2EC6F1D2-7CFB-4283-8FFA-1A65114BDCDA}" srcOrd="2" destOrd="0" presId="urn:microsoft.com/office/officeart/2018/2/layout/IconVerticalSolidList"/>
    <dgm:cxn modelId="{F52CA756-DA6A-4129-A490-E7BF14E546CE}" type="presParOf" srcId="{A04EA415-E590-477A-8C81-67A8C8E4B9F7}" destId="{D66E1819-BBF0-4E49-B57B-F31E51BD48B1}" srcOrd="3" destOrd="0" presId="urn:microsoft.com/office/officeart/2018/2/layout/IconVerticalSolidList"/>
    <dgm:cxn modelId="{5FF46079-A32A-44EC-AAEF-7D95771FCED9}" type="presParOf" srcId="{5F6A25E8-EBC4-429F-8118-F35BA09FD3FC}" destId="{436A8ED7-99E1-4168-B4B6-A137825940E1}" srcOrd="1" destOrd="0" presId="urn:microsoft.com/office/officeart/2018/2/layout/IconVerticalSolidList"/>
    <dgm:cxn modelId="{3C595C21-C594-4D57-BD9E-229B1CE34F1B}" type="presParOf" srcId="{5F6A25E8-EBC4-429F-8118-F35BA09FD3FC}" destId="{F45CBC13-3A7A-4DA3-B596-5BF15C634516}" srcOrd="2" destOrd="0" presId="urn:microsoft.com/office/officeart/2018/2/layout/IconVerticalSolidList"/>
    <dgm:cxn modelId="{9E07FA0E-77B9-4D77-882A-EB733CE96BA7}" type="presParOf" srcId="{F45CBC13-3A7A-4DA3-B596-5BF15C634516}" destId="{9263BB13-9390-4F44-B45C-331E0E892EFE}" srcOrd="0" destOrd="0" presId="urn:microsoft.com/office/officeart/2018/2/layout/IconVerticalSolidList"/>
    <dgm:cxn modelId="{5E80B9ED-4D19-490E-A779-B3045780A8AF}" type="presParOf" srcId="{F45CBC13-3A7A-4DA3-B596-5BF15C634516}" destId="{BCC4B5A7-5DDA-44A4-9DA0-7A04CA52A75C}" srcOrd="1" destOrd="0" presId="urn:microsoft.com/office/officeart/2018/2/layout/IconVerticalSolidList"/>
    <dgm:cxn modelId="{87A6E098-CE15-470F-91CE-F966E130A05C}" type="presParOf" srcId="{F45CBC13-3A7A-4DA3-B596-5BF15C634516}" destId="{38740D9A-E64A-422C-A360-05525FDE20A3}" srcOrd="2" destOrd="0" presId="urn:microsoft.com/office/officeart/2018/2/layout/IconVerticalSolidList"/>
    <dgm:cxn modelId="{28D9589A-DBD6-4978-A54A-BD49D97034CE}" type="presParOf" srcId="{F45CBC13-3A7A-4DA3-B596-5BF15C634516}" destId="{16A75E55-00CC-4D30-BB95-62E7A4045F1D}" srcOrd="3" destOrd="0" presId="urn:microsoft.com/office/officeart/2018/2/layout/IconVerticalSolidList"/>
    <dgm:cxn modelId="{10D66C78-E328-444B-BBFD-74BAA9EBF7AC}" type="presParOf" srcId="{5F6A25E8-EBC4-429F-8118-F35BA09FD3FC}" destId="{455DF9B6-EBD3-4417-93FC-E51067072088}" srcOrd="3" destOrd="0" presId="urn:microsoft.com/office/officeart/2018/2/layout/IconVerticalSolidList"/>
    <dgm:cxn modelId="{EB0DA77C-310F-425B-897E-D12D6BF8CED0}" type="presParOf" srcId="{5F6A25E8-EBC4-429F-8118-F35BA09FD3FC}" destId="{7298485C-059E-4484-ABDF-CA2C5E9E6833}" srcOrd="4" destOrd="0" presId="urn:microsoft.com/office/officeart/2018/2/layout/IconVerticalSolidList"/>
    <dgm:cxn modelId="{EB88B418-1ADE-4992-AF10-BC4C127EA372}" type="presParOf" srcId="{7298485C-059E-4484-ABDF-CA2C5E9E6833}" destId="{D28F5A92-0853-4EBD-875D-B3C6AAF8C4E8}" srcOrd="0" destOrd="0" presId="urn:microsoft.com/office/officeart/2018/2/layout/IconVerticalSolidList"/>
    <dgm:cxn modelId="{1DC7D4BB-79DA-4C4F-8876-4588B2EB517C}" type="presParOf" srcId="{7298485C-059E-4484-ABDF-CA2C5E9E6833}" destId="{70C1E70F-58A7-438A-A12E-E6D0848C352C}" srcOrd="1" destOrd="0" presId="urn:microsoft.com/office/officeart/2018/2/layout/IconVerticalSolidList"/>
    <dgm:cxn modelId="{23B78DFD-CE9F-49B5-81C5-5B2D36183428}" type="presParOf" srcId="{7298485C-059E-4484-ABDF-CA2C5E9E6833}" destId="{319F1D1C-C91D-4892-8FDA-77F2299535B3}" srcOrd="2" destOrd="0" presId="urn:microsoft.com/office/officeart/2018/2/layout/IconVerticalSolidList"/>
    <dgm:cxn modelId="{25C8C60F-9E9F-4851-A0E7-165961C69E5E}" type="presParOf" srcId="{7298485C-059E-4484-ABDF-CA2C5E9E6833}" destId="{02E9C3DE-6166-4717-888E-9C3B034EE9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05621E-7BA5-4A29-BAFB-17529B583B0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62060BA-E8EC-48DD-981C-92B712A17FD7}">
      <dgm:prSet/>
      <dgm:spPr/>
      <dgm:t>
        <a:bodyPr/>
        <a:lstStyle/>
        <a:p>
          <a:r>
            <a:rPr lang="en-US" dirty="0"/>
            <a:t>Error asking that variables need to be passed</a:t>
          </a:r>
        </a:p>
      </dgm:t>
    </dgm:pt>
    <dgm:pt modelId="{57D2F06C-9378-480A-8823-F790E31FC5EE}" type="parTrans" cxnId="{1EA875D9-B530-4485-ADE9-EC91D5C115A5}">
      <dgm:prSet/>
      <dgm:spPr/>
      <dgm:t>
        <a:bodyPr/>
        <a:lstStyle/>
        <a:p>
          <a:endParaRPr lang="en-US"/>
        </a:p>
      </dgm:t>
    </dgm:pt>
    <dgm:pt modelId="{497F8D48-D9E1-4727-88DC-AAA92A970CE4}" type="sibTrans" cxnId="{1EA875D9-B530-4485-ADE9-EC91D5C115A5}">
      <dgm:prSet/>
      <dgm:spPr/>
      <dgm:t>
        <a:bodyPr/>
        <a:lstStyle/>
        <a:p>
          <a:endParaRPr lang="en-US"/>
        </a:p>
      </dgm:t>
    </dgm:pt>
    <dgm:pt modelId="{52C9876E-CBC5-4ADE-99F7-810AFDBFFB6E}">
      <dgm:prSet/>
      <dgm:spPr/>
      <dgm:t>
        <a:bodyPr/>
        <a:lstStyle/>
        <a:p>
          <a:r>
            <a:rPr lang="en-US"/>
            <a:t>Check if @iterate_jit is missing before each function in functions.py</a:t>
          </a:r>
        </a:p>
      </dgm:t>
    </dgm:pt>
    <dgm:pt modelId="{DBBA56A1-EC9A-46DA-BE78-1AC5FE256877}" type="parTrans" cxnId="{4F2693C2-772F-4B6B-B7E1-C474D481056B}">
      <dgm:prSet/>
      <dgm:spPr/>
      <dgm:t>
        <a:bodyPr/>
        <a:lstStyle/>
        <a:p>
          <a:endParaRPr lang="en-US"/>
        </a:p>
      </dgm:t>
    </dgm:pt>
    <dgm:pt modelId="{00C6FE37-C0F7-4BCB-8890-A35CFF341AFE}" type="sibTrans" cxnId="{4F2693C2-772F-4B6B-B7E1-C474D481056B}">
      <dgm:prSet/>
      <dgm:spPr/>
      <dgm:t>
        <a:bodyPr/>
        <a:lstStyle/>
        <a:p>
          <a:endParaRPr lang="en-US"/>
        </a:p>
      </dgm:t>
    </dgm:pt>
    <dgm:pt modelId="{03B17553-B37D-494F-96E6-6325D6D26B96}">
      <dgm:prSet/>
      <dgm:spPr/>
      <dgm:t>
        <a:bodyPr/>
        <a:lstStyle/>
        <a:p>
          <a:r>
            <a:rPr lang="en-US" dirty="0"/>
            <a:t>Error showing ‘Policy not working’</a:t>
          </a:r>
        </a:p>
      </dgm:t>
    </dgm:pt>
    <dgm:pt modelId="{FFD80B9D-41B4-421C-878B-E6F04F95F457}" type="parTrans" cxnId="{907E4D19-CF6D-42C9-A13D-D088BDB62EAA}">
      <dgm:prSet/>
      <dgm:spPr/>
      <dgm:t>
        <a:bodyPr/>
        <a:lstStyle/>
        <a:p>
          <a:endParaRPr lang="en-US"/>
        </a:p>
      </dgm:t>
    </dgm:pt>
    <dgm:pt modelId="{3A5E1596-B7A1-4F3B-8655-CF300A66DC28}" type="sibTrans" cxnId="{907E4D19-CF6D-42C9-A13D-D088BDB62EAA}">
      <dgm:prSet/>
      <dgm:spPr/>
      <dgm:t>
        <a:bodyPr/>
        <a:lstStyle/>
        <a:p>
          <a:endParaRPr lang="en-US"/>
        </a:p>
      </dgm:t>
    </dgm:pt>
    <dgm:pt modelId="{3D2EDCFB-5CEF-4DCA-867C-2F12EB0E6823}">
      <dgm:prSet/>
      <dgm:spPr/>
      <dgm:t>
        <a:bodyPr/>
        <a:lstStyle/>
        <a:p>
          <a:r>
            <a:rPr lang="en-US"/>
            <a:t>Solution – restart kernel (but would work anyway in Anaconda Prompt)</a:t>
          </a:r>
        </a:p>
      </dgm:t>
    </dgm:pt>
    <dgm:pt modelId="{E7ED60AF-595D-4A17-AE62-E35F98E6CF5D}" type="parTrans" cxnId="{AAC9C75C-D4D0-4785-886A-E157C206EAC6}">
      <dgm:prSet/>
      <dgm:spPr/>
      <dgm:t>
        <a:bodyPr/>
        <a:lstStyle/>
        <a:p>
          <a:endParaRPr lang="en-US"/>
        </a:p>
      </dgm:t>
    </dgm:pt>
    <dgm:pt modelId="{00AAF7BC-55C3-42FD-8AA2-323242CB405A}" type="sibTrans" cxnId="{AAC9C75C-D4D0-4785-886A-E157C206EAC6}">
      <dgm:prSet/>
      <dgm:spPr/>
      <dgm:t>
        <a:bodyPr/>
        <a:lstStyle/>
        <a:p>
          <a:endParaRPr lang="en-US"/>
        </a:p>
      </dgm:t>
    </dgm:pt>
    <dgm:pt modelId="{860D2103-EA22-4D27-B892-70FC8C3C6AF0}">
      <dgm:prSet/>
      <dgm:spPr/>
      <dgm:t>
        <a:bodyPr/>
        <a:lstStyle/>
        <a:p>
          <a:r>
            <a:rPr lang="en-US"/>
            <a:t>Cannot find taxcalc</a:t>
          </a:r>
        </a:p>
      </dgm:t>
    </dgm:pt>
    <dgm:pt modelId="{7DC0151A-ACE0-4F3E-94AA-7E0FB41D2A87}" type="parTrans" cxnId="{21125811-75BC-4FAF-8C21-B316D76B5A64}">
      <dgm:prSet/>
      <dgm:spPr/>
      <dgm:t>
        <a:bodyPr/>
        <a:lstStyle/>
        <a:p>
          <a:endParaRPr lang="en-US"/>
        </a:p>
      </dgm:t>
    </dgm:pt>
    <dgm:pt modelId="{B1D8AB8A-66F6-41BD-B515-7048DC07CE49}" type="sibTrans" cxnId="{21125811-75BC-4FAF-8C21-B316D76B5A64}">
      <dgm:prSet/>
      <dgm:spPr/>
      <dgm:t>
        <a:bodyPr/>
        <a:lstStyle/>
        <a:p>
          <a:endParaRPr lang="en-US"/>
        </a:p>
      </dgm:t>
    </dgm:pt>
    <dgm:pt modelId="{777903F2-5A6C-406B-A342-66F62A04B02F}">
      <dgm:prSet/>
      <dgm:spPr/>
      <dgm:t>
        <a:bodyPr/>
        <a:lstStyle/>
        <a:p>
          <a:r>
            <a:rPr lang="en-US"/>
            <a:t>Not in correct working directory</a:t>
          </a:r>
        </a:p>
      </dgm:t>
    </dgm:pt>
    <dgm:pt modelId="{86995510-C76E-44A4-A167-FE3B5E9D5EEE}" type="parTrans" cxnId="{FEBF4FA8-968D-4D3D-9532-B4BAF55F1413}">
      <dgm:prSet/>
      <dgm:spPr/>
      <dgm:t>
        <a:bodyPr/>
        <a:lstStyle/>
        <a:p>
          <a:endParaRPr lang="en-US"/>
        </a:p>
      </dgm:t>
    </dgm:pt>
    <dgm:pt modelId="{AB730711-182B-413E-B0DA-50720214ADCA}" type="sibTrans" cxnId="{FEBF4FA8-968D-4D3D-9532-B4BAF55F1413}">
      <dgm:prSet/>
      <dgm:spPr/>
      <dgm:t>
        <a:bodyPr/>
        <a:lstStyle/>
        <a:p>
          <a:endParaRPr lang="en-US"/>
        </a:p>
      </dgm:t>
    </dgm:pt>
    <dgm:pt modelId="{2D36E801-4624-49E3-A414-9293C8113E30}">
      <dgm:prSet/>
      <dgm:spPr/>
      <dgm:t>
        <a:bodyPr/>
        <a:lstStyle/>
        <a:p>
          <a:r>
            <a:rPr lang="en-US"/>
            <a:t>Working in the wrong repository</a:t>
          </a:r>
        </a:p>
      </dgm:t>
    </dgm:pt>
    <dgm:pt modelId="{C80F77EB-790E-4EAC-8148-751FED1F510D}" type="parTrans" cxnId="{B7436C24-770F-4564-B3D3-385CCEB8CDCF}">
      <dgm:prSet/>
      <dgm:spPr/>
      <dgm:t>
        <a:bodyPr/>
        <a:lstStyle/>
        <a:p>
          <a:endParaRPr lang="en-US"/>
        </a:p>
      </dgm:t>
    </dgm:pt>
    <dgm:pt modelId="{CA757031-9655-40C7-A8B5-100D68353833}" type="sibTrans" cxnId="{B7436C24-770F-4564-B3D3-385CCEB8CDCF}">
      <dgm:prSet/>
      <dgm:spPr/>
      <dgm:t>
        <a:bodyPr/>
        <a:lstStyle/>
        <a:p>
          <a:endParaRPr lang="en-US"/>
        </a:p>
      </dgm:t>
    </dgm:pt>
    <dgm:pt modelId="{14EAE708-E25D-4796-96D5-17E657A8D1C6}">
      <dgm:prSet/>
      <dgm:spPr/>
      <dgm:t>
        <a:bodyPr/>
        <a:lstStyle/>
        <a:p>
          <a:r>
            <a:rPr lang="en-US"/>
            <a:t>Tax_Microsimulation instead of Microsimulation_Training</a:t>
          </a:r>
        </a:p>
      </dgm:t>
    </dgm:pt>
    <dgm:pt modelId="{37AB0257-BE10-45F3-B041-FE41062951F5}" type="parTrans" cxnId="{83CA92B9-7FA4-4D7C-8C75-CDA02249BF62}">
      <dgm:prSet/>
      <dgm:spPr/>
      <dgm:t>
        <a:bodyPr/>
        <a:lstStyle/>
        <a:p>
          <a:endParaRPr lang="en-US"/>
        </a:p>
      </dgm:t>
    </dgm:pt>
    <dgm:pt modelId="{A1812D17-5992-469F-896B-1202B7528560}" type="sibTrans" cxnId="{83CA92B9-7FA4-4D7C-8C75-CDA02249BF62}">
      <dgm:prSet/>
      <dgm:spPr/>
      <dgm:t>
        <a:bodyPr/>
        <a:lstStyle/>
        <a:p>
          <a:endParaRPr lang="en-US"/>
        </a:p>
      </dgm:t>
    </dgm:pt>
    <dgm:pt modelId="{F4D93250-8F65-441C-A7EB-984D59277C53}">
      <dgm:prSet/>
      <dgm:spPr/>
      <dgm:t>
        <a:bodyPr/>
        <a:lstStyle/>
        <a:p>
          <a:r>
            <a:rPr lang="en-US"/>
            <a:t>Errors with syncing</a:t>
          </a:r>
        </a:p>
      </dgm:t>
    </dgm:pt>
    <dgm:pt modelId="{F06E609A-14D0-4013-97CC-846983629CA6}" type="parTrans" cxnId="{7347B475-3AB8-4938-9231-038832F41A03}">
      <dgm:prSet/>
      <dgm:spPr/>
      <dgm:t>
        <a:bodyPr/>
        <a:lstStyle/>
        <a:p>
          <a:endParaRPr lang="en-US"/>
        </a:p>
      </dgm:t>
    </dgm:pt>
    <dgm:pt modelId="{E4BEA2EC-0112-4668-BFB5-E742F1EF43B9}" type="sibTrans" cxnId="{7347B475-3AB8-4938-9231-038832F41A03}">
      <dgm:prSet/>
      <dgm:spPr/>
      <dgm:t>
        <a:bodyPr/>
        <a:lstStyle/>
        <a:p>
          <a:endParaRPr lang="en-US"/>
        </a:p>
      </dgm:t>
    </dgm:pt>
    <dgm:pt modelId="{0E3E567F-4060-4896-AE47-92F24C448FB4}">
      <dgm:prSet/>
      <dgm:spPr/>
      <dgm:t>
        <a:bodyPr/>
        <a:lstStyle/>
        <a:p>
          <a:r>
            <a:rPr lang="en-US"/>
            <a:t>git stash (will stash away the change made and then allow the latest version in the repository to update the local version)</a:t>
          </a:r>
        </a:p>
      </dgm:t>
    </dgm:pt>
    <dgm:pt modelId="{C2661404-5CDB-4513-BAA2-63A953A6B3A4}" type="parTrans" cxnId="{E23CF839-1E43-47FF-AA57-9795239888C6}">
      <dgm:prSet/>
      <dgm:spPr/>
      <dgm:t>
        <a:bodyPr/>
        <a:lstStyle/>
        <a:p>
          <a:endParaRPr lang="en-US"/>
        </a:p>
      </dgm:t>
    </dgm:pt>
    <dgm:pt modelId="{9B0591C5-09F0-4B35-968A-4677D63752A0}" type="sibTrans" cxnId="{E23CF839-1E43-47FF-AA57-9795239888C6}">
      <dgm:prSet/>
      <dgm:spPr/>
      <dgm:t>
        <a:bodyPr/>
        <a:lstStyle/>
        <a:p>
          <a:endParaRPr lang="en-US"/>
        </a:p>
      </dgm:t>
    </dgm:pt>
    <dgm:pt modelId="{FA3C14DD-0DE9-4CF5-B058-EF6CDB7446D2}" type="pres">
      <dgm:prSet presAssocID="{9F05621E-7BA5-4A29-BAFB-17529B583B03}" presName="root" presStyleCnt="0">
        <dgm:presLayoutVars>
          <dgm:dir/>
          <dgm:resizeHandles val="exact"/>
        </dgm:presLayoutVars>
      </dgm:prSet>
      <dgm:spPr/>
    </dgm:pt>
    <dgm:pt modelId="{8D998692-48C2-47F1-B31C-864ABE689685}" type="pres">
      <dgm:prSet presAssocID="{362060BA-E8EC-48DD-981C-92B712A17FD7}" presName="compNode" presStyleCnt="0"/>
      <dgm:spPr/>
    </dgm:pt>
    <dgm:pt modelId="{50FB58D6-FC8E-44C5-B7FA-C265079ABD61}" type="pres">
      <dgm:prSet presAssocID="{362060BA-E8EC-48DD-981C-92B712A17FD7}" presName="bgRect" presStyleLbl="bgShp" presStyleIdx="0" presStyleCnt="5"/>
      <dgm:spPr/>
    </dgm:pt>
    <dgm:pt modelId="{43B1F0A1-517E-42D3-9009-7819E29D100A}" type="pres">
      <dgm:prSet presAssocID="{362060BA-E8EC-48DD-981C-92B712A17F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EB516575-FD59-4C09-998B-55871633EBC2}" type="pres">
      <dgm:prSet presAssocID="{362060BA-E8EC-48DD-981C-92B712A17FD7}" presName="spaceRect" presStyleCnt="0"/>
      <dgm:spPr/>
    </dgm:pt>
    <dgm:pt modelId="{97C2EEE8-905D-46E6-AD9D-51B7FD3B0235}" type="pres">
      <dgm:prSet presAssocID="{362060BA-E8EC-48DD-981C-92B712A17FD7}" presName="parTx" presStyleLbl="revTx" presStyleIdx="0" presStyleCnt="10">
        <dgm:presLayoutVars>
          <dgm:chMax val="0"/>
          <dgm:chPref val="0"/>
        </dgm:presLayoutVars>
      </dgm:prSet>
      <dgm:spPr/>
    </dgm:pt>
    <dgm:pt modelId="{CB2ACC25-6945-4388-96A3-8ADA0B8816C2}" type="pres">
      <dgm:prSet presAssocID="{362060BA-E8EC-48DD-981C-92B712A17FD7}" presName="desTx" presStyleLbl="revTx" presStyleIdx="1" presStyleCnt="10">
        <dgm:presLayoutVars/>
      </dgm:prSet>
      <dgm:spPr/>
    </dgm:pt>
    <dgm:pt modelId="{0C50C31F-7E8F-40F5-B914-360762A6427B}" type="pres">
      <dgm:prSet presAssocID="{497F8D48-D9E1-4727-88DC-AAA92A970CE4}" presName="sibTrans" presStyleCnt="0"/>
      <dgm:spPr/>
    </dgm:pt>
    <dgm:pt modelId="{3D31AF84-90FE-4E42-B6AC-EFFACD1C0451}" type="pres">
      <dgm:prSet presAssocID="{03B17553-B37D-494F-96E6-6325D6D26B96}" presName="compNode" presStyleCnt="0"/>
      <dgm:spPr/>
    </dgm:pt>
    <dgm:pt modelId="{33E20CDE-7DA0-4CF3-AF87-70D257E594A0}" type="pres">
      <dgm:prSet presAssocID="{03B17553-B37D-494F-96E6-6325D6D26B96}" presName="bgRect" presStyleLbl="bgShp" presStyleIdx="1" presStyleCnt="5"/>
      <dgm:spPr/>
    </dgm:pt>
    <dgm:pt modelId="{1DAA0C0C-7FEB-4A7E-8DCE-A12DDE0ED987}" type="pres">
      <dgm:prSet presAssocID="{03B17553-B37D-494F-96E6-6325D6D26B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883E7376-B395-4AD1-ADD0-BA6C78BE2C45}" type="pres">
      <dgm:prSet presAssocID="{03B17553-B37D-494F-96E6-6325D6D26B96}" presName="spaceRect" presStyleCnt="0"/>
      <dgm:spPr/>
    </dgm:pt>
    <dgm:pt modelId="{AD927D42-0914-443A-9912-4285C32321D2}" type="pres">
      <dgm:prSet presAssocID="{03B17553-B37D-494F-96E6-6325D6D26B96}" presName="parTx" presStyleLbl="revTx" presStyleIdx="2" presStyleCnt="10">
        <dgm:presLayoutVars>
          <dgm:chMax val="0"/>
          <dgm:chPref val="0"/>
        </dgm:presLayoutVars>
      </dgm:prSet>
      <dgm:spPr/>
    </dgm:pt>
    <dgm:pt modelId="{4BF57A05-CCBE-48BC-A979-9F26C1DB7930}" type="pres">
      <dgm:prSet presAssocID="{03B17553-B37D-494F-96E6-6325D6D26B96}" presName="desTx" presStyleLbl="revTx" presStyleIdx="3" presStyleCnt="10">
        <dgm:presLayoutVars/>
      </dgm:prSet>
      <dgm:spPr/>
    </dgm:pt>
    <dgm:pt modelId="{8834B624-5615-4E34-8D5C-FA98271D1879}" type="pres">
      <dgm:prSet presAssocID="{3A5E1596-B7A1-4F3B-8655-CF300A66DC28}" presName="sibTrans" presStyleCnt="0"/>
      <dgm:spPr/>
    </dgm:pt>
    <dgm:pt modelId="{BF230871-1D59-41B9-8CDC-58186B8DF82E}" type="pres">
      <dgm:prSet presAssocID="{860D2103-EA22-4D27-B892-70FC8C3C6AF0}" presName="compNode" presStyleCnt="0"/>
      <dgm:spPr/>
    </dgm:pt>
    <dgm:pt modelId="{5BCA74B3-BCA9-4989-A251-8F71FAF404BC}" type="pres">
      <dgm:prSet presAssocID="{860D2103-EA22-4D27-B892-70FC8C3C6AF0}" presName="bgRect" presStyleLbl="bgShp" presStyleIdx="2" presStyleCnt="5"/>
      <dgm:spPr/>
    </dgm:pt>
    <dgm:pt modelId="{BDE1ACFA-FEDA-4C88-8C95-D5AEB7DB8A4B}" type="pres">
      <dgm:prSet presAssocID="{860D2103-EA22-4D27-B892-70FC8C3C6AF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BD2FFA94-8245-470C-A190-5EFEC6CA1D22}" type="pres">
      <dgm:prSet presAssocID="{860D2103-EA22-4D27-B892-70FC8C3C6AF0}" presName="spaceRect" presStyleCnt="0"/>
      <dgm:spPr/>
    </dgm:pt>
    <dgm:pt modelId="{146D712B-470D-417D-BACB-5B878BF9D258}" type="pres">
      <dgm:prSet presAssocID="{860D2103-EA22-4D27-B892-70FC8C3C6AF0}" presName="parTx" presStyleLbl="revTx" presStyleIdx="4" presStyleCnt="10">
        <dgm:presLayoutVars>
          <dgm:chMax val="0"/>
          <dgm:chPref val="0"/>
        </dgm:presLayoutVars>
      </dgm:prSet>
      <dgm:spPr/>
    </dgm:pt>
    <dgm:pt modelId="{48D3C069-91D2-4CB5-A30B-429A8400C33A}" type="pres">
      <dgm:prSet presAssocID="{860D2103-EA22-4D27-B892-70FC8C3C6AF0}" presName="desTx" presStyleLbl="revTx" presStyleIdx="5" presStyleCnt="10">
        <dgm:presLayoutVars/>
      </dgm:prSet>
      <dgm:spPr/>
    </dgm:pt>
    <dgm:pt modelId="{6017EA38-E45F-4EAA-A543-E129F2F2C24B}" type="pres">
      <dgm:prSet presAssocID="{B1D8AB8A-66F6-41BD-B515-7048DC07CE49}" presName="sibTrans" presStyleCnt="0"/>
      <dgm:spPr/>
    </dgm:pt>
    <dgm:pt modelId="{BDC3B81A-A3E7-4AD0-971F-234ED35B6EB7}" type="pres">
      <dgm:prSet presAssocID="{2D36E801-4624-49E3-A414-9293C8113E30}" presName="compNode" presStyleCnt="0"/>
      <dgm:spPr/>
    </dgm:pt>
    <dgm:pt modelId="{64B1AD74-F9A3-4D6D-B90D-3D766AA3AED1}" type="pres">
      <dgm:prSet presAssocID="{2D36E801-4624-49E3-A414-9293C8113E30}" presName="bgRect" presStyleLbl="bgShp" presStyleIdx="3" presStyleCnt="5"/>
      <dgm:spPr/>
    </dgm:pt>
    <dgm:pt modelId="{CA00515D-7469-46C0-83D9-1F1B7AEA8C99}" type="pres">
      <dgm:prSet presAssocID="{2D36E801-4624-49E3-A414-9293C8113E3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E9FAAA23-4FE4-4A8B-AEBF-320BD794BBFD}" type="pres">
      <dgm:prSet presAssocID="{2D36E801-4624-49E3-A414-9293C8113E30}" presName="spaceRect" presStyleCnt="0"/>
      <dgm:spPr/>
    </dgm:pt>
    <dgm:pt modelId="{D07BE6F5-AA00-4D64-BF6E-4728D8665CC3}" type="pres">
      <dgm:prSet presAssocID="{2D36E801-4624-49E3-A414-9293C8113E30}" presName="parTx" presStyleLbl="revTx" presStyleIdx="6" presStyleCnt="10">
        <dgm:presLayoutVars>
          <dgm:chMax val="0"/>
          <dgm:chPref val="0"/>
        </dgm:presLayoutVars>
      </dgm:prSet>
      <dgm:spPr/>
    </dgm:pt>
    <dgm:pt modelId="{545C9EC8-92F9-45B9-90B6-7FA48DD0BE18}" type="pres">
      <dgm:prSet presAssocID="{2D36E801-4624-49E3-A414-9293C8113E30}" presName="desTx" presStyleLbl="revTx" presStyleIdx="7" presStyleCnt="10">
        <dgm:presLayoutVars/>
      </dgm:prSet>
      <dgm:spPr/>
    </dgm:pt>
    <dgm:pt modelId="{79E55D9E-F575-4D91-9156-81DF2CF69FF9}" type="pres">
      <dgm:prSet presAssocID="{CA757031-9655-40C7-A8B5-100D68353833}" presName="sibTrans" presStyleCnt="0"/>
      <dgm:spPr/>
    </dgm:pt>
    <dgm:pt modelId="{0FF1CC84-1713-4533-A1BC-D8F07D21F4D7}" type="pres">
      <dgm:prSet presAssocID="{F4D93250-8F65-441C-A7EB-984D59277C53}" presName="compNode" presStyleCnt="0"/>
      <dgm:spPr/>
    </dgm:pt>
    <dgm:pt modelId="{7E96158D-23CC-4FFE-AA63-B86296832B9C}" type="pres">
      <dgm:prSet presAssocID="{F4D93250-8F65-441C-A7EB-984D59277C53}" presName="bgRect" presStyleLbl="bgShp" presStyleIdx="4" presStyleCnt="5"/>
      <dgm:spPr/>
    </dgm:pt>
    <dgm:pt modelId="{FE977851-2041-40B0-B90D-F790C55E90FF}" type="pres">
      <dgm:prSet presAssocID="{F4D93250-8F65-441C-A7EB-984D59277C5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30D9B393-CA85-4858-AE20-9354F211C05A}" type="pres">
      <dgm:prSet presAssocID="{F4D93250-8F65-441C-A7EB-984D59277C53}" presName="spaceRect" presStyleCnt="0"/>
      <dgm:spPr/>
    </dgm:pt>
    <dgm:pt modelId="{951D177A-5B01-49DF-B11E-6B6F6CA30032}" type="pres">
      <dgm:prSet presAssocID="{F4D93250-8F65-441C-A7EB-984D59277C53}" presName="parTx" presStyleLbl="revTx" presStyleIdx="8" presStyleCnt="10">
        <dgm:presLayoutVars>
          <dgm:chMax val="0"/>
          <dgm:chPref val="0"/>
        </dgm:presLayoutVars>
      </dgm:prSet>
      <dgm:spPr/>
    </dgm:pt>
    <dgm:pt modelId="{2F1C2A0F-B589-47AA-B51F-D1C7C2C6F3A6}" type="pres">
      <dgm:prSet presAssocID="{F4D93250-8F65-441C-A7EB-984D59277C53}" presName="desTx" presStyleLbl="revTx" presStyleIdx="9" presStyleCnt="10">
        <dgm:presLayoutVars/>
      </dgm:prSet>
      <dgm:spPr/>
    </dgm:pt>
  </dgm:ptLst>
  <dgm:cxnLst>
    <dgm:cxn modelId="{293D4402-3C9C-44DC-8D89-2BE98CCBAB45}" type="presOf" srcId="{F4D93250-8F65-441C-A7EB-984D59277C53}" destId="{951D177A-5B01-49DF-B11E-6B6F6CA30032}" srcOrd="0" destOrd="0" presId="urn:microsoft.com/office/officeart/2018/2/layout/IconVerticalSolidList"/>
    <dgm:cxn modelId="{CE08AD0C-E94B-4B81-8597-81DEA8A46693}" type="presOf" srcId="{3D2EDCFB-5CEF-4DCA-867C-2F12EB0E6823}" destId="{4BF57A05-CCBE-48BC-A979-9F26C1DB7930}" srcOrd="0" destOrd="0" presId="urn:microsoft.com/office/officeart/2018/2/layout/IconVerticalSolidList"/>
    <dgm:cxn modelId="{21125811-75BC-4FAF-8C21-B316D76B5A64}" srcId="{9F05621E-7BA5-4A29-BAFB-17529B583B03}" destId="{860D2103-EA22-4D27-B892-70FC8C3C6AF0}" srcOrd="2" destOrd="0" parTransId="{7DC0151A-ACE0-4F3E-94AA-7E0FB41D2A87}" sibTransId="{B1D8AB8A-66F6-41BD-B515-7048DC07CE49}"/>
    <dgm:cxn modelId="{907E4D19-CF6D-42C9-A13D-D088BDB62EAA}" srcId="{9F05621E-7BA5-4A29-BAFB-17529B583B03}" destId="{03B17553-B37D-494F-96E6-6325D6D26B96}" srcOrd="1" destOrd="0" parTransId="{FFD80B9D-41B4-421C-878B-E6F04F95F457}" sibTransId="{3A5E1596-B7A1-4F3B-8655-CF300A66DC28}"/>
    <dgm:cxn modelId="{64276723-8577-4C5B-A103-007EC58A0885}" type="presOf" srcId="{14EAE708-E25D-4796-96D5-17E657A8D1C6}" destId="{545C9EC8-92F9-45B9-90B6-7FA48DD0BE18}" srcOrd="0" destOrd="0" presId="urn:microsoft.com/office/officeart/2018/2/layout/IconVerticalSolidList"/>
    <dgm:cxn modelId="{B7436C24-770F-4564-B3D3-385CCEB8CDCF}" srcId="{9F05621E-7BA5-4A29-BAFB-17529B583B03}" destId="{2D36E801-4624-49E3-A414-9293C8113E30}" srcOrd="3" destOrd="0" parTransId="{C80F77EB-790E-4EAC-8148-751FED1F510D}" sibTransId="{CA757031-9655-40C7-A8B5-100D68353833}"/>
    <dgm:cxn modelId="{B7AF2431-15F8-4290-85B6-0990A2347A36}" type="presOf" srcId="{2D36E801-4624-49E3-A414-9293C8113E30}" destId="{D07BE6F5-AA00-4D64-BF6E-4728D8665CC3}" srcOrd="0" destOrd="0" presId="urn:microsoft.com/office/officeart/2018/2/layout/IconVerticalSolidList"/>
    <dgm:cxn modelId="{A53BBC34-5B12-4315-8E79-71B63EEF4134}" type="presOf" srcId="{9F05621E-7BA5-4A29-BAFB-17529B583B03}" destId="{FA3C14DD-0DE9-4CF5-B058-EF6CDB7446D2}" srcOrd="0" destOrd="0" presId="urn:microsoft.com/office/officeart/2018/2/layout/IconVerticalSolidList"/>
    <dgm:cxn modelId="{E23CF839-1E43-47FF-AA57-9795239888C6}" srcId="{F4D93250-8F65-441C-A7EB-984D59277C53}" destId="{0E3E567F-4060-4896-AE47-92F24C448FB4}" srcOrd="0" destOrd="0" parTransId="{C2661404-5CDB-4513-BAA2-63A953A6B3A4}" sibTransId="{9B0591C5-09F0-4B35-968A-4677D63752A0}"/>
    <dgm:cxn modelId="{AAC9C75C-D4D0-4785-886A-E157C206EAC6}" srcId="{03B17553-B37D-494F-96E6-6325D6D26B96}" destId="{3D2EDCFB-5CEF-4DCA-867C-2F12EB0E6823}" srcOrd="0" destOrd="0" parTransId="{E7ED60AF-595D-4A17-AE62-E35F98E6CF5D}" sibTransId="{00AAF7BC-55C3-42FD-8AA2-323242CB405A}"/>
    <dgm:cxn modelId="{27D65D5F-3482-4AAB-BE94-8CC28275740F}" type="presOf" srcId="{860D2103-EA22-4D27-B892-70FC8C3C6AF0}" destId="{146D712B-470D-417D-BACB-5B878BF9D258}" srcOrd="0" destOrd="0" presId="urn:microsoft.com/office/officeart/2018/2/layout/IconVerticalSolidList"/>
    <dgm:cxn modelId="{FDB61A68-625B-43B3-890F-223149F9CB86}" type="presOf" srcId="{777903F2-5A6C-406B-A342-66F62A04B02F}" destId="{48D3C069-91D2-4CB5-A30B-429A8400C33A}" srcOrd="0" destOrd="0" presId="urn:microsoft.com/office/officeart/2018/2/layout/IconVerticalSolidList"/>
    <dgm:cxn modelId="{7347B475-3AB8-4938-9231-038832F41A03}" srcId="{9F05621E-7BA5-4A29-BAFB-17529B583B03}" destId="{F4D93250-8F65-441C-A7EB-984D59277C53}" srcOrd="4" destOrd="0" parTransId="{F06E609A-14D0-4013-97CC-846983629CA6}" sibTransId="{E4BEA2EC-0112-4668-BFB5-E742F1EF43B9}"/>
    <dgm:cxn modelId="{A6E44076-49C6-462E-9528-E0D8CAB0B918}" type="presOf" srcId="{362060BA-E8EC-48DD-981C-92B712A17FD7}" destId="{97C2EEE8-905D-46E6-AD9D-51B7FD3B0235}" srcOrd="0" destOrd="0" presId="urn:microsoft.com/office/officeart/2018/2/layout/IconVerticalSolidList"/>
    <dgm:cxn modelId="{9F59889E-39BD-4983-B68E-98C89CD51E16}" type="presOf" srcId="{0E3E567F-4060-4896-AE47-92F24C448FB4}" destId="{2F1C2A0F-B589-47AA-B51F-D1C7C2C6F3A6}" srcOrd="0" destOrd="0" presId="urn:microsoft.com/office/officeart/2018/2/layout/IconVerticalSolidList"/>
    <dgm:cxn modelId="{787EC3A4-577C-4900-9EC6-BF822DCE56D3}" type="presOf" srcId="{52C9876E-CBC5-4ADE-99F7-810AFDBFFB6E}" destId="{CB2ACC25-6945-4388-96A3-8ADA0B8816C2}" srcOrd="0" destOrd="0" presId="urn:microsoft.com/office/officeart/2018/2/layout/IconVerticalSolidList"/>
    <dgm:cxn modelId="{FEBF4FA8-968D-4D3D-9532-B4BAF55F1413}" srcId="{860D2103-EA22-4D27-B892-70FC8C3C6AF0}" destId="{777903F2-5A6C-406B-A342-66F62A04B02F}" srcOrd="0" destOrd="0" parTransId="{86995510-C76E-44A4-A167-FE3B5E9D5EEE}" sibTransId="{AB730711-182B-413E-B0DA-50720214ADCA}"/>
    <dgm:cxn modelId="{83CA92B9-7FA4-4D7C-8C75-CDA02249BF62}" srcId="{2D36E801-4624-49E3-A414-9293C8113E30}" destId="{14EAE708-E25D-4796-96D5-17E657A8D1C6}" srcOrd="0" destOrd="0" parTransId="{37AB0257-BE10-45F3-B041-FE41062951F5}" sibTransId="{A1812D17-5992-469F-896B-1202B7528560}"/>
    <dgm:cxn modelId="{4F2693C2-772F-4B6B-B7E1-C474D481056B}" srcId="{362060BA-E8EC-48DD-981C-92B712A17FD7}" destId="{52C9876E-CBC5-4ADE-99F7-810AFDBFFB6E}" srcOrd="0" destOrd="0" parTransId="{DBBA56A1-EC9A-46DA-BE78-1AC5FE256877}" sibTransId="{00C6FE37-C0F7-4BCB-8890-A35CFF341AFE}"/>
    <dgm:cxn modelId="{1EA875D9-B530-4485-ADE9-EC91D5C115A5}" srcId="{9F05621E-7BA5-4A29-BAFB-17529B583B03}" destId="{362060BA-E8EC-48DD-981C-92B712A17FD7}" srcOrd="0" destOrd="0" parTransId="{57D2F06C-9378-480A-8823-F790E31FC5EE}" sibTransId="{497F8D48-D9E1-4727-88DC-AAA92A970CE4}"/>
    <dgm:cxn modelId="{757664F6-4E61-4837-A044-7601D9EB56D0}" type="presOf" srcId="{03B17553-B37D-494F-96E6-6325D6D26B96}" destId="{AD927D42-0914-443A-9912-4285C32321D2}" srcOrd="0" destOrd="0" presId="urn:microsoft.com/office/officeart/2018/2/layout/IconVerticalSolidList"/>
    <dgm:cxn modelId="{E5C1979D-BD1A-486A-8412-6D4D9D59EF96}" type="presParOf" srcId="{FA3C14DD-0DE9-4CF5-B058-EF6CDB7446D2}" destId="{8D998692-48C2-47F1-B31C-864ABE689685}" srcOrd="0" destOrd="0" presId="urn:microsoft.com/office/officeart/2018/2/layout/IconVerticalSolidList"/>
    <dgm:cxn modelId="{EC8F4593-3EDC-47E7-8B33-FB6CB0341D7A}" type="presParOf" srcId="{8D998692-48C2-47F1-B31C-864ABE689685}" destId="{50FB58D6-FC8E-44C5-B7FA-C265079ABD61}" srcOrd="0" destOrd="0" presId="urn:microsoft.com/office/officeart/2018/2/layout/IconVerticalSolidList"/>
    <dgm:cxn modelId="{A4ED2467-EA39-438D-BAEA-BB80A499B8AD}" type="presParOf" srcId="{8D998692-48C2-47F1-B31C-864ABE689685}" destId="{43B1F0A1-517E-42D3-9009-7819E29D100A}" srcOrd="1" destOrd="0" presId="urn:microsoft.com/office/officeart/2018/2/layout/IconVerticalSolidList"/>
    <dgm:cxn modelId="{89D477CD-2EE7-4533-AE62-2495716E5150}" type="presParOf" srcId="{8D998692-48C2-47F1-B31C-864ABE689685}" destId="{EB516575-FD59-4C09-998B-55871633EBC2}" srcOrd="2" destOrd="0" presId="urn:microsoft.com/office/officeart/2018/2/layout/IconVerticalSolidList"/>
    <dgm:cxn modelId="{DF8FB9A1-944F-41B4-AE50-A7D3CDE135A5}" type="presParOf" srcId="{8D998692-48C2-47F1-B31C-864ABE689685}" destId="{97C2EEE8-905D-46E6-AD9D-51B7FD3B0235}" srcOrd="3" destOrd="0" presId="urn:microsoft.com/office/officeart/2018/2/layout/IconVerticalSolidList"/>
    <dgm:cxn modelId="{3F74550D-4D85-4B4A-8FA0-5E38D976D778}" type="presParOf" srcId="{8D998692-48C2-47F1-B31C-864ABE689685}" destId="{CB2ACC25-6945-4388-96A3-8ADA0B8816C2}" srcOrd="4" destOrd="0" presId="urn:microsoft.com/office/officeart/2018/2/layout/IconVerticalSolidList"/>
    <dgm:cxn modelId="{38FA5594-AFC0-4F86-9016-C66FB4161B7C}" type="presParOf" srcId="{FA3C14DD-0DE9-4CF5-B058-EF6CDB7446D2}" destId="{0C50C31F-7E8F-40F5-B914-360762A6427B}" srcOrd="1" destOrd="0" presId="urn:microsoft.com/office/officeart/2018/2/layout/IconVerticalSolidList"/>
    <dgm:cxn modelId="{6B23DE04-ECC7-4D40-B031-780421206842}" type="presParOf" srcId="{FA3C14DD-0DE9-4CF5-B058-EF6CDB7446D2}" destId="{3D31AF84-90FE-4E42-B6AC-EFFACD1C0451}" srcOrd="2" destOrd="0" presId="urn:microsoft.com/office/officeart/2018/2/layout/IconVerticalSolidList"/>
    <dgm:cxn modelId="{AFAFABB0-45BB-4746-A832-C632317B2B66}" type="presParOf" srcId="{3D31AF84-90FE-4E42-B6AC-EFFACD1C0451}" destId="{33E20CDE-7DA0-4CF3-AF87-70D257E594A0}" srcOrd="0" destOrd="0" presId="urn:microsoft.com/office/officeart/2018/2/layout/IconVerticalSolidList"/>
    <dgm:cxn modelId="{5D54C6D7-1DF0-42B7-BA51-7ADF827796C8}" type="presParOf" srcId="{3D31AF84-90FE-4E42-B6AC-EFFACD1C0451}" destId="{1DAA0C0C-7FEB-4A7E-8DCE-A12DDE0ED987}" srcOrd="1" destOrd="0" presId="urn:microsoft.com/office/officeart/2018/2/layout/IconVerticalSolidList"/>
    <dgm:cxn modelId="{1A51A04C-2210-4FF7-8FD0-BE5E5678F67D}" type="presParOf" srcId="{3D31AF84-90FE-4E42-B6AC-EFFACD1C0451}" destId="{883E7376-B395-4AD1-ADD0-BA6C78BE2C45}" srcOrd="2" destOrd="0" presId="urn:microsoft.com/office/officeart/2018/2/layout/IconVerticalSolidList"/>
    <dgm:cxn modelId="{F3E655E3-17AD-4F9D-B710-2330A9403747}" type="presParOf" srcId="{3D31AF84-90FE-4E42-B6AC-EFFACD1C0451}" destId="{AD927D42-0914-443A-9912-4285C32321D2}" srcOrd="3" destOrd="0" presId="urn:microsoft.com/office/officeart/2018/2/layout/IconVerticalSolidList"/>
    <dgm:cxn modelId="{BB564EFD-C181-4EC8-8211-D16BED1DF3E3}" type="presParOf" srcId="{3D31AF84-90FE-4E42-B6AC-EFFACD1C0451}" destId="{4BF57A05-CCBE-48BC-A979-9F26C1DB7930}" srcOrd="4" destOrd="0" presId="urn:microsoft.com/office/officeart/2018/2/layout/IconVerticalSolidList"/>
    <dgm:cxn modelId="{17FA9348-75EB-4D94-9654-EC78D0D34BFD}" type="presParOf" srcId="{FA3C14DD-0DE9-4CF5-B058-EF6CDB7446D2}" destId="{8834B624-5615-4E34-8D5C-FA98271D1879}" srcOrd="3" destOrd="0" presId="urn:microsoft.com/office/officeart/2018/2/layout/IconVerticalSolidList"/>
    <dgm:cxn modelId="{C0DF3E13-F084-4403-8425-51ED7C69AAFE}" type="presParOf" srcId="{FA3C14DD-0DE9-4CF5-B058-EF6CDB7446D2}" destId="{BF230871-1D59-41B9-8CDC-58186B8DF82E}" srcOrd="4" destOrd="0" presId="urn:microsoft.com/office/officeart/2018/2/layout/IconVerticalSolidList"/>
    <dgm:cxn modelId="{FE67E9A0-C83F-474D-9299-44D7520FC455}" type="presParOf" srcId="{BF230871-1D59-41B9-8CDC-58186B8DF82E}" destId="{5BCA74B3-BCA9-4989-A251-8F71FAF404BC}" srcOrd="0" destOrd="0" presId="urn:microsoft.com/office/officeart/2018/2/layout/IconVerticalSolidList"/>
    <dgm:cxn modelId="{4432A75F-71BB-4E10-A2ED-BD8AF9CCC77B}" type="presParOf" srcId="{BF230871-1D59-41B9-8CDC-58186B8DF82E}" destId="{BDE1ACFA-FEDA-4C88-8C95-D5AEB7DB8A4B}" srcOrd="1" destOrd="0" presId="urn:microsoft.com/office/officeart/2018/2/layout/IconVerticalSolidList"/>
    <dgm:cxn modelId="{7E38E15F-5254-4937-8D69-11418FA6929A}" type="presParOf" srcId="{BF230871-1D59-41B9-8CDC-58186B8DF82E}" destId="{BD2FFA94-8245-470C-A190-5EFEC6CA1D22}" srcOrd="2" destOrd="0" presId="urn:microsoft.com/office/officeart/2018/2/layout/IconVerticalSolidList"/>
    <dgm:cxn modelId="{5CE240EE-EDB4-450F-ACDF-DD898B1ACCDA}" type="presParOf" srcId="{BF230871-1D59-41B9-8CDC-58186B8DF82E}" destId="{146D712B-470D-417D-BACB-5B878BF9D258}" srcOrd="3" destOrd="0" presId="urn:microsoft.com/office/officeart/2018/2/layout/IconVerticalSolidList"/>
    <dgm:cxn modelId="{7ECEE6F6-1676-4714-B929-59F856BF7F71}" type="presParOf" srcId="{BF230871-1D59-41B9-8CDC-58186B8DF82E}" destId="{48D3C069-91D2-4CB5-A30B-429A8400C33A}" srcOrd="4" destOrd="0" presId="urn:microsoft.com/office/officeart/2018/2/layout/IconVerticalSolidList"/>
    <dgm:cxn modelId="{B1ED1E1D-3367-434D-8D85-979B7E63C7F5}" type="presParOf" srcId="{FA3C14DD-0DE9-4CF5-B058-EF6CDB7446D2}" destId="{6017EA38-E45F-4EAA-A543-E129F2F2C24B}" srcOrd="5" destOrd="0" presId="urn:microsoft.com/office/officeart/2018/2/layout/IconVerticalSolidList"/>
    <dgm:cxn modelId="{7A931546-06ED-4926-B950-340AB4524AED}" type="presParOf" srcId="{FA3C14DD-0DE9-4CF5-B058-EF6CDB7446D2}" destId="{BDC3B81A-A3E7-4AD0-971F-234ED35B6EB7}" srcOrd="6" destOrd="0" presId="urn:microsoft.com/office/officeart/2018/2/layout/IconVerticalSolidList"/>
    <dgm:cxn modelId="{37C3A233-C9E6-4D40-9F84-CFA19BA69D66}" type="presParOf" srcId="{BDC3B81A-A3E7-4AD0-971F-234ED35B6EB7}" destId="{64B1AD74-F9A3-4D6D-B90D-3D766AA3AED1}" srcOrd="0" destOrd="0" presId="urn:microsoft.com/office/officeart/2018/2/layout/IconVerticalSolidList"/>
    <dgm:cxn modelId="{5A317272-B158-4108-B4CA-D6E031695406}" type="presParOf" srcId="{BDC3B81A-A3E7-4AD0-971F-234ED35B6EB7}" destId="{CA00515D-7469-46C0-83D9-1F1B7AEA8C99}" srcOrd="1" destOrd="0" presId="urn:microsoft.com/office/officeart/2018/2/layout/IconVerticalSolidList"/>
    <dgm:cxn modelId="{64E3B8D0-1F37-45F6-831B-E0AE465B02D8}" type="presParOf" srcId="{BDC3B81A-A3E7-4AD0-971F-234ED35B6EB7}" destId="{E9FAAA23-4FE4-4A8B-AEBF-320BD794BBFD}" srcOrd="2" destOrd="0" presId="urn:microsoft.com/office/officeart/2018/2/layout/IconVerticalSolidList"/>
    <dgm:cxn modelId="{7425B48C-2040-4315-A892-08A34B524F21}" type="presParOf" srcId="{BDC3B81A-A3E7-4AD0-971F-234ED35B6EB7}" destId="{D07BE6F5-AA00-4D64-BF6E-4728D8665CC3}" srcOrd="3" destOrd="0" presId="urn:microsoft.com/office/officeart/2018/2/layout/IconVerticalSolidList"/>
    <dgm:cxn modelId="{59309C56-3592-4AA9-B571-947E3E5F90C8}" type="presParOf" srcId="{BDC3B81A-A3E7-4AD0-971F-234ED35B6EB7}" destId="{545C9EC8-92F9-45B9-90B6-7FA48DD0BE18}" srcOrd="4" destOrd="0" presId="urn:microsoft.com/office/officeart/2018/2/layout/IconVerticalSolidList"/>
    <dgm:cxn modelId="{6E92C594-E968-4385-ABE3-FEFA92B3AD13}" type="presParOf" srcId="{FA3C14DD-0DE9-4CF5-B058-EF6CDB7446D2}" destId="{79E55D9E-F575-4D91-9156-81DF2CF69FF9}" srcOrd="7" destOrd="0" presId="urn:microsoft.com/office/officeart/2018/2/layout/IconVerticalSolidList"/>
    <dgm:cxn modelId="{E218A1B1-B545-4EBD-8E38-1DCED964A759}" type="presParOf" srcId="{FA3C14DD-0DE9-4CF5-B058-EF6CDB7446D2}" destId="{0FF1CC84-1713-4533-A1BC-D8F07D21F4D7}" srcOrd="8" destOrd="0" presId="urn:microsoft.com/office/officeart/2018/2/layout/IconVerticalSolidList"/>
    <dgm:cxn modelId="{8FEE5416-4D42-4B22-B5CA-92E1604C51F3}" type="presParOf" srcId="{0FF1CC84-1713-4533-A1BC-D8F07D21F4D7}" destId="{7E96158D-23CC-4FFE-AA63-B86296832B9C}" srcOrd="0" destOrd="0" presId="urn:microsoft.com/office/officeart/2018/2/layout/IconVerticalSolidList"/>
    <dgm:cxn modelId="{C081866D-4F08-4F2B-898F-293F6BEE6832}" type="presParOf" srcId="{0FF1CC84-1713-4533-A1BC-D8F07D21F4D7}" destId="{FE977851-2041-40B0-B90D-F790C55E90FF}" srcOrd="1" destOrd="0" presId="urn:microsoft.com/office/officeart/2018/2/layout/IconVerticalSolidList"/>
    <dgm:cxn modelId="{6BEBF618-8B62-4010-A592-EA6798F970C9}" type="presParOf" srcId="{0FF1CC84-1713-4533-A1BC-D8F07D21F4D7}" destId="{30D9B393-CA85-4858-AE20-9354F211C05A}" srcOrd="2" destOrd="0" presId="urn:microsoft.com/office/officeart/2018/2/layout/IconVerticalSolidList"/>
    <dgm:cxn modelId="{47F86EB1-48DC-4D5A-9D6D-666D03745C2A}" type="presParOf" srcId="{0FF1CC84-1713-4533-A1BC-D8F07D21F4D7}" destId="{951D177A-5B01-49DF-B11E-6B6F6CA30032}" srcOrd="3" destOrd="0" presId="urn:microsoft.com/office/officeart/2018/2/layout/IconVerticalSolidList"/>
    <dgm:cxn modelId="{71B61E47-4DA4-4814-B6B7-2F2B16BE61B6}" type="presParOf" srcId="{0FF1CC84-1713-4533-A1BC-D8F07D21F4D7}" destId="{2F1C2A0F-B589-47AA-B51F-D1C7C2C6F3A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0821E2-A87A-4792-9C1A-47355D484D8B}"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EF188668-931A-4F5B-B5D2-DC4447602449}">
      <dgm:prSet custT="1"/>
      <dgm:spPr/>
      <dgm:t>
        <a:bodyPr/>
        <a:lstStyle/>
        <a:p>
          <a:pPr>
            <a:lnSpc>
              <a:spcPct val="100000"/>
            </a:lnSpc>
          </a:pPr>
          <a:r>
            <a:rPr lang="en-US" sz="1200" dirty="0"/>
            <a:t>Error: Records object has no attribute …</a:t>
          </a:r>
          <a:r>
            <a:rPr lang="en-US" sz="1000" dirty="0"/>
            <a:t>.</a:t>
          </a:r>
        </a:p>
      </dgm:t>
    </dgm:pt>
    <dgm:pt modelId="{FDB1D05A-EE94-4ED8-B5B3-9ECB6748B054}" type="parTrans" cxnId="{284EC606-B477-4E34-AA45-A0EC1097F911}">
      <dgm:prSet/>
      <dgm:spPr/>
      <dgm:t>
        <a:bodyPr/>
        <a:lstStyle/>
        <a:p>
          <a:endParaRPr lang="en-US"/>
        </a:p>
      </dgm:t>
    </dgm:pt>
    <dgm:pt modelId="{1C42345D-DB0A-4486-8599-C3A287000228}" type="sibTrans" cxnId="{284EC606-B477-4E34-AA45-A0EC1097F911}">
      <dgm:prSet/>
      <dgm:spPr/>
      <dgm:t>
        <a:bodyPr/>
        <a:lstStyle/>
        <a:p>
          <a:endParaRPr lang="en-US"/>
        </a:p>
      </dgm:t>
    </dgm:pt>
    <dgm:pt modelId="{C7961513-5620-45B1-ACA3-17C31B765937}">
      <dgm:prSet custT="1"/>
      <dgm:spPr/>
      <dgm:t>
        <a:bodyPr/>
        <a:lstStyle/>
        <a:p>
          <a:pPr>
            <a:lnSpc>
              <a:spcPct val="100000"/>
            </a:lnSpc>
          </a:pPr>
          <a:r>
            <a:rPr lang="en-US" sz="1200"/>
            <a:t>or</a:t>
          </a:r>
        </a:p>
      </dgm:t>
    </dgm:pt>
    <dgm:pt modelId="{4E02E988-B4F0-4411-AEED-03EC37F15731}" type="parTrans" cxnId="{4CBE2B7B-9EBE-4CE5-A5F6-B39FA30B9447}">
      <dgm:prSet/>
      <dgm:spPr/>
      <dgm:t>
        <a:bodyPr/>
        <a:lstStyle/>
        <a:p>
          <a:endParaRPr lang="en-US"/>
        </a:p>
      </dgm:t>
    </dgm:pt>
    <dgm:pt modelId="{D231336F-70B4-48CD-A85D-75E470C13505}" type="sibTrans" cxnId="{4CBE2B7B-9EBE-4CE5-A5F6-B39FA30B9447}">
      <dgm:prSet/>
      <dgm:spPr/>
      <dgm:t>
        <a:bodyPr/>
        <a:lstStyle/>
        <a:p>
          <a:endParaRPr lang="en-US"/>
        </a:p>
      </dgm:t>
    </dgm:pt>
    <dgm:pt modelId="{9FB08D9F-90E6-4EE2-8EA2-1300CF6FB402}">
      <dgm:prSet custT="1"/>
      <dgm:spPr/>
      <dgm:t>
        <a:bodyPr/>
        <a:lstStyle/>
        <a:p>
          <a:pPr>
            <a:lnSpc>
              <a:spcPct val="100000"/>
            </a:lnSpc>
          </a:pPr>
          <a:r>
            <a:rPr lang="en-US" sz="1200" dirty="0"/>
            <a:t>Error: Policy object has no attribute ….</a:t>
          </a:r>
        </a:p>
      </dgm:t>
    </dgm:pt>
    <dgm:pt modelId="{D0449ED5-2889-4C8F-BC82-EA0796F8C80E}" type="parTrans" cxnId="{22E990C0-9191-4ECD-9283-C4693F0987CA}">
      <dgm:prSet/>
      <dgm:spPr/>
      <dgm:t>
        <a:bodyPr/>
        <a:lstStyle/>
        <a:p>
          <a:endParaRPr lang="en-US"/>
        </a:p>
      </dgm:t>
    </dgm:pt>
    <dgm:pt modelId="{3DBBD1D0-A27B-4897-A25D-55D62D0E2ACB}" type="sibTrans" cxnId="{22E990C0-9191-4ECD-9283-C4693F0987CA}">
      <dgm:prSet/>
      <dgm:spPr/>
      <dgm:t>
        <a:bodyPr/>
        <a:lstStyle/>
        <a:p>
          <a:endParaRPr lang="en-US"/>
        </a:p>
      </dgm:t>
    </dgm:pt>
    <dgm:pt modelId="{A5C4BA6A-FEF7-4129-85A6-EB6DE1B9234F}">
      <dgm:prSet custT="1"/>
      <dgm:spPr/>
      <dgm:t>
        <a:bodyPr/>
        <a:lstStyle/>
        <a:p>
          <a:pPr>
            <a:lnSpc>
              <a:spcPct val="100000"/>
            </a:lnSpc>
          </a:pPr>
          <a:r>
            <a:rPr lang="en-US" sz="1200" dirty="0"/>
            <a:t>Variable used not declared in records or policy json file</a:t>
          </a:r>
        </a:p>
      </dgm:t>
    </dgm:pt>
    <dgm:pt modelId="{F9FCC365-2EB4-453A-A8C8-3DF35E0A6A03}" type="parTrans" cxnId="{01A7C225-8854-4DA6-980F-4D2012334E9C}">
      <dgm:prSet/>
      <dgm:spPr/>
      <dgm:t>
        <a:bodyPr/>
        <a:lstStyle/>
        <a:p>
          <a:endParaRPr lang="en-US"/>
        </a:p>
      </dgm:t>
    </dgm:pt>
    <dgm:pt modelId="{D07EC318-6A49-493D-B436-27B2A3F1CDDC}" type="sibTrans" cxnId="{01A7C225-8854-4DA6-980F-4D2012334E9C}">
      <dgm:prSet/>
      <dgm:spPr/>
      <dgm:t>
        <a:bodyPr/>
        <a:lstStyle/>
        <a:p>
          <a:endParaRPr lang="en-US"/>
        </a:p>
      </dgm:t>
    </dgm:pt>
    <dgm:pt modelId="{1902A59F-A611-48F0-9CD6-CDC1433D1F49}">
      <dgm:prSet custT="1"/>
      <dgm:spPr/>
      <dgm:t>
        <a:bodyPr/>
        <a:lstStyle/>
        <a:p>
          <a:pPr>
            <a:lnSpc>
              <a:spcPct val="100000"/>
            </a:lnSpc>
          </a:pPr>
          <a:r>
            <a:rPr lang="en-US" sz="1200" dirty="0"/>
            <a:t>records.py or policy.py points to the wrong records or policy json file</a:t>
          </a:r>
        </a:p>
      </dgm:t>
    </dgm:pt>
    <dgm:pt modelId="{0DA93B1D-D283-4518-BA78-4441311D2D45}" type="parTrans" cxnId="{FA7A4364-20A2-4023-BF40-AFAF29838C8A}">
      <dgm:prSet/>
      <dgm:spPr/>
      <dgm:t>
        <a:bodyPr/>
        <a:lstStyle/>
        <a:p>
          <a:endParaRPr lang="en-US"/>
        </a:p>
      </dgm:t>
    </dgm:pt>
    <dgm:pt modelId="{79661AD4-238A-4079-B2CA-AC43C3BFA247}" type="sibTrans" cxnId="{FA7A4364-20A2-4023-BF40-AFAF29838C8A}">
      <dgm:prSet/>
      <dgm:spPr/>
      <dgm:t>
        <a:bodyPr/>
        <a:lstStyle/>
        <a:p>
          <a:endParaRPr lang="en-US"/>
        </a:p>
      </dgm:t>
    </dgm:pt>
    <dgm:pt modelId="{2D00F35A-5DF5-49DA-AC2D-5F3570365A19}">
      <dgm:prSet custT="1"/>
      <dgm:spPr/>
      <dgm:t>
        <a:bodyPr/>
        <a:lstStyle/>
        <a:p>
          <a:pPr>
            <a:lnSpc>
              <a:spcPct val="100000"/>
            </a:lnSpc>
          </a:pPr>
          <a:r>
            <a:rPr lang="en-US" sz="1200" dirty="0"/>
            <a:t>Error: function is not defined</a:t>
          </a:r>
        </a:p>
      </dgm:t>
    </dgm:pt>
    <dgm:pt modelId="{261335A9-A244-4F17-B6D6-FECF045A17EE}" type="parTrans" cxnId="{A7C0C10A-8044-42D3-B63A-5759647F4E3F}">
      <dgm:prSet/>
      <dgm:spPr/>
      <dgm:t>
        <a:bodyPr/>
        <a:lstStyle/>
        <a:p>
          <a:endParaRPr lang="en-US"/>
        </a:p>
      </dgm:t>
    </dgm:pt>
    <dgm:pt modelId="{30C929DE-3AB8-4462-A8B3-8C6932325D0A}" type="sibTrans" cxnId="{A7C0C10A-8044-42D3-B63A-5759647F4E3F}">
      <dgm:prSet/>
      <dgm:spPr/>
      <dgm:t>
        <a:bodyPr/>
        <a:lstStyle/>
        <a:p>
          <a:endParaRPr lang="en-US"/>
        </a:p>
      </dgm:t>
    </dgm:pt>
    <dgm:pt modelId="{FAA143A3-3DFC-4AE8-96C9-8CB8000A54AE}">
      <dgm:prSet custT="1"/>
      <dgm:spPr/>
      <dgm:t>
        <a:bodyPr/>
        <a:lstStyle/>
        <a:p>
          <a:pPr>
            <a:lnSpc>
              <a:spcPct val="100000"/>
            </a:lnSpc>
          </a:pPr>
          <a:r>
            <a:rPr lang="en-US" sz="1200" dirty="0"/>
            <a:t>function created in functions.py is not imported at top in the calculator.py file</a:t>
          </a:r>
        </a:p>
      </dgm:t>
    </dgm:pt>
    <dgm:pt modelId="{0A28E17F-90AD-4551-897F-9C5985D8840B}" type="parTrans" cxnId="{D968A480-0F09-435E-98F3-EB3AEEAE0712}">
      <dgm:prSet/>
      <dgm:spPr/>
      <dgm:t>
        <a:bodyPr/>
        <a:lstStyle/>
        <a:p>
          <a:endParaRPr lang="en-US"/>
        </a:p>
      </dgm:t>
    </dgm:pt>
    <dgm:pt modelId="{80D6AC89-86D4-4125-A318-AFCF96C717AE}" type="sibTrans" cxnId="{D968A480-0F09-435E-98F3-EB3AEEAE0712}">
      <dgm:prSet/>
      <dgm:spPr/>
      <dgm:t>
        <a:bodyPr/>
        <a:lstStyle/>
        <a:p>
          <a:endParaRPr lang="en-US"/>
        </a:p>
      </dgm:t>
    </dgm:pt>
    <dgm:pt modelId="{F83B7D0F-2411-45BF-B8A2-17355E01E72E}">
      <dgm:prSet custT="1"/>
      <dgm:spPr/>
      <dgm:t>
        <a:bodyPr/>
        <a:lstStyle/>
        <a:p>
          <a:pPr>
            <a:lnSpc>
              <a:spcPct val="100000"/>
            </a:lnSpc>
          </a:pPr>
          <a:r>
            <a:rPr lang="en-US" sz="1200" dirty="0"/>
            <a:t>Error: No change in the tax totals even after creating new function</a:t>
          </a:r>
        </a:p>
      </dgm:t>
    </dgm:pt>
    <dgm:pt modelId="{31885BB0-CC5C-4CD3-822D-33B0073CC4FE}" type="parTrans" cxnId="{35B7A0C0-6800-42FB-BF04-D83E28F0CD0A}">
      <dgm:prSet/>
      <dgm:spPr/>
      <dgm:t>
        <a:bodyPr/>
        <a:lstStyle/>
        <a:p>
          <a:endParaRPr lang="en-US"/>
        </a:p>
      </dgm:t>
    </dgm:pt>
    <dgm:pt modelId="{E28963CC-7517-44C0-BAFE-590EBF6C0DF8}" type="sibTrans" cxnId="{35B7A0C0-6800-42FB-BF04-D83E28F0CD0A}">
      <dgm:prSet/>
      <dgm:spPr/>
      <dgm:t>
        <a:bodyPr/>
        <a:lstStyle/>
        <a:p>
          <a:endParaRPr lang="en-US"/>
        </a:p>
      </dgm:t>
    </dgm:pt>
    <dgm:pt modelId="{1E7E45C2-2BAC-4758-8741-A818C711964C}">
      <dgm:prSet custT="1"/>
      <dgm:spPr/>
      <dgm:t>
        <a:bodyPr/>
        <a:lstStyle/>
        <a:p>
          <a:pPr>
            <a:lnSpc>
              <a:spcPct val="100000"/>
            </a:lnSpc>
          </a:pPr>
          <a:r>
            <a:rPr lang="en-US" sz="1200" dirty="0"/>
            <a:t>new function is not being called in calculator.py</a:t>
          </a:r>
        </a:p>
      </dgm:t>
    </dgm:pt>
    <dgm:pt modelId="{4ACAF095-448A-4656-8CC8-BD7FC490F340}" type="parTrans" cxnId="{CD13322E-3232-4E33-BA03-F5462CB0A8C7}">
      <dgm:prSet/>
      <dgm:spPr/>
      <dgm:t>
        <a:bodyPr/>
        <a:lstStyle/>
        <a:p>
          <a:endParaRPr lang="en-US"/>
        </a:p>
      </dgm:t>
    </dgm:pt>
    <dgm:pt modelId="{8C4BFAB9-C199-41F5-93FF-700FB8A4D1B9}" type="sibTrans" cxnId="{CD13322E-3232-4E33-BA03-F5462CB0A8C7}">
      <dgm:prSet/>
      <dgm:spPr/>
      <dgm:t>
        <a:bodyPr/>
        <a:lstStyle/>
        <a:p>
          <a:endParaRPr lang="en-US"/>
        </a:p>
      </dgm:t>
    </dgm:pt>
    <dgm:pt modelId="{7D23F538-7D91-405A-B283-B55F440BA07B}" type="pres">
      <dgm:prSet presAssocID="{890821E2-A87A-4792-9C1A-47355D484D8B}" presName="diagram" presStyleCnt="0">
        <dgm:presLayoutVars>
          <dgm:chPref val="1"/>
          <dgm:dir/>
          <dgm:animOne val="branch"/>
          <dgm:animLvl val="lvl"/>
          <dgm:resizeHandles/>
        </dgm:presLayoutVars>
      </dgm:prSet>
      <dgm:spPr/>
    </dgm:pt>
    <dgm:pt modelId="{DD7D94CD-DDAC-4EB5-8998-9AA02C8F69F5}" type="pres">
      <dgm:prSet presAssocID="{EF188668-931A-4F5B-B5D2-DC4447602449}" presName="root" presStyleCnt="0"/>
      <dgm:spPr/>
    </dgm:pt>
    <dgm:pt modelId="{C777B5DB-8A4D-4C19-9748-44422EF00BCB}" type="pres">
      <dgm:prSet presAssocID="{EF188668-931A-4F5B-B5D2-DC4447602449}" presName="rootComposite" presStyleCnt="0"/>
      <dgm:spPr/>
    </dgm:pt>
    <dgm:pt modelId="{35E3FAA9-35EA-421F-8CF6-71404CC35F1A}" type="pres">
      <dgm:prSet presAssocID="{EF188668-931A-4F5B-B5D2-DC4447602449}" presName="rootText" presStyleLbl="node1" presStyleIdx="0" presStyleCnt="5" custLinFactNeighborX="24315" custLinFactNeighborY="-3185"/>
      <dgm:spPr/>
    </dgm:pt>
    <dgm:pt modelId="{B03D71DE-D450-41C1-9229-98D2268EBE11}" type="pres">
      <dgm:prSet presAssocID="{EF188668-931A-4F5B-B5D2-DC4447602449}" presName="rootConnector" presStyleLbl="node1" presStyleIdx="0" presStyleCnt="5"/>
      <dgm:spPr/>
    </dgm:pt>
    <dgm:pt modelId="{6DD7AE2B-718E-4FCC-BBCB-3F1F706EAD4A}" type="pres">
      <dgm:prSet presAssocID="{EF188668-931A-4F5B-B5D2-DC4447602449}" presName="childShape" presStyleCnt="0"/>
      <dgm:spPr/>
    </dgm:pt>
    <dgm:pt modelId="{6738F822-2EEB-47A0-9400-D70BACED3F4D}" type="pres">
      <dgm:prSet presAssocID="{C7961513-5620-45B1-ACA3-17C31B765937}" presName="root" presStyleCnt="0"/>
      <dgm:spPr/>
    </dgm:pt>
    <dgm:pt modelId="{9D03231E-8494-4D05-973E-BD1F1939721B}" type="pres">
      <dgm:prSet presAssocID="{C7961513-5620-45B1-ACA3-17C31B765937}" presName="rootComposite" presStyleCnt="0"/>
      <dgm:spPr/>
    </dgm:pt>
    <dgm:pt modelId="{FA96969A-B1E0-4838-B216-AA448E6AE92C}" type="pres">
      <dgm:prSet presAssocID="{C7961513-5620-45B1-ACA3-17C31B765937}" presName="rootText" presStyleLbl="node1" presStyleIdx="1" presStyleCnt="5" custLinFactNeighborX="11146"/>
      <dgm:spPr/>
    </dgm:pt>
    <dgm:pt modelId="{7E937434-8B96-48F2-BDEB-1EB0B69EE043}" type="pres">
      <dgm:prSet presAssocID="{C7961513-5620-45B1-ACA3-17C31B765937}" presName="rootConnector" presStyleLbl="node1" presStyleIdx="1" presStyleCnt="5"/>
      <dgm:spPr/>
    </dgm:pt>
    <dgm:pt modelId="{98FBFF0D-7112-45D8-A5D9-64B1EE1B0F42}" type="pres">
      <dgm:prSet presAssocID="{C7961513-5620-45B1-ACA3-17C31B765937}" presName="childShape" presStyleCnt="0"/>
      <dgm:spPr/>
    </dgm:pt>
    <dgm:pt modelId="{15296AFF-5EB5-4573-A981-AC160F165E47}" type="pres">
      <dgm:prSet presAssocID="{9FB08D9F-90E6-4EE2-8EA2-1300CF6FB402}" presName="root" presStyleCnt="0"/>
      <dgm:spPr/>
    </dgm:pt>
    <dgm:pt modelId="{16C30CE1-1CD9-4C6C-A8DE-C226EDEDCF0A}" type="pres">
      <dgm:prSet presAssocID="{9FB08D9F-90E6-4EE2-8EA2-1300CF6FB402}" presName="rootComposite" presStyleCnt="0"/>
      <dgm:spPr/>
    </dgm:pt>
    <dgm:pt modelId="{EFF08784-9067-4B75-803B-99809DB41BD7}" type="pres">
      <dgm:prSet presAssocID="{9FB08D9F-90E6-4EE2-8EA2-1300CF6FB402}" presName="rootText" presStyleLbl="node1" presStyleIdx="2" presStyleCnt="5" custScaleX="117641"/>
      <dgm:spPr/>
    </dgm:pt>
    <dgm:pt modelId="{399E5D99-0D58-41F3-A879-917970668531}" type="pres">
      <dgm:prSet presAssocID="{9FB08D9F-90E6-4EE2-8EA2-1300CF6FB402}" presName="rootConnector" presStyleLbl="node1" presStyleIdx="2" presStyleCnt="5"/>
      <dgm:spPr/>
    </dgm:pt>
    <dgm:pt modelId="{0F0E3F70-855B-4B61-B8BB-A719561D8124}" type="pres">
      <dgm:prSet presAssocID="{9FB08D9F-90E6-4EE2-8EA2-1300CF6FB402}" presName="childShape" presStyleCnt="0"/>
      <dgm:spPr/>
    </dgm:pt>
    <dgm:pt modelId="{3FB05164-CF39-4CDA-A3F5-562596AA4EE1}" type="pres">
      <dgm:prSet presAssocID="{F9FCC365-2EB4-453A-A8C8-3DF35E0A6A03}" presName="Name13" presStyleLbl="parChTrans1D2" presStyleIdx="0" presStyleCnt="4"/>
      <dgm:spPr/>
    </dgm:pt>
    <dgm:pt modelId="{DF5573D5-327F-47B2-9D46-BA02B9EAE0FA}" type="pres">
      <dgm:prSet presAssocID="{A5C4BA6A-FEF7-4129-85A6-EB6DE1B9234F}" presName="childText" presStyleLbl="bgAcc1" presStyleIdx="0" presStyleCnt="4" custScaleY="201905">
        <dgm:presLayoutVars>
          <dgm:bulletEnabled val="1"/>
        </dgm:presLayoutVars>
      </dgm:prSet>
      <dgm:spPr/>
    </dgm:pt>
    <dgm:pt modelId="{DB8DBF7C-0A3A-4086-9996-FD9B65A7C559}" type="pres">
      <dgm:prSet presAssocID="{0DA93B1D-D283-4518-BA78-4441311D2D45}" presName="Name13" presStyleLbl="parChTrans1D2" presStyleIdx="1" presStyleCnt="4"/>
      <dgm:spPr/>
    </dgm:pt>
    <dgm:pt modelId="{5AF28404-E617-458E-863B-D844E105695B}" type="pres">
      <dgm:prSet presAssocID="{1902A59F-A611-48F0-9CD6-CDC1433D1F49}" presName="childText" presStyleLbl="bgAcc1" presStyleIdx="1" presStyleCnt="4" custScaleY="226480">
        <dgm:presLayoutVars>
          <dgm:bulletEnabled val="1"/>
        </dgm:presLayoutVars>
      </dgm:prSet>
      <dgm:spPr/>
    </dgm:pt>
    <dgm:pt modelId="{7CB93138-55BB-46D8-8E26-8EDC6420B53F}" type="pres">
      <dgm:prSet presAssocID="{2D00F35A-5DF5-49DA-AC2D-5F3570365A19}" presName="root" presStyleCnt="0"/>
      <dgm:spPr/>
    </dgm:pt>
    <dgm:pt modelId="{96831357-E118-4B94-AF0B-FCFF99A1D3D0}" type="pres">
      <dgm:prSet presAssocID="{2D00F35A-5DF5-49DA-AC2D-5F3570365A19}" presName="rootComposite" presStyleCnt="0"/>
      <dgm:spPr/>
    </dgm:pt>
    <dgm:pt modelId="{9ED52942-BB07-467F-9FD5-BCEDD6556269}" type="pres">
      <dgm:prSet presAssocID="{2D00F35A-5DF5-49DA-AC2D-5F3570365A19}" presName="rootText" presStyleLbl="node1" presStyleIdx="3" presStyleCnt="5"/>
      <dgm:spPr/>
    </dgm:pt>
    <dgm:pt modelId="{1C99149E-B1DF-4531-8261-2DCDE415011A}" type="pres">
      <dgm:prSet presAssocID="{2D00F35A-5DF5-49DA-AC2D-5F3570365A19}" presName="rootConnector" presStyleLbl="node1" presStyleIdx="3" presStyleCnt="5"/>
      <dgm:spPr/>
    </dgm:pt>
    <dgm:pt modelId="{7254A5DD-1237-4093-8AFD-BCE707D4EBA2}" type="pres">
      <dgm:prSet presAssocID="{2D00F35A-5DF5-49DA-AC2D-5F3570365A19}" presName="childShape" presStyleCnt="0"/>
      <dgm:spPr/>
    </dgm:pt>
    <dgm:pt modelId="{A0F45652-CC40-403A-B59C-18394941C837}" type="pres">
      <dgm:prSet presAssocID="{0A28E17F-90AD-4551-897F-9C5985D8840B}" presName="Name13" presStyleLbl="parChTrans1D2" presStyleIdx="2" presStyleCnt="4"/>
      <dgm:spPr/>
    </dgm:pt>
    <dgm:pt modelId="{7833D35F-714C-44F0-8927-B41E75799BE4}" type="pres">
      <dgm:prSet presAssocID="{FAA143A3-3DFC-4AE8-96C9-8CB8000A54AE}" presName="childText" presStyleLbl="bgAcc1" presStyleIdx="2" presStyleCnt="4" custScaleY="284703">
        <dgm:presLayoutVars>
          <dgm:bulletEnabled val="1"/>
        </dgm:presLayoutVars>
      </dgm:prSet>
      <dgm:spPr/>
    </dgm:pt>
    <dgm:pt modelId="{45C08C20-4A88-45C5-AF59-A8E7A736C075}" type="pres">
      <dgm:prSet presAssocID="{F83B7D0F-2411-45BF-B8A2-17355E01E72E}" presName="root" presStyleCnt="0"/>
      <dgm:spPr/>
    </dgm:pt>
    <dgm:pt modelId="{0CEB3786-A9B9-4916-9469-7E867788F711}" type="pres">
      <dgm:prSet presAssocID="{F83B7D0F-2411-45BF-B8A2-17355E01E72E}" presName="rootComposite" presStyleCnt="0"/>
      <dgm:spPr/>
    </dgm:pt>
    <dgm:pt modelId="{D72D4FDC-C035-4B83-A7B8-BD08E16A653B}" type="pres">
      <dgm:prSet presAssocID="{F83B7D0F-2411-45BF-B8A2-17355E01E72E}" presName="rootText" presStyleLbl="node1" presStyleIdx="4" presStyleCnt="5" custScaleY="142621" custLinFactNeighborX="-14401" custLinFactNeighborY="1593"/>
      <dgm:spPr/>
    </dgm:pt>
    <dgm:pt modelId="{3C326B43-1568-4943-9038-5C2C1E02CD30}" type="pres">
      <dgm:prSet presAssocID="{F83B7D0F-2411-45BF-B8A2-17355E01E72E}" presName="rootConnector" presStyleLbl="node1" presStyleIdx="4" presStyleCnt="5"/>
      <dgm:spPr/>
    </dgm:pt>
    <dgm:pt modelId="{81850179-432B-4E09-8EEB-84CF093CDED7}" type="pres">
      <dgm:prSet presAssocID="{F83B7D0F-2411-45BF-B8A2-17355E01E72E}" presName="childShape" presStyleCnt="0"/>
      <dgm:spPr/>
    </dgm:pt>
    <dgm:pt modelId="{62D8ADF9-CF60-4573-A688-2AE39DD2E1BE}" type="pres">
      <dgm:prSet presAssocID="{4ACAF095-448A-4656-8CC8-BD7FC490F340}" presName="Name13" presStyleLbl="parChTrans1D2" presStyleIdx="3" presStyleCnt="4"/>
      <dgm:spPr/>
    </dgm:pt>
    <dgm:pt modelId="{0AADE333-CEA3-43DD-847F-292B5799792F}" type="pres">
      <dgm:prSet presAssocID="{1E7E45C2-2BAC-4758-8741-A818C711964C}" presName="childText" presStyleLbl="bgAcc1" presStyleIdx="3" presStyleCnt="4" custScaleX="78480" custScaleY="230842">
        <dgm:presLayoutVars>
          <dgm:bulletEnabled val="1"/>
        </dgm:presLayoutVars>
      </dgm:prSet>
      <dgm:spPr/>
    </dgm:pt>
  </dgm:ptLst>
  <dgm:cxnLst>
    <dgm:cxn modelId="{284EC606-B477-4E34-AA45-A0EC1097F911}" srcId="{890821E2-A87A-4792-9C1A-47355D484D8B}" destId="{EF188668-931A-4F5B-B5D2-DC4447602449}" srcOrd="0" destOrd="0" parTransId="{FDB1D05A-EE94-4ED8-B5B3-9ECB6748B054}" sibTransId="{1C42345D-DB0A-4486-8599-C3A287000228}"/>
    <dgm:cxn modelId="{270F520A-14A0-467D-8FB1-342522AADD5A}" type="presOf" srcId="{890821E2-A87A-4792-9C1A-47355D484D8B}" destId="{7D23F538-7D91-405A-B283-B55F440BA07B}" srcOrd="0" destOrd="0" presId="urn:microsoft.com/office/officeart/2005/8/layout/hierarchy3"/>
    <dgm:cxn modelId="{A7C0C10A-8044-42D3-B63A-5759647F4E3F}" srcId="{890821E2-A87A-4792-9C1A-47355D484D8B}" destId="{2D00F35A-5DF5-49DA-AC2D-5F3570365A19}" srcOrd="3" destOrd="0" parTransId="{261335A9-A244-4F17-B6D6-FECF045A17EE}" sibTransId="{30C929DE-3AB8-4462-A8B3-8C6932325D0A}"/>
    <dgm:cxn modelId="{38C8E51C-698E-48C3-A804-5EACD582AE20}" type="presOf" srcId="{A5C4BA6A-FEF7-4129-85A6-EB6DE1B9234F}" destId="{DF5573D5-327F-47B2-9D46-BA02B9EAE0FA}" srcOrd="0" destOrd="0" presId="urn:microsoft.com/office/officeart/2005/8/layout/hierarchy3"/>
    <dgm:cxn modelId="{A5E7281E-08DF-440E-B72A-97F6AA6DA989}" type="presOf" srcId="{1E7E45C2-2BAC-4758-8741-A818C711964C}" destId="{0AADE333-CEA3-43DD-847F-292B5799792F}" srcOrd="0" destOrd="0" presId="urn:microsoft.com/office/officeart/2005/8/layout/hierarchy3"/>
    <dgm:cxn modelId="{B3FAF221-BA59-4578-B943-05EABE015194}" type="presOf" srcId="{9FB08D9F-90E6-4EE2-8EA2-1300CF6FB402}" destId="{EFF08784-9067-4B75-803B-99809DB41BD7}" srcOrd="0" destOrd="0" presId="urn:microsoft.com/office/officeart/2005/8/layout/hierarchy3"/>
    <dgm:cxn modelId="{01A7C225-8854-4DA6-980F-4D2012334E9C}" srcId="{9FB08D9F-90E6-4EE2-8EA2-1300CF6FB402}" destId="{A5C4BA6A-FEF7-4129-85A6-EB6DE1B9234F}" srcOrd="0" destOrd="0" parTransId="{F9FCC365-2EB4-453A-A8C8-3DF35E0A6A03}" sibTransId="{D07EC318-6A49-493D-B436-27B2A3F1CDDC}"/>
    <dgm:cxn modelId="{CD13322E-3232-4E33-BA03-F5462CB0A8C7}" srcId="{F83B7D0F-2411-45BF-B8A2-17355E01E72E}" destId="{1E7E45C2-2BAC-4758-8741-A818C711964C}" srcOrd="0" destOrd="0" parTransId="{4ACAF095-448A-4656-8CC8-BD7FC490F340}" sibTransId="{8C4BFAB9-C199-41F5-93FF-700FB8A4D1B9}"/>
    <dgm:cxn modelId="{87826137-484E-4A6F-BABE-FCE181C7F9D3}" type="presOf" srcId="{FAA143A3-3DFC-4AE8-96C9-8CB8000A54AE}" destId="{7833D35F-714C-44F0-8927-B41E75799BE4}" srcOrd="0" destOrd="0" presId="urn:microsoft.com/office/officeart/2005/8/layout/hierarchy3"/>
    <dgm:cxn modelId="{FA7A4364-20A2-4023-BF40-AFAF29838C8A}" srcId="{9FB08D9F-90E6-4EE2-8EA2-1300CF6FB402}" destId="{1902A59F-A611-48F0-9CD6-CDC1433D1F49}" srcOrd="1" destOrd="0" parTransId="{0DA93B1D-D283-4518-BA78-4441311D2D45}" sibTransId="{79661AD4-238A-4079-B2CA-AC43C3BFA247}"/>
    <dgm:cxn modelId="{AF86C24B-BB81-46A5-B7A7-5F551425D5EB}" type="presOf" srcId="{4ACAF095-448A-4656-8CC8-BD7FC490F340}" destId="{62D8ADF9-CF60-4573-A688-2AE39DD2E1BE}" srcOrd="0" destOrd="0" presId="urn:microsoft.com/office/officeart/2005/8/layout/hierarchy3"/>
    <dgm:cxn modelId="{F30B7874-C378-44B4-83A5-49E9B36ADB5F}" type="presOf" srcId="{C7961513-5620-45B1-ACA3-17C31B765937}" destId="{7E937434-8B96-48F2-BDEB-1EB0B69EE043}" srcOrd="1" destOrd="0" presId="urn:microsoft.com/office/officeart/2005/8/layout/hierarchy3"/>
    <dgm:cxn modelId="{A0578055-323E-42FB-B653-CA7F55732B15}" type="presOf" srcId="{1902A59F-A611-48F0-9CD6-CDC1433D1F49}" destId="{5AF28404-E617-458E-863B-D844E105695B}" srcOrd="0" destOrd="0" presId="urn:microsoft.com/office/officeart/2005/8/layout/hierarchy3"/>
    <dgm:cxn modelId="{7CD8545A-30C0-4884-B6DF-A9822C78E50F}" type="presOf" srcId="{EF188668-931A-4F5B-B5D2-DC4447602449}" destId="{B03D71DE-D450-41C1-9229-98D2268EBE11}" srcOrd="1" destOrd="0" presId="urn:microsoft.com/office/officeart/2005/8/layout/hierarchy3"/>
    <dgm:cxn modelId="{4CBE2B7B-9EBE-4CE5-A5F6-B39FA30B9447}" srcId="{890821E2-A87A-4792-9C1A-47355D484D8B}" destId="{C7961513-5620-45B1-ACA3-17C31B765937}" srcOrd="1" destOrd="0" parTransId="{4E02E988-B4F0-4411-AEED-03EC37F15731}" sibTransId="{D231336F-70B4-48CD-A85D-75E470C13505}"/>
    <dgm:cxn modelId="{D968A480-0F09-435E-98F3-EB3AEEAE0712}" srcId="{2D00F35A-5DF5-49DA-AC2D-5F3570365A19}" destId="{FAA143A3-3DFC-4AE8-96C9-8CB8000A54AE}" srcOrd="0" destOrd="0" parTransId="{0A28E17F-90AD-4551-897F-9C5985D8840B}" sibTransId="{80D6AC89-86D4-4125-A318-AFCF96C717AE}"/>
    <dgm:cxn modelId="{2834AB88-1AD6-4E48-98F5-EC968A5073C1}" type="presOf" srcId="{F83B7D0F-2411-45BF-B8A2-17355E01E72E}" destId="{D72D4FDC-C035-4B83-A7B8-BD08E16A653B}" srcOrd="0" destOrd="0" presId="urn:microsoft.com/office/officeart/2005/8/layout/hierarchy3"/>
    <dgm:cxn modelId="{5CAB2CA2-3DA8-4285-A408-6345852439AE}" type="presOf" srcId="{9FB08D9F-90E6-4EE2-8EA2-1300CF6FB402}" destId="{399E5D99-0D58-41F3-A879-917970668531}" srcOrd="1" destOrd="0" presId="urn:microsoft.com/office/officeart/2005/8/layout/hierarchy3"/>
    <dgm:cxn modelId="{7669BEA7-8FF0-483C-AC9C-A804ED8EC946}" type="presOf" srcId="{2D00F35A-5DF5-49DA-AC2D-5F3570365A19}" destId="{9ED52942-BB07-467F-9FD5-BCEDD6556269}" srcOrd="0" destOrd="0" presId="urn:microsoft.com/office/officeart/2005/8/layout/hierarchy3"/>
    <dgm:cxn modelId="{6F522BB3-503E-4FD3-AEB2-8493E2D215BC}" type="presOf" srcId="{0DA93B1D-D283-4518-BA78-4441311D2D45}" destId="{DB8DBF7C-0A3A-4086-9996-FD9B65A7C559}" srcOrd="0" destOrd="0" presId="urn:microsoft.com/office/officeart/2005/8/layout/hierarchy3"/>
    <dgm:cxn modelId="{817754B8-83A1-4964-9FD2-67A414F454DA}" type="presOf" srcId="{EF188668-931A-4F5B-B5D2-DC4447602449}" destId="{35E3FAA9-35EA-421F-8CF6-71404CC35F1A}" srcOrd="0" destOrd="0" presId="urn:microsoft.com/office/officeart/2005/8/layout/hierarchy3"/>
    <dgm:cxn modelId="{99D5BABB-CC87-4E24-B6F2-FAC47D7095C2}" type="presOf" srcId="{C7961513-5620-45B1-ACA3-17C31B765937}" destId="{FA96969A-B1E0-4838-B216-AA448E6AE92C}" srcOrd="0" destOrd="0" presId="urn:microsoft.com/office/officeart/2005/8/layout/hierarchy3"/>
    <dgm:cxn modelId="{159D86BF-07EF-4DF9-97FE-4C1C7B2FCC94}" type="presOf" srcId="{0A28E17F-90AD-4551-897F-9C5985D8840B}" destId="{A0F45652-CC40-403A-B59C-18394941C837}" srcOrd="0" destOrd="0" presId="urn:microsoft.com/office/officeart/2005/8/layout/hierarchy3"/>
    <dgm:cxn modelId="{22E990C0-9191-4ECD-9283-C4693F0987CA}" srcId="{890821E2-A87A-4792-9C1A-47355D484D8B}" destId="{9FB08D9F-90E6-4EE2-8EA2-1300CF6FB402}" srcOrd="2" destOrd="0" parTransId="{D0449ED5-2889-4C8F-BC82-EA0796F8C80E}" sibTransId="{3DBBD1D0-A27B-4897-A25D-55D62D0E2ACB}"/>
    <dgm:cxn modelId="{35B7A0C0-6800-42FB-BF04-D83E28F0CD0A}" srcId="{890821E2-A87A-4792-9C1A-47355D484D8B}" destId="{F83B7D0F-2411-45BF-B8A2-17355E01E72E}" srcOrd="4" destOrd="0" parTransId="{31885BB0-CC5C-4CD3-822D-33B0073CC4FE}" sibTransId="{E28963CC-7517-44C0-BAFE-590EBF6C0DF8}"/>
    <dgm:cxn modelId="{4CEBFDD9-F76C-4F3E-A22F-8A281F233344}" type="presOf" srcId="{F9FCC365-2EB4-453A-A8C8-3DF35E0A6A03}" destId="{3FB05164-CF39-4CDA-A3F5-562596AA4EE1}" srcOrd="0" destOrd="0" presId="urn:microsoft.com/office/officeart/2005/8/layout/hierarchy3"/>
    <dgm:cxn modelId="{DDBFAFEA-E1A5-4F0E-A382-B60364FACE07}" type="presOf" srcId="{2D00F35A-5DF5-49DA-AC2D-5F3570365A19}" destId="{1C99149E-B1DF-4531-8261-2DCDE415011A}" srcOrd="1" destOrd="0" presId="urn:microsoft.com/office/officeart/2005/8/layout/hierarchy3"/>
    <dgm:cxn modelId="{EED04FFC-1D73-471E-B94F-36E220D93E95}" type="presOf" srcId="{F83B7D0F-2411-45BF-B8A2-17355E01E72E}" destId="{3C326B43-1568-4943-9038-5C2C1E02CD30}" srcOrd="1" destOrd="0" presId="urn:microsoft.com/office/officeart/2005/8/layout/hierarchy3"/>
    <dgm:cxn modelId="{C0178DCD-9BBF-495C-9C4D-99DEDE2B7F72}" type="presParOf" srcId="{7D23F538-7D91-405A-B283-B55F440BA07B}" destId="{DD7D94CD-DDAC-4EB5-8998-9AA02C8F69F5}" srcOrd="0" destOrd="0" presId="urn:microsoft.com/office/officeart/2005/8/layout/hierarchy3"/>
    <dgm:cxn modelId="{2D0C06E7-27DC-4558-9D21-22BE6439C352}" type="presParOf" srcId="{DD7D94CD-DDAC-4EB5-8998-9AA02C8F69F5}" destId="{C777B5DB-8A4D-4C19-9748-44422EF00BCB}" srcOrd="0" destOrd="0" presId="urn:microsoft.com/office/officeart/2005/8/layout/hierarchy3"/>
    <dgm:cxn modelId="{EC0F3A48-F634-494A-A87C-0BCC6368EA44}" type="presParOf" srcId="{C777B5DB-8A4D-4C19-9748-44422EF00BCB}" destId="{35E3FAA9-35EA-421F-8CF6-71404CC35F1A}" srcOrd="0" destOrd="0" presId="urn:microsoft.com/office/officeart/2005/8/layout/hierarchy3"/>
    <dgm:cxn modelId="{1AEBD980-0167-4D2B-8FA8-CFDE788097B7}" type="presParOf" srcId="{C777B5DB-8A4D-4C19-9748-44422EF00BCB}" destId="{B03D71DE-D450-41C1-9229-98D2268EBE11}" srcOrd="1" destOrd="0" presId="urn:microsoft.com/office/officeart/2005/8/layout/hierarchy3"/>
    <dgm:cxn modelId="{C438BC80-7C52-487E-833C-D1CFF0F9A2B9}" type="presParOf" srcId="{DD7D94CD-DDAC-4EB5-8998-9AA02C8F69F5}" destId="{6DD7AE2B-718E-4FCC-BBCB-3F1F706EAD4A}" srcOrd="1" destOrd="0" presId="urn:microsoft.com/office/officeart/2005/8/layout/hierarchy3"/>
    <dgm:cxn modelId="{1B64839B-48D9-4B32-9AB3-7E7663E8B47F}" type="presParOf" srcId="{7D23F538-7D91-405A-B283-B55F440BA07B}" destId="{6738F822-2EEB-47A0-9400-D70BACED3F4D}" srcOrd="1" destOrd="0" presId="urn:microsoft.com/office/officeart/2005/8/layout/hierarchy3"/>
    <dgm:cxn modelId="{EA748CE5-6F6D-4322-A4B6-5BD11B3BB160}" type="presParOf" srcId="{6738F822-2EEB-47A0-9400-D70BACED3F4D}" destId="{9D03231E-8494-4D05-973E-BD1F1939721B}" srcOrd="0" destOrd="0" presId="urn:microsoft.com/office/officeart/2005/8/layout/hierarchy3"/>
    <dgm:cxn modelId="{56068282-5319-43B4-8FE1-966089CF645D}" type="presParOf" srcId="{9D03231E-8494-4D05-973E-BD1F1939721B}" destId="{FA96969A-B1E0-4838-B216-AA448E6AE92C}" srcOrd="0" destOrd="0" presId="urn:microsoft.com/office/officeart/2005/8/layout/hierarchy3"/>
    <dgm:cxn modelId="{9C47EB62-24B7-4943-8A99-AF05BC148FC5}" type="presParOf" srcId="{9D03231E-8494-4D05-973E-BD1F1939721B}" destId="{7E937434-8B96-48F2-BDEB-1EB0B69EE043}" srcOrd="1" destOrd="0" presId="urn:microsoft.com/office/officeart/2005/8/layout/hierarchy3"/>
    <dgm:cxn modelId="{07373FCE-DC91-4BAA-956F-94237E404C93}" type="presParOf" srcId="{6738F822-2EEB-47A0-9400-D70BACED3F4D}" destId="{98FBFF0D-7112-45D8-A5D9-64B1EE1B0F42}" srcOrd="1" destOrd="0" presId="urn:microsoft.com/office/officeart/2005/8/layout/hierarchy3"/>
    <dgm:cxn modelId="{4CF289A3-4240-4C3F-A1EF-A905585D22E4}" type="presParOf" srcId="{7D23F538-7D91-405A-B283-B55F440BA07B}" destId="{15296AFF-5EB5-4573-A981-AC160F165E47}" srcOrd="2" destOrd="0" presId="urn:microsoft.com/office/officeart/2005/8/layout/hierarchy3"/>
    <dgm:cxn modelId="{BE706672-4E95-46DC-A0EE-0D0B11AB3B1D}" type="presParOf" srcId="{15296AFF-5EB5-4573-A981-AC160F165E47}" destId="{16C30CE1-1CD9-4C6C-A8DE-C226EDEDCF0A}" srcOrd="0" destOrd="0" presId="urn:microsoft.com/office/officeart/2005/8/layout/hierarchy3"/>
    <dgm:cxn modelId="{550D2F6E-BE9C-4E21-81E9-813267B9DDB0}" type="presParOf" srcId="{16C30CE1-1CD9-4C6C-A8DE-C226EDEDCF0A}" destId="{EFF08784-9067-4B75-803B-99809DB41BD7}" srcOrd="0" destOrd="0" presId="urn:microsoft.com/office/officeart/2005/8/layout/hierarchy3"/>
    <dgm:cxn modelId="{72FA0106-E9E8-493A-84D2-E6B4530FFC5C}" type="presParOf" srcId="{16C30CE1-1CD9-4C6C-A8DE-C226EDEDCF0A}" destId="{399E5D99-0D58-41F3-A879-917970668531}" srcOrd="1" destOrd="0" presId="urn:microsoft.com/office/officeart/2005/8/layout/hierarchy3"/>
    <dgm:cxn modelId="{E18232D5-B000-4686-8959-410E8EABD0F4}" type="presParOf" srcId="{15296AFF-5EB5-4573-A981-AC160F165E47}" destId="{0F0E3F70-855B-4B61-B8BB-A719561D8124}" srcOrd="1" destOrd="0" presId="urn:microsoft.com/office/officeart/2005/8/layout/hierarchy3"/>
    <dgm:cxn modelId="{701CBC33-611D-41CF-9C68-D613B9A79AAD}" type="presParOf" srcId="{0F0E3F70-855B-4B61-B8BB-A719561D8124}" destId="{3FB05164-CF39-4CDA-A3F5-562596AA4EE1}" srcOrd="0" destOrd="0" presId="urn:microsoft.com/office/officeart/2005/8/layout/hierarchy3"/>
    <dgm:cxn modelId="{5C756BD0-7D4A-4185-8609-2FB046F267BF}" type="presParOf" srcId="{0F0E3F70-855B-4B61-B8BB-A719561D8124}" destId="{DF5573D5-327F-47B2-9D46-BA02B9EAE0FA}" srcOrd="1" destOrd="0" presId="urn:microsoft.com/office/officeart/2005/8/layout/hierarchy3"/>
    <dgm:cxn modelId="{DD6B7CF7-AD3C-4E62-9ABE-AC7098744D6E}" type="presParOf" srcId="{0F0E3F70-855B-4B61-B8BB-A719561D8124}" destId="{DB8DBF7C-0A3A-4086-9996-FD9B65A7C559}" srcOrd="2" destOrd="0" presId="urn:microsoft.com/office/officeart/2005/8/layout/hierarchy3"/>
    <dgm:cxn modelId="{DABC6957-B6B3-4F55-95D7-11AD22A8B6C7}" type="presParOf" srcId="{0F0E3F70-855B-4B61-B8BB-A719561D8124}" destId="{5AF28404-E617-458E-863B-D844E105695B}" srcOrd="3" destOrd="0" presId="urn:microsoft.com/office/officeart/2005/8/layout/hierarchy3"/>
    <dgm:cxn modelId="{42C5F9F9-D817-43FB-B671-152C4C33A1BF}" type="presParOf" srcId="{7D23F538-7D91-405A-B283-B55F440BA07B}" destId="{7CB93138-55BB-46D8-8E26-8EDC6420B53F}" srcOrd="3" destOrd="0" presId="urn:microsoft.com/office/officeart/2005/8/layout/hierarchy3"/>
    <dgm:cxn modelId="{EEA4C0A4-1FA3-40CB-AA5C-1BF936E14822}" type="presParOf" srcId="{7CB93138-55BB-46D8-8E26-8EDC6420B53F}" destId="{96831357-E118-4B94-AF0B-FCFF99A1D3D0}" srcOrd="0" destOrd="0" presId="urn:microsoft.com/office/officeart/2005/8/layout/hierarchy3"/>
    <dgm:cxn modelId="{5B5A3CAC-402A-4A07-90CB-0CD7C09C1C3A}" type="presParOf" srcId="{96831357-E118-4B94-AF0B-FCFF99A1D3D0}" destId="{9ED52942-BB07-467F-9FD5-BCEDD6556269}" srcOrd="0" destOrd="0" presId="urn:microsoft.com/office/officeart/2005/8/layout/hierarchy3"/>
    <dgm:cxn modelId="{0747E736-0CB2-42DD-BB93-26746E275959}" type="presParOf" srcId="{96831357-E118-4B94-AF0B-FCFF99A1D3D0}" destId="{1C99149E-B1DF-4531-8261-2DCDE415011A}" srcOrd="1" destOrd="0" presId="urn:microsoft.com/office/officeart/2005/8/layout/hierarchy3"/>
    <dgm:cxn modelId="{0C0C25C2-14B7-4D4D-A2CB-AE1564638326}" type="presParOf" srcId="{7CB93138-55BB-46D8-8E26-8EDC6420B53F}" destId="{7254A5DD-1237-4093-8AFD-BCE707D4EBA2}" srcOrd="1" destOrd="0" presId="urn:microsoft.com/office/officeart/2005/8/layout/hierarchy3"/>
    <dgm:cxn modelId="{010E165E-5013-468D-9EA5-5140E1D545EC}" type="presParOf" srcId="{7254A5DD-1237-4093-8AFD-BCE707D4EBA2}" destId="{A0F45652-CC40-403A-B59C-18394941C837}" srcOrd="0" destOrd="0" presId="urn:microsoft.com/office/officeart/2005/8/layout/hierarchy3"/>
    <dgm:cxn modelId="{4B54DEDB-CDD2-41CF-AA33-90E65A61219D}" type="presParOf" srcId="{7254A5DD-1237-4093-8AFD-BCE707D4EBA2}" destId="{7833D35F-714C-44F0-8927-B41E75799BE4}" srcOrd="1" destOrd="0" presId="urn:microsoft.com/office/officeart/2005/8/layout/hierarchy3"/>
    <dgm:cxn modelId="{57E67F41-1516-473F-8469-12ED13CBC8EA}" type="presParOf" srcId="{7D23F538-7D91-405A-B283-B55F440BA07B}" destId="{45C08C20-4A88-45C5-AF59-A8E7A736C075}" srcOrd="4" destOrd="0" presId="urn:microsoft.com/office/officeart/2005/8/layout/hierarchy3"/>
    <dgm:cxn modelId="{21C8F003-D3C3-4F10-8571-300C6397A5D4}" type="presParOf" srcId="{45C08C20-4A88-45C5-AF59-A8E7A736C075}" destId="{0CEB3786-A9B9-4916-9469-7E867788F711}" srcOrd="0" destOrd="0" presId="urn:microsoft.com/office/officeart/2005/8/layout/hierarchy3"/>
    <dgm:cxn modelId="{AF7EFC11-1F32-4895-8251-2D4DED9CBCD1}" type="presParOf" srcId="{0CEB3786-A9B9-4916-9469-7E867788F711}" destId="{D72D4FDC-C035-4B83-A7B8-BD08E16A653B}" srcOrd="0" destOrd="0" presId="urn:microsoft.com/office/officeart/2005/8/layout/hierarchy3"/>
    <dgm:cxn modelId="{91D6F26B-5E5E-48B7-99D5-41BBEBCB0442}" type="presParOf" srcId="{0CEB3786-A9B9-4916-9469-7E867788F711}" destId="{3C326B43-1568-4943-9038-5C2C1E02CD30}" srcOrd="1" destOrd="0" presId="urn:microsoft.com/office/officeart/2005/8/layout/hierarchy3"/>
    <dgm:cxn modelId="{EB2D52E2-AF2F-40E3-B65E-7DFAF405025C}" type="presParOf" srcId="{45C08C20-4A88-45C5-AF59-A8E7A736C075}" destId="{81850179-432B-4E09-8EEB-84CF093CDED7}" srcOrd="1" destOrd="0" presId="urn:microsoft.com/office/officeart/2005/8/layout/hierarchy3"/>
    <dgm:cxn modelId="{0790AD65-D748-464F-A50D-2B44FDCB61F1}" type="presParOf" srcId="{81850179-432B-4E09-8EEB-84CF093CDED7}" destId="{62D8ADF9-CF60-4573-A688-2AE39DD2E1BE}" srcOrd="0" destOrd="0" presId="urn:microsoft.com/office/officeart/2005/8/layout/hierarchy3"/>
    <dgm:cxn modelId="{3EC2CDBC-5B61-477B-BB02-C5245C97575D}" type="presParOf" srcId="{81850179-432B-4E09-8EEB-84CF093CDED7}" destId="{0AADE333-CEA3-43DD-847F-292B5799792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DA7EA-A8B4-41E9-A49D-64AEBC9FB0D3}">
      <dsp:nvSpPr>
        <dsp:cNvPr id="0" name=""/>
        <dsp:cNvSpPr/>
      </dsp:nvSpPr>
      <dsp:spPr>
        <a:xfrm>
          <a:off x="0" y="5205"/>
          <a:ext cx="6683374" cy="13465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E009B-9858-48EF-B1D4-F1D8A49F232D}">
      <dsp:nvSpPr>
        <dsp:cNvPr id="0" name=""/>
        <dsp:cNvSpPr/>
      </dsp:nvSpPr>
      <dsp:spPr>
        <a:xfrm>
          <a:off x="407326" y="308175"/>
          <a:ext cx="741317" cy="740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6E1819-BBF0-4E49-B57B-F31E51BD48B1}">
      <dsp:nvSpPr>
        <dsp:cNvPr id="0" name=""/>
        <dsp:cNvSpPr/>
      </dsp:nvSpPr>
      <dsp:spPr>
        <a:xfrm>
          <a:off x="1190951" y="0"/>
          <a:ext cx="4940704"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Microsimulation model is a computer program that mimics micro-data.</a:t>
          </a:r>
        </a:p>
        <a:p>
          <a:pPr marL="0" lvl="0" indent="0" algn="l" defTabSz="711200">
            <a:lnSpc>
              <a:spcPct val="100000"/>
            </a:lnSpc>
            <a:spcBef>
              <a:spcPct val="0"/>
            </a:spcBef>
            <a:spcAft>
              <a:spcPct val="35000"/>
            </a:spcAft>
            <a:buNone/>
          </a:pPr>
          <a:r>
            <a:rPr lang="en-US" sz="1600" kern="1200" dirty="0"/>
            <a:t>Tax microsimulation model is a tool that is built in python to calculate the tax liability of the country using micro-data of individuals. </a:t>
          </a:r>
        </a:p>
      </dsp:txBody>
      <dsp:txXfrm>
        <a:off x="1190951" y="0"/>
        <a:ext cx="4940704" cy="1347850"/>
      </dsp:txXfrm>
    </dsp:sp>
    <dsp:sp modelId="{9263BB13-9390-4F44-B45C-331E0E892EFE}">
      <dsp:nvSpPr>
        <dsp:cNvPr id="0" name=""/>
        <dsp:cNvSpPr/>
      </dsp:nvSpPr>
      <dsp:spPr>
        <a:xfrm>
          <a:off x="0" y="1629537"/>
          <a:ext cx="6683374" cy="13465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4B5A7-5DDA-44A4-9DA0-7A04CA52A75C}">
      <dsp:nvSpPr>
        <dsp:cNvPr id="0" name=""/>
        <dsp:cNvSpPr/>
      </dsp:nvSpPr>
      <dsp:spPr>
        <a:xfrm>
          <a:off x="407326" y="1932507"/>
          <a:ext cx="741317" cy="740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75E55-00CC-4D30-BB95-62E7A4045F1D}">
      <dsp:nvSpPr>
        <dsp:cNvPr id="0" name=""/>
        <dsp:cNvSpPr/>
      </dsp:nvSpPr>
      <dsp:spPr>
        <a:xfrm>
          <a:off x="1144805" y="1532074"/>
          <a:ext cx="4940704"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Micro-data is accessed from the country’s </a:t>
          </a:r>
          <a:r>
            <a:rPr lang="en-US" sz="1600" b="1" kern="1200" dirty="0"/>
            <a:t>tax return data</a:t>
          </a:r>
          <a:r>
            <a:rPr lang="en-US" sz="1600" kern="1200" dirty="0"/>
            <a:t> or </a:t>
          </a:r>
          <a:r>
            <a:rPr lang="en-US" sz="1600" b="1" kern="1200" dirty="0"/>
            <a:t>household income survey data </a:t>
          </a:r>
          <a:r>
            <a:rPr lang="en-US" sz="1600" kern="1200" dirty="0"/>
            <a:t>of incomes under different categories including employment income/wages, investment Income &amp; property income, etc.</a:t>
          </a:r>
        </a:p>
      </dsp:txBody>
      <dsp:txXfrm>
        <a:off x="1144805" y="1532074"/>
        <a:ext cx="4940704" cy="1347850"/>
      </dsp:txXfrm>
    </dsp:sp>
    <dsp:sp modelId="{D28F5A92-0853-4EBD-875D-B3C6AAF8C4E8}">
      <dsp:nvSpPr>
        <dsp:cNvPr id="0" name=""/>
        <dsp:cNvSpPr/>
      </dsp:nvSpPr>
      <dsp:spPr>
        <a:xfrm>
          <a:off x="0" y="3253869"/>
          <a:ext cx="6683374" cy="134653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C1E70F-58A7-438A-A12E-E6D0848C352C}">
      <dsp:nvSpPr>
        <dsp:cNvPr id="0" name=""/>
        <dsp:cNvSpPr/>
      </dsp:nvSpPr>
      <dsp:spPr>
        <a:xfrm>
          <a:off x="407326" y="3556839"/>
          <a:ext cx="741317" cy="740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E9C3DE-6166-4717-888E-9C3B034EE924}">
      <dsp:nvSpPr>
        <dsp:cNvPr id="0" name=""/>
        <dsp:cNvSpPr/>
      </dsp:nvSpPr>
      <dsp:spPr>
        <a:xfrm>
          <a:off x="1272151" y="3253869"/>
          <a:ext cx="5139370"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This tool is situated in the World Bank’s repository named Revenue Academy (</a:t>
          </a:r>
          <a:r>
            <a:rPr lang="en-US" sz="1600" kern="1200" dirty="0">
              <a:hlinkClick xmlns:r="http://schemas.openxmlformats.org/officeDocument/2006/relationships" r:id="rId7"/>
            </a:rPr>
            <a:t>https://github.com/Poland-Tax/Microsimulation_Poland</a:t>
          </a:r>
          <a:r>
            <a:rPr lang="en-US" sz="1600" kern="1200" dirty="0"/>
            <a:t>)  which is on an open-source platform called </a:t>
          </a:r>
          <a:r>
            <a:rPr lang="en-US" sz="1600" b="1" kern="1200" dirty="0"/>
            <a:t>GitHub</a:t>
          </a:r>
          <a:r>
            <a:rPr lang="en-US" sz="1600" kern="1200" dirty="0"/>
            <a:t> where people can work on the software collaboratively.</a:t>
          </a:r>
        </a:p>
      </dsp:txBody>
      <dsp:txXfrm>
        <a:off x="1272151" y="3253869"/>
        <a:ext cx="5139370" cy="1347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B58D6-FC8E-44C5-B7FA-C265079ABD61}">
      <dsp:nvSpPr>
        <dsp:cNvPr id="0" name=""/>
        <dsp:cNvSpPr/>
      </dsp:nvSpPr>
      <dsp:spPr>
        <a:xfrm>
          <a:off x="0" y="4159"/>
          <a:ext cx="6826876" cy="8860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B1F0A1-517E-42D3-9009-7819E29D100A}">
      <dsp:nvSpPr>
        <dsp:cNvPr id="0" name=""/>
        <dsp:cNvSpPr/>
      </dsp:nvSpPr>
      <dsp:spPr>
        <a:xfrm>
          <a:off x="268022" y="203515"/>
          <a:ext cx="487314" cy="487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C2EEE8-905D-46E6-AD9D-51B7FD3B0235}">
      <dsp:nvSpPr>
        <dsp:cNvPr id="0" name=""/>
        <dsp:cNvSpPr/>
      </dsp:nvSpPr>
      <dsp:spPr>
        <a:xfrm>
          <a:off x="1023359" y="4159"/>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dirty="0"/>
            <a:t>Error asking that variables need to be passed</a:t>
          </a:r>
        </a:p>
      </dsp:txBody>
      <dsp:txXfrm>
        <a:off x="1023359" y="4159"/>
        <a:ext cx="3072094" cy="886025"/>
      </dsp:txXfrm>
    </dsp:sp>
    <dsp:sp modelId="{CB2ACC25-6945-4388-96A3-8ADA0B8816C2}">
      <dsp:nvSpPr>
        <dsp:cNvPr id="0" name=""/>
        <dsp:cNvSpPr/>
      </dsp:nvSpPr>
      <dsp:spPr>
        <a:xfrm>
          <a:off x="4095453" y="4159"/>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Check if @iterate_jit is missing before each function in functions.py</a:t>
          </a:r>
        </a:p>
      </dsp:txBody>
      <dsp:txXfrm>
        <a:off x="4095453" y="4159"/>
        <a:ext cx="2731422" cy="886025"/>
      </dsp:txXfrm>
    </dsp:sp>
    <dsp:sp modelId="{33E20CDE-7DA0-4CF3-AF87-70D257E594A0}">
      <dsp:nvSpPr>
        <dsp:cNvPr id="0" name=""/>
        <dsp:cNvSpPr/>
      </dsp:nvSpPr>
      <dsp:spPr>
        <a:xfrm>
          <a:off x="0" y="1111691"/>
          <a:ext cx="6826876" cy="8860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AA0C0C-7FEB-4A7E-8DCE-A12DDE0ED987}">
      <dsp:nvSpPr>
        <dsp:cNvPr id="0" name=""/>
        <dsp:cNvSpPr/>
      </dsp:nvSpPr>
      <dsp:spPr>
        <a:xfrm>
          <a:off x="268022" y="1311047"/>
          <a:ext cx="487314" cy="487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927D42-0914-443A-9912-4285C32321D2}">
      <dsp:nvSpPr>
        <dsp:cNvPr id="0" name=""/>
        <dsp:cNvSpPr/>
      </dsp:nvSpPr>
      <dsp:spPr>
        <a:xfrm>
          <a:off x="1023359" y="1111691"/>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dirty="0"/>
            <a:t>Error showing ‘Policy not working’</a:t>
          </a:r>
        </a:p>
      </dsp:txBody>
      <dsp:txXfrm>
        <a:off x="1023359" y="1111691"/>
        <a:ext cx="3072094" cy="886025"/>
      </dsp:txXfrm>
    </dsp:sp>
    <dsp:sp modelId="{4BF57A05-CCBE-48BC-A979-9F26C1DB7930}">
      <dsp:nvSpPr>
        <dsp:cNvPr id="0" name=""/>
        <dsp:cNvSpPr/>
      </dsp:nvSpPr>
      <dsp:spPr>
        <a:xfrm>
          <a:off x="4095453" y="1111691"/>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Solution – restart kernel (but would work anyway in Anaconda Prompt)</a:t>
          </a:r>
        </a:p>
      </dsp:txBody>
      <dsp:txXfrm>
        <a:off x="4095453" y="1111691"/>
        <a:ext cx="2731422" cy="886025"/>
      </dsp:txXfrm>
    </dsp:sp>
    <dsp:sp modelId="{5BCA74B3-BCA9-4989-A251-8F71FAF404BC}">
      <dsp:nvSpPr>
        <dsp:cNvPr id="0" name=""/>
        <dsp:cNvSpPr/>
      </dsp:nvSpPr>
      <dsp:spPr>
        <a:xfrm>
          <a:off x="0" y="2219224"/>
          <a:ext cx="6826876" cy="8860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E1ACFA-FEDA-4C88-8C95-D5AEB7DB8A4B}">
      <dsp:nvSpPr>
        <dsp:cNvPr id="0" name=""/>
        <dsp:cNvSpPr/>
      </dsp:nvSpPr>
      <dsp:spPr>
        <a:xfrm>
          <a:off x="268022" y="2418579"/>
          <a:ext cx="487314" cy="487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6D712B-470D-417D-BACB-5B878BF9D258}">
      <dsp:nvSpPr>
        <dsp:cNvPr id="0" name=""/>
        <dsp:cNvSpPr/>
      </dsp:nvSpPr>
      <dsp:spPr>
        <a:xfrm>
          <a:off x="1023359" y="2219224"/>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Cannot find taxcalc</a:t>
          </a:r>
        </a:p>
      </dsp:txBody>
      <dsp:txXfrm>
        <a:off x="1023359" y="2219224"/>
        <a:ext cx="3072094" cy="886025"/>
      </dsp:txXfrm>
    </dsp:sp>
    <dsp:sp modelId="{48D3C069-91D2-4CB5-A30B-429A8400C33A}">
      <dsp:nvSpPr>
        <dsp:cNvPr id="0" name=""/>
        <dsp:cNvSpPr/>
      </dsp:nvSpPr>
      <dsp:spPr>
        <a:xfrm>
          <a:off x="4095453" y="2219224"/>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Not in correct working directory</a:t>
          </a:r>
        </a:p>
      </dsp:txBody>
      <dsp:txXfrm>
        <a:off x="4095453" y="2219224"/>
        <a:ext cx="2731422" cy="886025"/>
      </dsp:txXfrm>
    </dsp:sp>
    <dsp:sp modelId="{64B1AD74-F9A3-4D6D-B90D-3D766AA3AED1}">
      <dsp:nvSpPr>
        <dsp:cNvPr id="0" name=""/>
        <dsp:cNvSpPr/>
      </dsp:nvSpPr>
      <dsp:spPr>
        <a:xfrm>
          <a:off x="0" y="3326756"/>
          <a:ext cx="6826876" cy="88602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00515D-7469-46C0-83D9-1F1B7AEA8C99}">
      <dsp:nvSpPr>
        <dsp:cNvPr id="0" name=""/>
        <dsp:cNvSpPr/>
      </dsp:nvSpPr>
      <dsp:spPr>
        <a:xfrm>
          <a:off x="268022" y="3526112"/>
          <a:ext cx="487314" cy="4873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7BE6F5-AA00-4D64-BF6E-4728D8665CC3}">
      <dsp:nvSpPr>
        <dsp:cNvPr id="0" name=""/>
        <dsp:cNvSpPr/>
      </dsp:nvSpPr>
      <dsp:spPr>
        <a:xfrm>
          <a:off x="1023359" y="3326756"/>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Working in the wrong repository</a:t>
          </a:r>
        </a:p>
      </dsp:txBody>
      <dsp:txXfrm>
        <a:off x="1023359" y="3326756"/>
        <a:ext cx="3072094" cy="886025"/>
      </dsp:txXfrm>
    </dsp:sp>
    <dsp:sp modelId="{545C9EC8-92F9-45B9-90B6-7FA48DD0BE18}">
      <dsp:nvSpPr>
        <dsp:cNvPr id="0" name=""/>
        <dsp:cNvSpPr/>
      </dsp:nvSpPr>
      <dsp:spPr>
        <a:xfrm>
          <a:off x="4095453" y="3326756"/>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Tax_Microsimulation instead of Microsimulation_Training</a:t>
          </a:r>
        </a:p>
      </dsp:txBody>
      <dsp:txXfrm>
        <a:off x="4095453" y="3326756"/>
        <a:ext cx="2731422" cy="886025"/>
      </dsp:txXfrm>
    </dsp:sp>
    <dsp:sp modelId="{7E96158D-23CC-4FFE-AA63-B86296832B9C}">
      <dsp:nvSpPr>
        <dsp:cNvPr id="0" name=""/>
        <dsp:cNvSpPr/>
      </dsp:nvSpPr>
      <dsp:spPr>
        <a:xfrm>
          <a:off x="0" y="4434288"/>
          <a:ext cx="6826876" cy="88602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77851-2041-40B0-B90D-F790C55E90FF}">
      <dsp:nvSpPr>
        <dsp:cNvPr id="0" name=""/>
        <dsp:cNvSpPr/>
      </dsp:nvSpPr>
      <dsp:spPr>
        <a:xfrm>
          <a:off x="268022" y="4633644"/>
          <a:ext cx="487314" cy="4873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1D177A-5B01-49DF-B11E-6B6F6CA30032}">
      <dsp:nvSpPr>
        <dsp:cNvPr id="0" name=""/>
        <dsp:cNvSpPr/>
      </dsp:nvSpPr>
      <dsp:spPr>
        <a:xfrm>
          <a:off x="1023359" y="4434288"/>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Errors with syncing</a:t>
          </a:r>
        </a:p>
      </dsp:txBody>
      <dsp:txXfrm>
        <a:off x="1023359" y="4434288"/>
        <a:ext cx="3072094" cy="886025"/>
      </dsp:txXfrm>
    </dsp:sp>
    <dsp:sp modelId="{2F1C2A0F-B589-47AA-B51F-D1C7C2C6F3A6}">
      <dsp:nvSpPr>
        <dsp:cNvPr id="0" name=""/>
        <dsp:cNvSpPr/>
      </dsp:nvSpPr>
      <dsp:spPr>
        <a:xfrm>
          <a:off x="4095453" y="4434288"/>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git stash (will stash away the change made and then allow the latest version in the repository to update the local version)</a:t>
          </a:r>
        </a:p>
      </dsp:txBody>
      <dsp:txXfrm>
        <a:off x="4095453" y="4434288"/>
        <a:ext cx="2731422" cy="886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3FAA9-35EA-421F-8CF6-71404CC35F1A}">
      <dsp:nvSpPr>
        <dsp:cNvPr id="0" name=""/>
        <dsp:cNvSpPr/>
      </dsp:nvSpPr>
      <dsp:spPr>
        <a:xfrm>
          <a:off x="291845" y="1000704"/>
          <a:ext cx="1196410" cy="5982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Records object has no attribute …</a:t>
          </a:r>
          <a:r>
            <a:rPr lang="en-US" sz="1000" kern="1200" dirty="0"/>
            <a:t>.</a:t>
          </a:r>
        </a:p>
      </dsp:txBody>
      <dsp:txXfrm>
        <a:off x="309366" y="1018225"/>
        <a:ext cx="1161368" cy="563163"/>
      </dsp:txXfrm>
    </dsp:sp>
    <dsp:sp modelId="{FA96969A-B1E0-4838-B216-AA448E6AE92C}">
      <dsp:nvSpPr>
        <dsp:cNvPr id="0" name=""/>
        <dsp:cNvSpPr/>
      </dsp:nvSpPr>
      <dsp:spPr>
        <a:xfrm>
          <a:off x="1629803" y="1019757"/>
          <a:ext cx="1196410" cy="59820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a:t>or</a:t>
          </a:r>
        </a:p>
      </dsp:txBody>
      <dsp:txXfrm>
        <a:off x="1647324" y="1037278"/>
        <a:ext cx="1161368" cy="563163"/>
      </dsp:txXfrm>
    </dsp:sp>
    <dsp:sp modelId="{EFF08784-9067-4B75-803B-99809DB41BD7}">
      <dsp:nvSpPr>
        <dsp:cNvPr id="0" name=""/>
        <dsp:cNvSpPr/>
      </dsp:nvSpPr>
      <dsp:spPr>
        <a:xfrm>
          <a:off x="2991965" y="1019757"/>
          <a:ext cx="1407469" cy="59820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Policy object has no attribute ….</a:t>
          </a:r>
        </a:p>
      </dsp:txBody>
      <dsp:txXfrm>
        <a:off x="3009486" y="1037278"/>
        <a:ext cx="1372427" cy="563163"/>
      </dsp:txXfrm>
    </dsp:sp>
    <dsp:sp modelId="{3FB05164-CF39-4CDA-A3F5-562596AA4EE1}">
      <dsp:nvSpPr>
        <dsp:cNvPr id="0" name=""/>
        <dsp:cNvSpPr/>
      </dsp:nvSpPr>
      <dsp:spPr>
        <a:xfrm>
          <a:off x="3132712" y="1617962"/>
          <a:ext cx="140746" cy="753454"/>
        </a:xfrm>
        <a:custGeom>
          <a:avLst/>
          <a:gdLst/>
          <a:ahLst/>
          <a:cxnLst/>
          <a:rect l="0" t="0" r="0" b="0"/>
          <a:pathLst>
            <a:path>
              <a:moveTo>
                <a:pt x="0" y="0"/>
              </a:moveTo>
              <a:lnTo>
                <a:pt x="0" y="753454"/>
              </a:lnTo>
              <a:lnTo>
                <a:pt x="140746" y="75345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5573D5-327F-47B2-9D46-BA02B9EAE0FA}">
      <dsp:nvSpPr>
        <dsp:cNvPr id="0" name=""/>
        <dsp:cNvSpPr/>
      </dsp:nvSpPr>
      <dsp:spPr>
        <a:xfrm>
          <a:off x="3273459" y="1767514"/>
          <a:ext cx="957128" cy="120780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Variable used not declared in records or policy json file</a:t>
          </a:r>
        </a:p>
      </dsp:txBody>
      <dsp:txXfrm>
        <a:off x="3301492" y="1795547"/>
        <a:ext cx="901062" cy="1151740"/>
      </dsp:txXfrm>
    </dsp:sp>
    <dsp:sp modelId="{DB8DBF7C-0A3A-4086-9996-FD9B65A7C559}">
      <dsp:nvSpPr>
        <dsp:cNvPr id="0" name=""/>
        <dsp:cNvSpPr/>
      </dsp:nvSpPr>
      <dsp:spPr>
        <a:xfrm>
          <a:off x="3132712" y="1617962"/>
          <a:ext cx="140746" cy="2184316"/>
        </a:xfrm>
        <a:custGeom>
          <a:avLst/>
          <a:gdLst/>
          <a:ahLst/>
          <a:cxnLst/>
          <a:rect l="0" t="0" r="0" b="0"/>
          <a:pathLst>
            <a:path>
              <a:moveTo>
                <a:pt x="0" y="0"/>
              </a:moveTo>
              <a:lnTo>
                <a:pt x="0" y="2184316"/>
              </a:lnTo>
              <a:lnTo>
                <a:pt x="140746" y="21843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F28404-E617-458E-863B-D844E105695B}">
      <dsp:nvSpPr>
        <dsp:cNvPr id="0" name=""/>
        <dsp:cNvSpPr/>
      </dsp:nvSpPr>
      <dsp:spPr>
        <a:xfrm>
          <a:off x="3273459" y="3124872"/>
          <a:ext cx="957128" cy="135481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records.py or policy.py points to the wrong records or policy json file</a:t>
          </a:r>
        </a:p>
      </dsp:txBody>
      <dsp:txXfrm>
        <a:off x="3301492" y="3152905"/>
        <a:ext cx="901062" cy="1298749"/>
      </dsp:txXfrm>
    </dsp:sp>
    <dsp:sp modelId="{9ED52942-BB07-467F-9FD5-BCEDD6556269}">
      <dsp:nvSpPr>
        <dsp:cNvPr id="0" name=""/>
        <dsp:cNvSpPr/>
      </dsp:nvSpPr>
      <dsp:spPr>
        <a:xfrm>
          <a:off x="4698537" y="1019757"/>
          <a:ext cx="1196410" cy="5982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function is not defined</a:t>
          </a:r>
        </a:p>
      </dsp:txBody>
      <dsp:txXfrm>
        <a:off x="4716058" y="1037278"/>
        <a:ext cx="1161368" cy="563163"/>
      </dsp:txXfrm>
    </dsp:sp>
    <dsp:sp modelId="{A0F45652-CC40-403A-B59C-18394941C837}">
      <dsp:nvSpPr>
        <dsp:cNvPr id="0" name=""/>
        <dsp:cNvSpPr/>
      </dsp:nvSpPr>
      <dsp:spPr>
        <a:xfrm>
          <a:off x="4818178" y="1617962"/>
          <a:ext cx="119641" cy="1001105"/>
        </a:xfrm>
        <a:custGeom>
          <a:avLst/>
          <a:gdLst/>
          <a:ahLst/>
          <a:cxnLst/>
          <a:rect l="0" t="0" r="0" b="0"/>
          <a:pathLst>
            <a:path>
              <a:moveTo>
                <a:pt x="0" y="0"/>
              </a:moveTo>
              <a:lnTo>
                <a:pt x="0" y="1001105"/>
              </a:lnTo>
              <a:lnTo>
                <a:pt x="119641" y="100110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33D35F-714C-44F0-8927-B41E75799BE4}">
      <dsp:nvSpPr>
        <dsp:cNvPr id="0" name=""/>
        <dsp:cNvSpPr/>
      </dsp:nvSpPr>
      <dsp:spPr>
        <a:xfrm>
          <a:off x="4937819" y="1767514"/>
          <a:ext cx="957128" cy="170310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function created in functions.py is not imported at top in the calculator.py file</a:t>
          </a:r>
        </a:p>
      </dsp:txBody>
      <dsp:txXfrm>
        <a:off x="4965852" y="1795547"/>
        <a:ext cx="901062" cy="1647042"/>
      </dsp:txXfrm>
    </dsp:sp>
    <dsp:sp modelId="{D72D4FDC-C035-4B83-A7B8-BD08E16A653B}">
      <dsp:nvSpPr>
        <dsp:cNvPr id="0" name=""/>
        <dsp:cNvSpPr/>
      </dsp:nvSpPr>
      <dsp:spPr>
        <a:xfrm>
          <a:off x="6021755" y="1029286"/>
          <a:ext cx="1196410" cy="85316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No change in the tax totals even after creating new function</a:t>
          </a:r>
        </a:p>
      </dsp:txBody>
      <dsp:txXfrm>
        <a:off x="6046743" y="1054274"/>
        <a:ext cx="1146434" cy="803190"/>
      </dsp:txXfrm>
    </dsp:sp>
    <dsp:sp modelId="{62D8ADF9-CF60-4573-A688-2AE39DD2E1BE}">
      <dsp:nvSpPr>
        <dsp:cNvPr id="0" name=""/>
        <dsp:cNvSpPr/>
      </dsp:nvSpPr>
      <dsp:spPr>
        <a:xfrm>
          <a:off x="6141396" y="1882453"/>
          <a:ext cx="291936" cy="830476"/>
        </a:xfrm>
        <a:custGeom>
          <a:avLst/>
          <a:gdLst/>
          <a:ahLst/>
          <a:cxnLst/>
          <a:rect l="0" t="0" r="0" b="0"/>
          <a:pathLst>
            <a:path>
              <a:moveTo>
                <a:pt x="0" y="0"/>
              </a:moveTo>
              <a:lnTo>
                <a:pt x="0" y="830476"/>
              </a:lnTo>
              <a:lnTo>
                <a:pt x="291936" y="83047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DE333-CEA3-43DD-847F-292B5799792F}">
      <dsp:nvSpPr>
        <dsp:cNvPr id="0" name=""/>
        <dsp:cNvSpPr/>
      </dsp:nvSpPr>
      <dsp:spPr>
        <a:xfrm>
          <a:off x="6433332" y="2022475"/>
          <a:ext cx="751154" cy="138090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new function is not being called in calculator.py</a:t>
          </a:r>
        </a:p>
      </dsp:txBody>
      <dsp:txXfrm>
        <a:off x="6455333" y="2044476"/>
        <a:ext cx="707152" cy="13369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8CD78-0727-4E59-8DC5-77E825CD074D}" type="datetimeFigureOut">
              <a:rPr lang="en-US" smtClean="0"/>
              <a:t>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C1AAF-FC4E-4F24-A224-CD3B6CE99B2F}" type="slidenum">
              <a:rPr lang="en-US" smtClean="0"/>
              <a:t>‹#›</a:t>
            </a:fld>
            <a:endParaRPr lang="en-US"/>
          </a:p>
        </p:txBody>
      </p:sp>
    </p:spTree>
    <p:extLst>
      <p:ext uri="{BB962C8B-B14F-4D97-AF65-F5344CB8AC3E}">
        <p14:creationId xmlns:p14="http://schemas.microsoft.com/office/powerpoint/2010/main" val="4269233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F889-5B8A-49A0-8825-DF32A29C53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2944F5-DE82-4DF8-B8D8-A66C85B30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947E96-0FEA-4F14-9616-DB2710D6C351}"/>
              </a:ext>
            </a:extLst>
          </p:cNvPr>
          <p:cNvSpPr>
            <a:spLocks noGrp="1"/>
          </p:cNvSpPr>
          <p:nvPr>
            <p:ph type="dt" sz="half" idx="10"/>
          </p:nvPr>
        </p:nvSpPr>
        <p:spPr/>
        <p:txBody>
          <a:bodyPr/>
          <a:lstStyle/>
          <a:p>
            <a:fld id="{41EE8611-A651-4149-87AB-284BA6E7A909}" type="datetime1">
              <a:rPr lang="en-US" smtClean="0"/>
              <a:t>2/24/2020</a:t>
            </a:fld>
            <a:endParaRPr lang="en-US"/>
          </a:p>
        </p:txBody>
      </p:sp>
      <p:sp>
        <p:nvSpPr>
          <p:cNvPr id="5" name="Footer Placeholder 4">
            <a:extLst>
              <a:ext uri="{FF2B5EF4-FFF2-40B4-BE49-F238E27FC236}">
                <a16:creationId xmlns:a16="http://schemas.microsoft.com/office/drawing/2014/main" id="{5797241F-0C56-4B29-BCE7-044D7760E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E061C-A720-4E7D-B1FD-FD24A135593A}"/>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98087834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31BE7-3526-47E3-9078-F016C3B840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F4A098-5840-407C-9205-598703C7A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9112B-22B6-49C8-8834-EEE3DBFE326B}"/>
              </a:ext>
            </a:extLst>
          </p:cNvPr>
          <p:cNvSpPr>
            <a:spLocks noGrp="1"/>
          </p:cNvSpPr>
          <p:nvPr>
            <p:ph type="dt" sz="half" idx="10"/>
          </p:nvPr>
        </p:nvSpPr>
        <p:spPr/>
        <p:txBody>
          <a:bodyPr/>
          <a:lstStyle/>
          <a:p>
            <a:fld id="{287A6877-944E-4106-A636-12A3BCA8DFA8}" type="datetime1">
              <a:rPr lang="en-US" smtClean="0"/>
              <a:t>2/24/2020</a:t>
            </a:fld>
            <a:endParaRPr lang="en-US"/>
          </a:p>
        </p:txBody>
      </p:sp>
      <p:sp>
        <p:nvSpPr>
          <p:cNvPr id="5" name="Footer Placeholder 4">
            <a:extLst>
              <a:ext uri="{FF2B5EF4-FFF2-40B4-BE49-F238E27FC236}">
                <a16:creationId xmlns:a16="http://schemas.microsoft.com/office/drawing/2014/main" id="{9B032C20-3619-4EC1-B863-0E795F238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1891D-5DCD-4898-BFC9-D9DC40CCDF0F}"/>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0811763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9224DF-B034-4E63-959A-DABAA7775A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40A5DA-740C-4DDA-9F0E-5D73BBDDC9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F6A68-2A0D-432B-816D-B528CC3AC057}"/>
              </a:ext>
            </a:extLst>
          </p:cNvPr>
          <p:cNvSpPr>
            <a:spLocks noGrp="1"/>
          </p:cNvSpPr>
          <p:nvPr>
            <p:ph type="dt" sz="half" idx="10"/>
          </p:nvPr>
        </p:nvSpPr>
        <p:spPr/>
        <p:txBody>
          <a:bodyPr/>
          <a:lstStyle/>
          <a:p>
            <a:fld id="{287A6877-944E-4106-A636-12A3BCA8DFA8}" type="datetime1">
              <a:rPr lang="en-US" smtClean="0"/>
              <a:t>2/24/2020</a:t>
            </a:fld>
            <a:endParaRPr lang="en-US"/>
          </a:p>
        </p:txBody>
      </p:sp>
      <p:sp>
        <p:nvSpPr>
          <p:cNvPr id="5" name="Footer Placeholder 4">
            <a:extLst>
              <a:ext uri="{FF2B5EF4-FFF2-40B4-BE49-F238E27FC236}">
                <a16:creationId xmlns:a16="http://schemas.microsoft.com/office/drawing/2014/main" id="{A6B6AAC6-9D75-4BD4-9F06-DD325894F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F4845-4711-4670-8B57-2A08984176B2}"/>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61422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A6877-944E-4106-A636-12A3BCA8DFA8}" type="datetime1">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353263457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7A6877-944E-4106-A636-12A3BCA8DFA8}" type="datetime1">
              <a:rPr lang="en-US" smtClean="0"/>
              <a:t>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39426195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483D-76A2-4C72-AFC9-3469F7DBA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C1A100-88DC-4B06-A9E1-43FE76E1B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4D105-69E8-4A9D-B655-1379AF1C2C6E}"/>
              </a:ext>
            </a:extLst>
          </p:cNvPr>
          <p:cNvSpPr>
            <a:spLocks noGrp="1"/>
          </p:cNvSpPr>
          <p:nvPr>
            <p:ph type="dt" sz="half" idx="10"/>
          </p:nvPr>
        </p:nvSpPr>
        <p:spPr/>
        <p:txBody>
          <a:bodyPr/>
          <a:lstStyle/>
          <a:p>
            <a:fld id="{287A6877-944E-4106-A636-12A3BCA8DFA8}" type="datetime1">
              <a:rPr lang="en-US" smtClean="0"/>
              <a:t>2/24/2020</a:t>
            </a:fld>
            <a:endParaRPr lang="en-US"/>
          </a:p>
        </p:txBody>
      </p:sp>
      <p:sp>
        <p:nvSpPr>
          <p:cNvPr id="5" name="Footer Placeholder 4">
            <a:extLst>
              <a:ext uri="{FF2B5EF4-FFF2-40B4-BE49-F238E27FC236}">
                <a16:creationId xmlns:a16="http://schemas.microsoft.com/office/drawing/2014/main" id="{93517426-2B6E-4EAC-A413-5380D51B0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5CD96-AF4A-4C90-872D-7BC5E9B51A09}"/>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62712021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EF35-ED97-4322-95BD-C0EE03524B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D55AD4-0712-4B6E-9AFB-44B13C5F5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AA6FC-26B9-4967-A192-5923994421A3}"/>
              </a:ext>
            </a:extLst>
          </p:cNvPr>
          <p:cNvSpPr>
            <a:spLocks noGrp="1"/>
          </p:cNvSpPr>
          <p:nvPr>
            <p:ph type="dt" sz="half" idx="10"/>
          </p:nvPr>
        </p:nvSpPr>
        <p:spPr/>
        <p:txBody>
          <a:bodyPr/>
          <a:lstStyle/>
          <a:p>
            <a:fld id="{8781108C-BDF0-457E-96E8-FAFF6C4F082A}" type="datetime1">
              <a:rPr lang="en-US" smtClean="0"/>
              <a:t>2/24/2020</a:t>
            </a:fld>
            <a:endParaRPr lang="en-US"/>
          </a:p>
        </p:txBody>
      </p:sp>
      <p:sp>
        <p:nvSpPr>
          <p:cNvPr id="5" name="Footer Placeholder 4">
            <a:extLst>
              <a:ext uri="{FF2B5EF4-FFF2-40B4-BE49-F238E27FC236}">
                <a16:creationId xmlns:a16="http://schemas.microsoft.com/office/drawing/2014/main" id="{0D9E67A1-B1FA-44BE-A81E-B2F45B657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EB885-4381-44F0-8F85-C3436175983D}"/>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7767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403A-C6A6-4C6D-BC42-DD5CEC2CA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272FB2-66FB-403A-87C7-01033F2682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D0192-747A-44C2-9CE7-339F623DC9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367415-94D1-4C1F-B8BE-93E68343D315}"/>
              </a:ext>
            </a:extLst>
          </p:cNvPr>
          <p:cNvSpPr>
            <a:spLocks noGrp="1"/>
          </p:cNvSpPr>
          <p:nvPr>
            <p:ph type="dt" sz="half" idx="10"/>
          </p:nvPr>
        </p:nvSpPr>
        <p:spPr/>
        <p:txBody>
          <a:bodyPr/>
          <a:lstStyle/>
          <a:p>
            <a:fld id="{287A6877-944E-4106-A636-12A3BCA8DFA8}" type="datetime1">
              <a:rPr lang="en-US" smtClean="0"/>
              <a:t>2/24/2020</a:t>
            </a:fld>
            <a:endParaRPr lang="en-US"/>
          </a:p>
        </p:txBody>
      </p:sp>
      <p:sp>
        <p:nvSpPr>
          <p:cNvPr id="6" name="Footer Placeholder 5">
            <a:extLst>
              <a:ext uri="{FF2B5EF4-FFF2-40B4-BE49-F238E27FC236}">
                <a16:creationId xmlns:a16="http://schemas.microsoft.com/office/drawing/2014/main" id="{9CCBD0F7-D687-49F0-BD5E-0DAC7B6AF0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3E1B1-D1E8-4CC3-A717-07C9E2128CB6}"/>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195948888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91CB-168F-4682-90A5-93048D76D0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1A2BEA-E190-4C85-8074-AF6276DBB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D01D12-CB18-4622-8E6F-258F2CB615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5271A1-0460-470F-8406-446936278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739FA4-61FE-4BAB-B30E-F0FB39E041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C7364E-42B7-46E5-B6B4-08023DE14FBD}"/>
              </a:ext>
            </a:extLst>
          </p:cNvPr>
          <p:cNvSpPr>
            <a:spLocks noGrp="1"/>
          </p:cNvSpPr>
          <p:nvPr>
            <p:ph type="dt" sz="half" idx="10"/>
          </p:nvPr>
        </p:nvSpPr>
        <p:spPr/>
        <p:txBody>
          <a:bodyPr/>
          <a:lstStyle/>
          <a:p>
            <a:fld id="{287A6877-944E-4106-A636-12A3BCA8DFA8}" type="datetime1">
              <a:rPr lang="en-US" smtClean="0"/>
              <a:t>2/24/2020</a:t>
            </a:fld>
            <a:endParaRPr lang="en-US"/>
          </a:p>
        </p:txBody>
      </p:sp>
      <p:sp>
        <p:nvSpPr>
          <p:cNvPr id="8" name="Footer Placeholder 7">
            <a:extLst>
              <a:ext uri="{FF2B5EF4-FFF2-40B4-BE49-F238E27FC236}">
                <a16:creationId xmlns:a16="http://schemas.microsoft.com/office/drawing/2014/main" id="{71E545F9-8C0D-473F-A7CD-5CD03A825D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B5735D-4C4D-4F83-9629-310A3CA67E33}"/>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6506749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3948-ECC4-45A9-9801-5DA7144B4D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3DDB7-715A-40E5-A900-C2E30229AD58}"/>
              </a:ext>
            </a:extLst>
          </p:cNvPr>
          <p:cNvSpPr>
            <a:spLocks noGrp="1"/>
          </p:cNvSpPr>
          <p:nvPr>
            <p:ph type="dt" sz="half" idx="10"/>
          </p:nvPr>
        </p:nvSpPr>
        <p:spPr/>
        <p:txBody>
          <a:bodyPr/>
          <a:lstStyle/>
          <a:p>
            <a:fld id="{1AB0C280-1237-43FD-B5FD-0D518887BCDE}" type="datetime1">
              <a:rPr lang="en-US" smtClean="0"/>
              <a:t>2/24/2020</a:t>
            </a:fld>
            <a:endParaRPr lang="en-US"/>
          </a:p>
        </p:txBody>
      </p:sp>
      <p:sp>
        <p:nvSpPr>
          <p:cNvPr id="4" name="Footer Placeholder 3">
            <a:extLst>
              <a:ext uri="{FF2B5EF4-FFF2-40B4-BE49-F238E27FC236}">
                <a16:creationId xmlns:a16="http://schemas.microsoft.com/office/drawing/2014/main" id="{2E589268-CA87-402D-824C-88756EB81F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CA8D4D-449B-483A-845D-C5D4384F81A9}"/>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6813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4E6AD4-82B9-4AE8-85EB-4EB91A752FC7}"/>
              </a:ext>
            </a:extLst>
          </p:cNvPr>
          <p:cNvSpPr>
            <a:spLocks noGrp="1"/>
          </p:cNvSpPr>
          <p:nvPr>
            <p:ph type="dt" sz="half" idx="10"/>
          </p:nvPr>
        </p:nvSpPr>
        <p:spPr/>
        <p:txBody>
          <a:bodyPr/>
          <a:lstStyle/>
          <a:p>
            <a:fld id="{F604843D-B900-4D1C-A5B9-DEF8B6803C42}" type="datetime1">
              <a:rPr lang="en-US" smtClean="0"/>
              <a:t>2/24/2020</a:t>
            </a:fld>
            <a:endParaRPr lang="en-US"/>
          </a:p>
        </p:txBody>
      </p:sp>
      <p:sp>
        <p:nvSpPr>
          <p:cNvPr id="3" name="Footer Placeholder 2">
            <a:extLst>
              <a:ext uri="{FF2B5EF4-FFF2-40B4-BE49-F238E27FC236}">
                <a16:creationId xmlns:a16="http://schemas.microsoft.com/office/drawing/2014/main" id="{25C48CA9-B893-4B1D-B73D-980F7478C5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CA928-52A2-4708-9B97-FA99DDA5A091}"/>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76695729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2D8B-09A7-4F82-A414-178087D42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3C65EC-FCC5-49A5-AAE5-450F75FBE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1CC11-168B-4B6E-B016-A71C7071B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7D4D4-5351-4135-A95F-6D9D93F62822}"/>
              </a:ext>
            </a:extLst>
          </p:cNvPr>
          <p:cNvSpPr>
            <a:spLocks noGrp="1"/>
          </p:cNvSpPr>
          <p:nvPr>
            <p:ph type="dt" sz="half" idx="10"/>
          </p:nvPr>
        </p:nvSpPr>
        <p:spPr/>
        <p:txBody>
          <a:bodyPr/>
          <a:lstStyle/>
          <a:p>
            <a:fld id="{287A6877-944E-4106-A636-12A3BCA8DFA8}" type="datetime1">
              <a:rPr lang="en-US" smtClean="0"/>
              <a:t>2/24/2020</a:t>
            </a:fld>
            <a:endParaRPr lang="en-US"/>
          </a:p>
        </p:txBody>
      </p:sp>
      <p:sp>
        <p:nvSpPr>
          <p:cNvPr id="6" name="Footer Placeholder 5">
            <a:extLst>
              <a:ext uri="{FF2B5EF4-FFF2-40B4-BE49-F238E27FC236}">
                <a16:creationId xmlns:a16="http://schemas.microsoft.com/office/drawing/2014/main" id="{C399870B-A751-43E6-8D88-EFF11E8DC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E7D34-AE70-40C5-919B-8F011D32E8C8}"/>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9472991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8482-D7DC-49A8-A8EB-94795C4B8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44E43A-FE9E-4145-A2C4-CE29D72620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41E5D2-3F7B-44CE-9973-58BC0043E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F2171-9AEC-4945-8842-156282877944}"/>
              </a:ext>
            </a:extLst>
          </p:cNvPr>
          <p:cNvSpPr>
            <a:spLocks noGrp="1"/>
          </p:cNvSpPr>
          <p:nvPr>
            <p:ph type="dt" sz="half" idx="10"/>
          </p:nvPr>
        </p:nvSpPr>
        <p:spPr/>
        <p:txBody>
          <a:bodyPr/>
          <a:lstStyle/>
          <a:p>
            <a:fld id="{4C38CDF8-8721-480C-92AC-F3AF90708938}" type="datetime1">
              <a:rPr lang="en-US" smtClean="0"/>
              <a:t>2/24/2020</a:t>
            </a:fld>
            <a:endParaRPr lang="en-US"/>
          </a:p>
        </p:txBody>
      </p:sp>
      <p:sp>
        <p:nvSpPr>
          <p:cNvPr id="6" name="Footer Placeholder 5">
            <a:extLst>
              <a:ext uri="{FF2B5EF4-FFF2-40B4-BE49-F238E27FC236}">
                <a16:creationId xmlns:a16="http://schemas.microsoft.com/office/drawing/2014/main" id="{722C0437-ECFF-455F-A66C-772B52A568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B95F37-79A6-4F27-B07B-AE4D6EF28686}"/>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5505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EBBED-DE9C-4DF6-AA9F-4B08FEA279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8BA900-C4B6-4F1E-9E36-7195CDC8C9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7F799-C400-4A28-88FE-616284E2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A6877-944E-4106-A636-12A3BCA8DFA8}" type="datetime1">
              <a:rPr lang="en-US" smtClean="0"/>
              <a:t>2/24/2020</a:t>
            </a:fld>
            <a:endParaRPr lang="en-US"/>
          </a:p>
        </p:txBody>
      </p:sp>
      <p:sp>
        <p:nvSpPr>
          <p:cNvPr id="5" name="Footer Placeholder 4">
            <a:extLst>
              <a:ext uri="{FF2B5EF4-FFF2-40B4-BE49-F238E27FC236}">
                <a16:creationId xmlns:a16="http://schemas.microsoft.com/office/drawing/2014/main" id="{0C18718F-FC3C-4EA7-B2EE-D287BD3041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726783-3DB1-45DD-BAA2-5ED8498D6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44A77-5F5E-4CB9-8D56-F5EB4797E63D}" type="slidenum">
              <a:rPr lang="en-US" smtClean="0"/>
              <a:t>‹#›</a:t>
            </a:fld>
            <a:endParaRPr lang="en-US"/>
          </a:p>
        </p:txBody>
      </p:sp>
    </p:spTree>
    <p:extLst>
      <p:ext uri="{BB962C8B-B14F-4D97-AF65-F5344CB8AC3E}">
        <p14:creationId xmlns:p14="http://schemas.microsoft.com/office/powerpoint/2010/main" val="3364497748"/>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 id="2147484053" r:id="rId12"/>
    <p:sldLayoutId id="214748405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Poland-Tax/Microsimulation_Polan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A8FC-F38C-43BC-BE47-6B440E6668DE}"/>
              </a:ext>
            </a:extLst>
          </p:cNvPr>
          <p:cNvSpPr>
            <a:spLocks noGrp="1"/>
          </p:cNvSpPr>
          <p:nvPr>
            <p:ph type="ctrTitle"/>
          </p:nvPr>
        </p:nvSpPr>
        <p:spPr>
          <a:xfrm>
            <a:off x="1311579" y="2261217"/>
            <a:ext cx="9144000" cy="984904"/>
          </a:xfrm>
        </p:spPr>
        <p:txBody>
          <a:bodyPr>
            <a:normAutofit fontScale="90000"/>
          </a:bodyPr>
          <a:lstStyle/>
          <a:p>
            <a:r>
              <a:rPr lang="en-US" dirty="0"/>
              <a:t>Tax Microsimulation Model</a:t>
            </a:r>
            <a:br>
              <a:rPr lang="en-US" dirty="0"/>
            </a:br>
            <a:r>
              <a:rPr lang="en-US" dirty="0"/>
              <a:t>for Poland</a:t>
            </a:r>
          </a:p>
        </p:txBody>
      </p:sp>
    </p:spTree>
    <p:extLst>
      <p:ext uri="{BB962C8B-B14F-4D97-AF65-F5344CB8AC3E}">
        <p14:creationId xmlns:p14="http://schemas.microsoft.com/office/powerpoint/2010/main" val="157926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Graphic 6" descr="Bitcoin">
            <a:extLst>
              <a:ext uri="{FF2B5EF4-FFF2-40B4-BE49-F238E27FC236}">
                <a16:creationId xmlns:a16="http://schemas.microsoft.com/office/drawing/2014/main" id="{84B75E46-ED56-4798-B9AF-BBDEEAC084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8871" y="1810029"/>
            <a:ext cx="3305110" cy="300485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2358D784-2768-45FA-B52D-F40A5C5C6C21}"/>
              </a:ext>
            </a:extLst>
          </p:cNvPr>
          <p:cNvSpPr>
            <a:spLocks noGrp="1"/>
          </p:cNvSpPr>
          <p:nvPr>
            <p:ph type="title"/>
          </p:nvPr>
        </p:nvSpPr>
        <p:spPr>
          <a:xfrm>
            <a:off x="838200" y="215153"/>
            <a:ext cx="10515600" cy="995083"/>
          </a:xfrm>
        </p:spPr>
        <p:txBody>
          <a:bodyPr>
            <a:normAutofit fontScale="90000"/>
          </a:bodyPr>
          <a:lstStyle/>
          <a:p>
            <a:pPr algn="ctr"/>
            <a:br>
              <a:rPr lang="en-US" dirty="0"/>
            </a:br>
            <a:r>
              <a:rPr lang="en-US" sz="3600" dirty="0"/>
              <a:t>Total Revenue In A Year</a:t>
            </a:r>
            <a:br>
              <a:rPr lang="en-US" dirty="0"/>
            </a:br>
            <a:endParaRPr lang="en-US" dirty="0"/>
          </a:p>
        </p:txBody>
      </p:sp>
      <p:sp>
        <p:nvSpPr>
          <p:cNvPr id="3" name="Content Placeholder 2">
            <a:extLst>
              <a:ext uri="{FF2B5EF4-FFF2-40B4-BE49-F238E27FC236}">
                <a16:creationId xmlns:a16="http://schemas.microsoft.com/office/drawing/2014/main" id="{89565588-DDF5-495A-A9FC-6B00BF6C0097}"/>
              </a:ext>
            </a:extLst>
          </p:cNvPr>
          <p:cNvSpPr>
            <a:spLocks noGrp="1"/>
          </p:cNvSpPr>
          <p:nvPr>
            <p:ph sz="quarter" idx="13"/>
          </p:nvPr>
        </p:nvSpPr>
        <p:spPr>
          <a:xfrm>
            <a:off x="107017" y="2268072"/>
            <a:ext cx="8391525" cy="1855694"/>
          </a:xfrm>
        </p:spPr>
        <p:txBody>
          <a:bodyPr>
            <a:normAutofit/>
          </a:bodyPr>
          <a:lstStyle/>
          <a:p>
            <a:pPr marL="0" indent="0">
              <a:buNone/>
            </a:pPr>
            <a:r>
              <a:rPr lang="en-US" b="1" dirty="0"/>
              <a:t>*  Total Tax Collection for 2019 *</a:t>
            </a:r>
            <a:br>
              <a:rPr lang="en-US" dirty="0"/>
            </a:br>
            <a:r>
              <a:rPr lang="en-US" b="1" dirty="0"/>
              <a:t>Current Law: </a:t>
            </a:r>
            <a:r>
              <a:rPr lang="en-US" dirty="0"/>
              <a:t>Tax Collection in billions. for 2019:</a:t>
            </a:r>
            <a:r>
              <a:rPr lang="en-US" b="1" dirty="0"/>
              <a:t> 3297.65</a:t>
            </a:r>
            <a:br>
              <a:rPr lang="en-US" dirty="0"/>
            </a:br>
            <a:r>
              <a:rPr lang="en-US" b="1" dirty="0"/>
              <a:t>Representing: </a:t>
            </a:r>
            <a:r>
              <a:rPr lang="en-US" dirty="0"/>
              <a:t>426.42 billion taxpayers</a:t>
            </a:r>
          </a:p>
        </p:txBody>
      </p:sp>
    </p:spTree>
    <p:extLst>
      <p:ext uri="{BB962C8B-B14F-4D97-AF65-F5344CB8AC3E}">
        <p14:creationId xmlns:p14="http://schemas.microsoft.com/office/powerpoint/2010/main" val="44987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2EB9-2A1A-47D0-BD0B-0580D17764AA}"/>
              </a:ext>
            </a:extLst>
          </p:cNvPr>
          <p:cNvSpPr>
            <a:spLocks noGrp="1"/>
          </p:cNvSpPr>
          <p:nvPr>
            <p:ph type="title"/>
          </p:nvPr>
        </p:nvSpPr>
        <p:spPr>
          <a:xfrm>
            <a:off x="4876800" y="629266"/>
            <a:ext cx="7010400" cy="1676603"/>
          </a:xfrm>
        </p:spPr>
        <p:txBody>
          <a:bodyPr>
            <a:normAutofit/>
          </a:bodyPr>
          <a:lstStyle/>
          <a:p>
            <a:r>
              <a:rPr lang="en-US" sz="3200" dirty="0"/>
              <a:t>Total Revenue For Multiple Years/ Projections</a:t>
            </a:r>
            <a:br>
              <a:rPr lang="en-US" sz="3700" dirty="0"/>
            </a:br>
            <a:endParaRPr lang="en-US" sz="3700" dirty="0"/>
          </a:p>
        </p:txBody>
      </p:sp>
      <p:sp>
        <p:nvSpPr>
          <p:cNvPr id="12" name="Rectangle 11">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1C9E51A-7896-4B4F-926C-32E33151A02F}"/>
              </a:ext>
            </a:extLst>
          </p:cNvPr>
          <p:cNvPicPr>
            <a:picLocks noChangeAspect="1"/>
          </p:cNvPicPr>
          <p:nvPr/>
        </p:nvPicPr>
        <p:blipFill>
          <a:blip r:embed="rId2"/>
          <a:stretch>
            <a:fillRect/>
          </a:stretch>
        </p:blipFill>
        <p:spPr>
          <a:xfrm>
            <a:off x="804672" y="903421"/>
            <a:ext cx="3026664" cy="2269998"/>
          </a:xfrm>
          <a:prstGeom prst="rect">
            <a:avLst/>
          </a:prstGeom>
          <a:effectLst/>
        </p:spPr>
      </p:pic>
      <p:pic>
        <p:nvPicPr>
          <p:cNvPr id="7" name="Picture 6">
            <a:extLst>
              <a:ext uri="{FF2B5EF4-FFF2-40B4-BE49-F238E27FC236}">
                <a16:creationId xmlns:a16="http://schemas.microsoft.com/office/drawing/2014/main" id="{8C6E78B0-5FDB-45E5-8748-641597A497D1}"/>
              </a:ext>
            </a:extLst>
          </p:cNvPr>
          <p:cNvPicPr>
            <a:picLocks noChangeAspect="1"/>
          </p:cNvPicPr>
          <p:nvPr/>
        </p:nvPicPr>
        <p:blipFill>
          <a:blip r:embed="rId3"/>
          <a:stretch>
            <a:fillRect/>
          </a:stretch>
        </p:blipFill>
        <p:spPr>
          <a:xfrm>
            <a:off x="804672" y="3592208"/>
            <a:ext cx="3026663" cy="2378452"/>
          </a:xfrm>
          <a:prstGeom prst="rect">
            <a:avLst/>
          </a:prstGeom>
        </p:spPr>
      </p:pic>
      <p:sp>
        <p:nvSpPr>
          <p:cNvPr id="3" name="Content Placeholder 2">
            <a:extLst>
              <a:ext uri="{FF2B5EF4-FFF2-40B4-BE49-F238E27FC236}">
                <a16:creationId xmlns:a16="http://schemas.microsoft.com/office/drawing/2014/main" id="{43B10842-180B-49E2-80F0-0EA55C34CA8B}"/>
              </a:ext>
            </a:extLst>
          </p:cNvPr>
          <p:cNvSpPr>
            <a:spLocks noGrp="1"/>
          </p:cNvSpPr>
          <p:nvPr>
            <p:ph sz="quarter" idx="13"/>
          </p:nvPr>
        </p:nvSpPr>
        <p:spPr>
          <a:xfrm>
            <a:off x="5116880" y="2438400"/>
            <a:ext cx="6422848" cy="3785419"/>
          </a:xfrm>
        </p:spPr>
        <p:txBody>
          <a:bodyPr>
            <a:normAutofit/>
          </a:bodyPr>
          <a:lstStyle/>
          <a:p>
            <a:pPr marL="0" indent="0">
              <a:buNone/>
            </a:pPr>
            <a:r>
              <a:rPr lang="en-US" sz="1700" b="1" dirty="0"/>
              <a:t>****************  Total Tax Collection for 2020 ****************</a:t>
            </a:r>
            <a:br>
              <a:rPr lang="en-US" sz="1700" dirty="0"/>
            </a:br>
            <a:r>
              <a:rPr lang="en-US" sz="1700" b="1" dirty="0"/>
              <a:t>Current Law: </a:t>
            </a:r>
            <a:r>
              <a:rPr lang="en-US" sz="1700" dirty="0"/>
              <a:t>Tax Collection in billions. for 2020: </a:t>
            </a:r>
            <a:r>
              <a:rPr lang="en-US" sz="1700" b="1" dirty="0"/>
              <a:t>4260.40</a:t>
            </a:r>
            <a:br>
              <a:rPr lang="en-US" sz="1700" dirty="0"/>
            </a:br>
            <a:r>
              <a:rPr lang="en-US" sz="1700" b="1" dirty="0"/>
              <a:t>Representing: </a:t>
            </a:r>
            <a:r>
              <a:rPr lang="en-US" sz="1700" dirty="0"/>
              <a:t>469.06 billion taxpayers</a:t>
            </a:r>
            <a:br>
              <a:rPr lang="en-US" sz="1700" dirty="0"/>
            </a:br>
            <a:br>
              <a:rPr lang="en-US" sz="1700" dirty="0"/>
            </a:br>
            <a:br>
              <a:rPr lang="en-US" sz="1700" dirty="0"/>
            </a:br>
            <a:r>
              <a:rPr lang="en-US" sz="1700" b="1" dirty="0"/>
              <a:t>****************  Total Tax Collection for 2021 ****************</a:t>
            </a:r>
            <a:br>
              <a:rPr lang="en-US" sz="1700" dirty="0"/>
            </a:br>
            <a:r>
              <a:rPr lang="en-US" sz="1700" b="1" dirty="0"/>
              <a:t>Current Law: </a:t>
            </a:r>
            <a:r>
              <a:rPr lang="en-US" sz="1700" dirty="0"/>
              <a:t>Tax Collection in billions. for 2021: </a:t>
            </a:r>
            <a:r>
              <a:rPr lang="en-US" sz="1700" b="1" dirty="0"/>
              <a:t>5467.72</a:t>
            </a:r>
            <a:br>
              <a:rPr lang="en-US" sz="1700" dirty="0"/>
            </a:br>
            <a:r>
              <a:rPr lang="en-US" sz="1700" b="1" dirty="0"/>
              <a:t>Representing: </a:t>
            </a:r>
            <a:r>
              <a:rPr lang="en-US" sz="1700" dirty="0"/>
              <a:t>515.97 billion taxpayers</a:t>
            </a:r>
          </a:p>
          <a:p>
            <a:pPr marL="0" indent="0">
              <a:buNone/>
            </a:pPr>
            <a:br>
              <a:rPr lang="en-US" sz="1700" dirty="0"/>
            </a:br>
            <a:br>
              <a:rPr lang="en-US" sz="1700" dirty="0"/>
            </a:br>
            <a:r>
              <a:rPr lang="en-US" sz="1700" b="1" dirty="0"/>
              <a:t>****************  Total Tax Collection for 2022 ****************</a:t>
            </a:r>
            <a:br>
              <a:rPr lang="en-US" sz="1700" dirty="0"/>
            </a:br>
            <a:r>
              <a:rPr lang="en-US" sz="1700" b="1" dirty="0"/>
              <a:t>Current Law: </a:t>
            </a:r>
            <a:r>
              <a:rPr lang="en-US" sz="1700" dirty="0"/>
              <a:t>Tax Collection in billions. for 2022: </a:t>
            </a:r>
            <a:r>
              <a:rPr lang="en-US" sz="1700" b="1" dirty="0"/>
              <a:t>6985.48</a:t>
            </a:r>
            <a:br>
              <a:rPr lang="en-US" sz="1700" dirty="0"/>
            </a:br>
            <a:r>
              <a:rPr lang="en-US" sz="1700" b="1" dirty="0"/>
              <a:t>Representing: </a:t>
            </a:r>
            <a:r>
              <a:rPr lang="en-US" sz="1700" dirty="0"/>
              <a:t>567.56 billion taxpayers</a:t>
            </a:r>
          </a:p>
        </p:txBody>
      </p:sp>
    </p:spTree>
    <p:extLst>
      <p:ext uri="{BB962C8B-B14F-4D97-AF65-F5344CB8AC3E}">
        <p14:creationId xmlns:p14="http://schemas.microsoft.com/office/powerpoint/2010/main" val="23664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F9B1-2FFF-4BEC-BF86-BBC1E90DC4D9}"/>
              </a:ext>
            </a:extLst>
          </p:cNvPr>
          <p:cNvSpPr>
            <a:spLocks noGrp="1"/>
          </p:cNvSpPr>
          <p:nvPr>
            <p:ph type="title"/>
          </p:nvPr>
        </p:nvSpPr>
        <p:spPr/>
        <p:txBody>
          <a:bodyPr>
            <a:normAutofit fontScale="90000"/>
          </a:bodyPr>
          <a:lstStyle/>
          <a:p>
            <a:pPr algn="ctr"/>
            <a:br>
              <a:rPr lang="en-US" sz="3200" dirty="0"/>
            </a:br>
            <a:r>
              <a:rPr lang="en-US" sz="3600" dirty="0"/>
              <a:t>Breakdown Of Tax Burden By Income</a:t>
            </a:r>
            <a:br>
              <a:rPr lang="en-US" dirty="0"/>
            </a:br>
            <a:endParaRPr lang="en-US" dirty="0"/>
          </a:p>
        </p:txBody>
      </p:sp>
      <p:pic>
        <p:nvPicPr>
          <p:cNvPr id="5" name="Content Placeholder 5" descr="A close up of a logo&#10;&#10;Description automatically generated">
            <a:extLst>
              <a:ext uri="{FF2B5EF4-FFF2-40B4-BE49-F238E27FC236}">
                <a16:creationId xmlns:a16="http://schemas.microsoft.com/office/drawing/2014/main" id="{60808DD6-612E-4805-A07A-53343E2A984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62125" y="1882588"/>
            <a:ext cx="7824787" cy="4183249"/>
          </a:xfrm>
        </p:spPr>
      </p:pic>
      <p:pic>
        <p:nvPicPr>
          <p:cNvPr id="4" name="Picture 3" descr="A close up of text on a white background&#10;&#10;Description automatically generated">
            <a:extLst>
              <a:ext uri="{FF2B5EF4-FFF2-40B4-BE49-F238E27FC236}">
                <a16:creationId xmlns:a16="http://schemas.microsoft.com/office/drawing/2014/main" id="{468EBD3A-10A8-40CC-A6CF-41DEFB5DC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1" y="1333495"/>
            <a:ext cx="9144018" cy="4572009"/>
          </a:xfrm>
          <a:prstGeom prst="rect">
            <a:avLst/>
          </a:prstGeom>
        </p:spPr>
      </p:pic>
    </p:spTree>
    <p:extLst>
      <p:ext uri="{BB962C8B-B14F-4D97-AF65-F5344CB8AC3E}">
        <p14:creationId xmlns:p14="http://schemas.microsoft.com/office/powerpoint/2010/main" val="139653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A9F4-58DD-49EB-B809-74D480F57547}"/>
              </a:ext>
            </a:extLst>
          </p:cNvPr>
          <p:cNvSpPr>
            <a:spLocks noGrp="1"/>
          </p:cNvSpPr>
          <p:nvPr>
            <p:ph type="title"/>
          </p:nvPr>
        </p:nvSpPr>
        <p:spPr>
          <a:xfrm>
            <a:off x="913775" y="618517"/>
            <a:ext cx="10497175" cy="1172183"/>
          </a:xfrm>
        </p:spPr>
        <p:txBody>
          <a:bodyPr>
            <a:normAutofit/>
          </a:bodyPr>
          <a:lstStyle/>
          <a:p>
            <a:pPr algn="ctr"/>
            <a:r>
              <a:rPr lang="en-US" sz="3200" dirty="0"/>
              <a:t>Breakdown of revenue impact of specific reform proposals</a:t>
            </a:r>
            <a:br>
              <a:rPr lang="en-US" dirty="0"/>
            </a:br>
            <a:endParaRPr lang="en-US" dirty="0"/>
          </a:p>
        </p:txBody>
      </p:sp>
      <p:pic>
        <p:nvPicPr>
          <p:cNvPr id="4" name="Content Placeholder 5" descr="A screenshot of a cell phone&#10;&#10;Description automatically generated">
            <a:extLst>
              <a:ext uri="{FF2B5EF4-FFF2-40B4-BE49-F238E27FC236}">
                <a16:creationId xmlns:a16="http://schemas.microsoft.com/office/drawing/2014/main" id="{FB99CDC3-27BA-4F04-A887-16210596D2E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95550" y="1790700"/>
            <a:ext cx="7200899" cy="4000500"/>
          </a:xfrm>
          <a:prstGeom prst="rect">
            <a:avLst/>
          </a:prstGeom>
        </p:spPr>
      </p:pic>
    </p:spTree>
    <p:extLst>
      <p:ext uri="{BB962C8B-B14F-4D97-AF65-F5344CB8AC3E}">
        <p14:creationId xmlns:p14="http://schemas.microsoft.com/office/powerpoint/2010/main" val="41496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D3C7-0155-43DD-B505-E2DDA051D33E}"/>
              </a:ext>
            </a:extLst>
          </p:cNvPr>
          <p:cNvSpPr>
            <a:spLocks noGrp="1"/>
          </p:cNvSpPr>
          <p:nvPr>
            <p:ph type="title"/>
          </p:nvPr>
        </p:nvSpPr>
        <p:spPr>
          <a:xfrm>
            <a:off x="913775" y="618518"/>
            <a:ext cx="10364451" cy="1143608"/>
          </a:xfrm>
        </p:spPr>
        <p:txBody>
          <a:bodyPr>
            <a:normAutofit fontScale="90000"/>
          </a:bodyPr>
          <a:lstStyle/>
          <a:p>
            <a:br>
              <a:rPr lang="en-US" sz="3200" dirty="0"/>
            </a:br>
            <a:r>
              <a:rPr lang="en-US" dirty="0"/>
              <a:t>Further improvements </a:t>
            </a:r>
            <a:br>
              <a:rPr lang="en-US" dirty="0"/>
            </a:br>
            <a:endParaRPr lang="en-US" dirty="0"/>
          </a:p>
        </p:txBody>
      </p:sp>
      <p:sp>
        <p:nvSpPr>
          <p:cNvPr id="3" name="Content Placeholder 2">
            <a:extLst>
              <a:ext uri="{FF2B5EF4-FFF2-40B4-BE49-F238E27FC236}">
                <a16:creationId xmlns:a16="http://schemas.microsoft.com/office/drawing/2014/main" id="{D11E0C96-B4F8-4782-9E9C-B60FBB886EBD}"/>
              </a:ext>
            </a:extLst>
          </p:cNvPr>
          <p:cNvSpPr>
            <a:spLocks noGrp="1"/>
          </p:cNvSpPr>
          <p:nvPr>
            <p:ph sz="quarter" idx="13"/>
          </p:nvPr>
        </p:nvSpPr>
        <p:spPr/>
        <p:txBody>
          <a:bodyPr/>
          <a:lstStyle/>
          <a:p>
            <a:r>
              <a:rPr lang="en-US" dirty="0"/>
              <a:t>Further improvements that can be made in the model</a:t>
            </a:r>
          </a:p>
          <a:p>
            <a:r>
              <a:rPr lang="en-US" dirty="0"/>
              <a:t>a.	Behavioral analysis (elasticities)</a:t>
            </a:r>
          </a:p>
          <a:p>
            <a:r>
              <a:rPr lang="en-US" dirty="0"/>
              <a:t>b.	Growth dynamics, etc.</a:t>
            </a:r>
          </a:p>
          <a:p>
            <a:r>
              <a:rPr lang="en-US" dirty="0"/>
              <a:t>c.	Negative Income Taxes</a:t>
            </a:r>
          </a:p>
          <a:p>
            <a:endParaRPr lang="en-US" dirty="0"/>
          </a:p>
        </p:txBody>
      </p:sp>
    </p:spTree>
    <p:extLst>
      <p:ext uri="{BB962C8B-B14F-4D97-AF65-F5344CB8AC3E}">
        <p14:creationId xmlns:p14="http://schemas.microsoft.com/office/powerpoint/2010/main" val="2020154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6442-2D03-4A63-B984-C4CDFA59BD21}"/>
              </a:ext>
            </a:extLst>
          </p:cNvPr>
          <p:cNvSpPr>
            <a:spLocks noGrp="1"/>
          </p:cNvSpPr>
          <p:nvPr>
            <p:ph type="title"/>
          </p:nvPr>
        </p:nvSpPr>
        <p:spPr/>
        <p:txBody>
          <a:bodyPr/>
          <a:lstStyle/>
          <a:p>
            <a:pPr algn="ctr"/>
            <a:r>
              <a:rPr lang="en-US" sz="3200" dirty="0"/>
              <a:t>Behavioral Analysis (Elasticities)</a:t>
            </a:r>
            <a:br>
              <a:rPr lang="en-US" dirty="0"/>
            </a:br>
            <a:endParaRPr lang="en-US" dirty="0"/>
          </a:p>
        </p:txBody>
      </p:sp>
      <p:sp>
        <p:nvSpPr>
          <p:cNvPr id="3" name="Content Placeholder 2">
            <a:extLst>
              <a:ext uri="{FF2B5EF4-FFF2-40B4-BE49-F238E27FC236}">
                <a16:creationId xmlns:a16="http://schemas.microsoft.com/office/drawing/2014/main" id="{6F4E61C4-A7AC-4771-AFF7-3628079C9102}"/>
              </a:ext>
            </a:extLst>
          </p:cNvPr>
          <p:cNvSpPr>
            <a:spLocks noGrp="1"/>
          </p:cNvSpPr>
          <p:nvPr>
            <p:ph sz="quarter" idx="13"/>
          </p:nvPr>
        </p:nvSpPr>
        <p:spPr>
          <a:xfrm>
            <a:off x="913774" y="1752600"/>
            <a:ext cx="10363826" cy="4695825"/>
          </a:xfrm>
        </p:spPr>
        <p:txBody>
          <a:bodyPr/>
          <a:lstStyle/>
          <a:p>
            <a:r>
              <a:rPr lang="en-US" dirty="0"/>
              <a:t>This component of the model needs to be incorporated and built.</a:t>
            </a:r>
          </a:p>
          <a:p>
            <a:r>
              <a:rPr lang="en-US" dirty="0"/>
              <a:t>This studies how behavioral responses can have an impact on demand and supply elasticities resulting in tax changes </a:t>
            </a:r>
          </a:p>
        </p:txBody>
      </p:sp>
    </p:spTree>
    <p:extLst>
      <p:ext uri="{BB962C8B-B14F-4D97-AF65-F5344CB8AC3E}">
        <p14:creationId xmlns:p14="http://schemas.microsoft.com/office/powerpoint/2010/main" val="792189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230F-F643-4B6D-9D18-EE9D107880A8}"/>
              </a:ext>
            </a:extLst>
          </p:cNvPr>
          <p:cNvSpPr>
            <a:spLocks noGrp="1"/>
          </p:cNvSpPr>
          <p:nvPr>
            <p:ph type="title"/>
          </p:nvPr>
        </p:nvSpPr>
        <p:spPr>
          <a:xfrm>
            <a:off x="913774" y="494693"/>
            <a:ext cx="10364451" cy="1074132"/>
          </a:xfrm>
        </p:spPr>
        <p:txBody>
          <a:bodyPr>
            <a:normAutofit fontScale="90000"/>
          </a:bodyPr>
          <a:lstStyle/>
          <a:p>
            <a:pPr algn="ctr"/>
            <a:r>
              <a:rPr lang="en-US" sz="3200" dirty="0"/>
              <a:t>Growth dynamics</a:t>
            </a:r>
            <a:br>
              <a:rPr lang="en-US" dirty="0"/>
            </a:br>
            <a:endParaRPr lang="en-US" dirty="0"/>
          </a:p>
        </p:txBody>
      </p:sp>
      <p:sp>
        <p:nvSpPr>
          <p:cNvPr id="3" name="Content Placeholder 2">
            <a:extLst>
              <a:ext uri="{FF2B5EF4-FFF2-40B4-BE49-F238E27FC236}">
                <a16:creationId xmlns:a16="http://schemas.microsoft.com/office/drawing/2014/main" id="{12670F6E-E935-4AC7-9FF0-2013D4F68C7D}"/>
              </a:ext>
            </a:extLst>
          </p:cNvPr>
          <p:cNvSpPr>
            <a:spLocks noGrp="1"/>
          </p:cNvSpPr>
          <p:nvPr>
            <p:ph sz="quarter" idx="13"/>
          </p:nvPr>
        </p:nvSpPr>
        <p:spPr>
          <a:xfrm>
            <a:off x="913774" y="1781175"/>
            <a:ext cx="10363826" cy="4324349"/>
          </a:xfrm>
        </p:spPr>
        <p:txBody>
          <a:bodyPr/>
          <a:lstStyle/>
          <a:p>
            <a:r>
              <a:rPr lang="en-US" sz="2000" dirty="0"/>
              <a:t>The reasoning behind the choice for grow factors can depend on various reasons:</a:t>
            </a:r>
          </a:p>
          <a:p>
            <a:pPr lvl="1"/>
            <a:r>
              <a:rPr lang="en-US" sz="1800" dirty="0"/>
              <a:t>Population growth</a:t>
            </a:r>
          </a:p>
          <a:p>
            <a:pPr lvl="1"/>
            <a:r>
              <a:rPr lang="en-US" sz="1800" dirty="0"/>
              <a:t>GDP growth</a:t>
            </a:r>
          </a:p>
          <a:p>
            <a:pPr lvl="1"/>
            <a:r>
              <a:rPr lang="en-US" sz="1800" dirty="0"/>
              <a:t>An econometric rationale for the variable from a study conducted ceteris paribus other factors</a:t>
            </a:r>
          </a:p>
          <a:p>
            <a:pPr lvl="1"/>
            <a:r>
              <a:rPr lang="en-US" sz="1800" dirty="0"/>
              <a:t>Increase/decrease in Labor Supply</a:t>
            </a:r>
          </a:p>
          <a:p>
            <a:pPr lvl="1"/>
            <a:r>
              <a:rPr lang="en-US" sz="1800" dirty="0"/>
              <a:t>Quality of Human Capital</a:t>
            </a:r>
          </a:p>
          <a:p>
            <a:pPr lvl="1"/>
            <a:r>
              <a:rPr lang="en-US" sz="1800" dirty="0"/>
              <a:t>Real Income</a:t>
            </a:r>
          </a:p>
          <a:p>
            <a:pPr lvl="1"/>
            <a:r>
              <a:rPr lang="en-US" sz="1800" dirty="0"/>
              <a:t>Interest Rates etc.</a:t>
            </a:r>
          </a:p>
          <a:p>
            <a:pPr lvl="1"/>
            <a:endParaRPr lang="en-US" sz="1800" dirty="0"/>
          </a:p>
        </p:txBody>
      </p:sp>
    </p:spTree>
    <p:extLst>
      <p:ext uri="{BB962C8B-B14F-4D97-AF65-F5344CB8AC3E}">
        <p14:creationId xmlns:p14="http://schemas.microsoft.com/office/powerpoint/2010/main" val="46585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D534-0812-418A-B587-E608A1F79AC5}"/>
              </a:ext>
            </a:extLst>
          </p:cNvPr>
          <p:cNvSpPr>
            <a:spLocks noGrp="1"/>
          </p:cNvSpPr>
          <p:nvPr>
            <p:ph type="title"/>
          </p:nvPr>
        </p:nvSpPr>
        <p:spPr>
          <a:xfrm>
            <a:off x="913775" y="371476"/>
            <a:ext cx="10364451" cy="1200150"/>
          </a:xfrm>
        </p:spPr>
        <p:txBody>
          <a:bodyPr>
            <a:normAutofit fontScale="90000"/>
          </a:bodyPr>
          <a:lstStyle/>
          <a:p>
            <a:pPr algn="ctr"/>
            <a:br>
              <a:rPr lang="en-US" sz="3200" dirty="0"/>
            </a:br>
            <a:r>
              <a:rPr lang="en-US" sz="3600" dirty="0"/>
              <a:t>Negative Income Taxes</a:t>
            </a:r>
            <a:br>
              <a:rPr lang="en-US" dirty="0"/>
            </a:br>
            <a:endParaRPr lang="en-US" dirty="0"/>
          </a:p>
        </p:txBody>
      </p:sp>
      <p:sp>
        <p:nvSpPr>
          <p:cNvPr id="3" name="Content Placeholder 2">
            <a:extLst>
              <a:ext uri="{FF2B5EF4-FFF2-40B4-BE49-F238E27FC236}">
                <a16:creationId xmlns:a16="http://schemas.microsoft.com/office/drawing/2014/main" id="{2C86043C-ECB7-4F1C-B6EF-65787744090A}"/>
              </a:ext>
            </a:extLst>
          </p:cNvPr>
          <p:cNvSpPr>
            <a:spLocks noGrp="1"/>
          </p:cNvSpPr>
          <p:nvPr>
            <p:ph sz="quarter" idx="13"/>
          </p:nvPr>
        </p:nvSpPr>
        <p:spPr>
          <a:xfrm>
            <a:off x="913774" y="1428750"/>
            <a:ext cx="10363826" cy="4619625"/>
          </a:xfrm>
        </p:spPr>
        <p:txBody>
          <a:bodyPr/>
          <a:lstStyle/>
          <a:p>
            <a:r>
              <a:rPr lang="en-US" sz="2000" dirty="0"/>
              <a:t>How to create a balance between negative income taxes and the welfare of the people and the economy?</a:t>
            </a:r>
          </a:p>
          <a:p>
            <a:r>
              <a:rPr lang="en-US" sz="2000" dirty="0"/>
              <a:t>Specific tax preferences can affect the allocation of economic resources. High marginal tax rates can discourage work, saving, investment, and innovation. </a:t>
            </a:r>
          </a:p>
          <a:p>
            <a:r>
              <a:rPr lang="en-US" sz="2000" dirty="0"/>
              <a:t>But tax cuts can also slow long-run economic growth by increasing deficits. </a:t>
            </a:r>
          </a:p>
          <a:p>
            <a:endParaRPr lang="en-US" dirty="0"/>
          </a:p>
        </p:txBody>
      </p:sp>
    </p:spTree>
    <p:extLst>
      <p:ext uri="{BB962C8B-B14F-4D97-AF65-F5344CB8AC3E}">
        <p14:creationId xmlns:p14="http://schemas.microsoft.com/office/powerpoint/2010/main" val="3029516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7492-F0F1-4779-B1F9-05BBCB0E4AF7}"/>
              </a:ext>
            </a:extLst>
          </p:cNvPr>
          <p:cNvSpPr>
            <a:spLocks noGrp="1"/>
          </p:cNvSpPr>
          <p:nvPr>
            <p:ph type="title"/>
          </p:nvPr>
        </p:nvSpPr>
        <p:spPr/>
        <p:txBody>
          <a:bodyPr/>
          <a:lstStyle/>
          <a:p>
            <a:pPr algn="ctr"/>
            <a:r>
              <a:rPr lang="en-US" dirty="0"/>
              <a:t>TRAINING SLIDES</a:t>
            </a:r>
          </a:p>
        </p:txBody>
      </p:sp>
      <p:sp>
        <p:nvSpPr>
          <p:cNvPr id="3" name="Text Placeholder 2">
            <a:extLst>
              <a:ext uri="{FF2B5EF4-FFF2-40B4-BE49-F238E27FC236}">
                <a16:creationId xmlns:a16="http://schemas.microsoft.com/office/drawing/2014/main" id="{175DB0A3-5528-44B1-96BE-A25BDBA7D1F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161146C-8CBF-466A-84EE-B719733C36C3}"/>
              </a:ext>
            </a:extLst>
          </p:cNvPr>
          <p:cNvSpPr>
            <a:spLocks noGrp="1"/>
          </p:cNvSpPr>
          <p:nvPr>
            <p:ph type="sldNum" sz="quarter" idx="12"/>
          </p:nvPr>
        </p:nvSpPr>
        <p:spPr/>
        <p:txBody>
          <a:bodyPr/>
          <a:lstStyle/>
          <a:p>
            <a:fld id="{52C44A77-5F5E-4CB9-8D56-F5EB4797E63D}" type="slidenum">
              <a:rPr lang="en-US" smtClean="0"/>
              <a:t>18</a:t>
            </a:fld>
            <a:endParaRPr lang="en-US"/>
          </a:p>
        </p:txBody>
      </p:sp>
    </p:spTree>
    <p:extLst>
      <p:ext uri="{BB962C8B-B14F-4D97-AF65-F5344CB8AC3E}">
        <p14:creationId xmlns:p14="http://schemas.microsoft.com/office/powerpoint/2010/main" val="843323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5B19-105E-4864-9C0D-0B8B84415FF8}"/>
              </a:ext>
            </a:extLst>
          </p:cNvPr>
          <p:cNvSpPr>
            <a:spLocks noGrp="1"/>
          </p:cNvSpPr>
          <p:nvPr>
            <p:ph type="title"/>
          </p:nvPr>
        </p:nvSpPr>
        <p:spPr>
          <a:xfrm>
            <a:off x="808999" y="408968"/>
            <a:ext cx="10364451" cy="895957"/>
          </a:xfrm>
        </p:spPr>
        <p:txBody>
          <a:bodyPr>
            <a:normAutofit/>
          </a:bodyPr>
          <a:lstStyle/>
          <a:p>
            <a:pPr lvl="0"/>
            <a:r>
              <a:rPr lang="en-US" sz="3200" dirty="0"/>
              <a:t>Design of the microsimulation Model</a:t>
            </a:r>
          </a:p>
        </p:txBody>
      </p:sp>
      <p:sp>
        <p:nvSpPr>
          <p:cNvPr id="3" name="Content Placeholder 2">
            <a:extLst>
              <a:ext uri="{FF2B5EF4-FFF2-40B4-BE49-F238E27FC236}">
                <a16:creationId xmlns:a16="http://schemas.microsoft.com/office/drawing/2014/main" id="{776E3D1E-B092-4687-8206-E131F35197CE}"/>
              </a:ext>
            </a:extLst>
          </p:cNvPr>
          <p:cNvSpPr>
            <a:spLocks noGrp="1"/>
          </p:cNvSpPr>
          <p:nvPr>
            <p:ph idx="1"/>
          </p:nvPr>
        </p:nvSpPr>
        <p:spPr>
          <a:xfrm>
            <a:off x="913775" y="1447801"/>
            <a:ext cx="10364452" cy="4343400"/>
          </a:xfrm>
        </p:spPr>
        <p:txBody>
          <a:bodyPr>
            <a:normAutofit/>
          </a:bodyPr>
          <a:lstStyle/>
          <a:p>
            <a:pPr marL="457200" lvl="1" indent="0">
              <a:buNone/>
            </a:pPr>
            <a:endParaRPr lang="en-US" dirty="0"/>
          </a:p>
          <a:p>
            <a:pPr lvl="1"/>
            <a:r>
              <a:rPr lang="en-US" dirty="0"/>
              <a:t>Records Module</a:t>
            </a:r>
          </a:p>
          <a:p>
            <a:pPr lvl="2"/>
            <a:r>
              <a:rPr lang="en-US" sz="1800" dirty="0"/>
              <a:t>Tax Return information</a:t>
            </a:r>
          </a:p>
          <a:p>
            <a:pPr lvl="2"/>
            <a:r>
              <a:rPr lang="en-US" sz="1800" dirty="0"/>
              <a:t>Data preparation including weights</a:t>
            </a:r>
          </a:p>
          <a:p>
            <a:pPr lvl="2"/>
            <a:r>
              <a:rPr lang="en-US" sz="1800" dirty="0"/>
              <a:t>Data description</a:t>
            </a:r>
          </a:p>
          <a:p>
            <a:pPr lvl="1"/>
            <a:r>
              <a:rPr lang="en-US" dirty="0"/>
              <a:t>Policy Module (and Policy Reform)</a:t>
            </a:r>
          </a:p>
          <a:p>
            <a:pPr lvl="1"/>
            <a:r>
              <a:rPr lang="en-US" dirty="0"/>
              <a:t>Calculator Module (and Tax Functions)</a:t>
            </a:r>
          </a:p>
          <a:p>
            <a:pPr lvl="1"/>
            <a:r>
              <a:rPr lang="en-US" dirty="0"/>
              <a:t>Grow Factors Module</a:t>
            </a:r>
          </a:p>
          <a:p>
            <a:pPr lvl="1"/>
            <a:r>
              <a:rPr lang="en-US" dirty="0"/>
              <a:t>Applications Module (app0, app1, app2 etc.)</a:t>
            </a:r>
          </a:p>
          <a:p>
            <a:endParaRPr lang="en-US" dirty="0"/>
          </a:p>
        </p:txBody>
      </p:sp>
    </p:spTree>
    <p:extLst>
      <p:ext uri="{BB962C8B-B14F-4D97-AF65-F5344CB8AC3E}">
        <p14:creationId xmlns:p14="http://schemas.microsoft.com/office/powerpoint/2010/main" val="43615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0">
              <a:schemeClr val="bg1"/>
            </a:gs>
            <a:gs pos="0">
              <a:scrgbClr r="0" g="0" b="0"/>
            </a:gs>
            <a:gs pos="0">
              <a:scrgbClr r="0" g="0" b="0"/>
            </a:gs>
            <a:gs pos="21000">
              <a:schemeClr val="bg1"/>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9494-B2EE-4BC8-981E-5E4F091381E9}"/>
              </a:ext>
            </a:extLst>
          </p:cNvPr>
          <p:cNvSpPr>
            <a:spLocks noGrp="1"/>
          </p:cNvSpPr>
          <p:nvPr>
            <p:ph type="title"/>
          </p:nvPr>
        </p:nvSpPr>
        <p:spPr>
          <a:xfrm>
            <a:off x="1489074" y="361951"/>
            <a:ext cx="9026525" cy="746124"/>
          </a:xfrm>
        </p:spPr>
        <p:txBody>
          <a:bodyPr>
            <a:normAutofit/>
          </a:bodyPr>
          <a:lstStyle/>
          <a:p>
            <a:pPr algn="ctr"/>
            <a:r>
              <a:rPr lang="en-US" sz="3200" dirty="0">
                <a:solidFill>
                  <a:schemeClr val="bg1"/>
                </a:solidFill>
              </a:rPr>
              <a:t>What Is A Tax Microsimulation Model?</a:t>
            </a:r>
          </a:p>
        </p:txBody>
      </p:sp>
      <p:graphicFrame>
        <p:nvGraphicFramePr>
          <p:cNvPr id="8" name="Content Placeholder 2">
            <a:extLst>
              <a:ext uri="{FF2B5EF4-FFF2-40B4-BE49-F238E27FC236}">
                <a16:creationId xmlns:a16="http://schemas.microsoft.com/office/drawing/2014/main" id="{10CD135E-CFBE-4584-ACB8-D718BFD88895}"/>
              </a:ext>
            </a:extLst>
          </p:cNvPr>
          <p:cNvGraphicFramePr>
            <a:graphicFrameLocks noGrp="1"/>
          </p:cNvGraphicFramePr>
          <p:nvPr>
            <p:ph sz="quarter" idx="13"/>
            <p:extLst>
              <p:ext uri="{D42A27DB-BD31-4B8C-83A1-F6EECF244321}">
                <p14:modId xmlns:p14="http://schemas.microsoft.com/office/powerpoint/2010/main" val="852037095"/>
              </p:ext>
            </p:extLst>
          </p:nvPr>
        </p:nvGraphicFramePr>
        <p:xfrm>
          <a:off x="117475" y="1717675"/>
          <a:ext cx="6683375"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drawing of a person&#10;&#10;Description automatically generated">
            <a:extLst>
              <a:ext uri="{FF2B5EF4-FFF2-40B4-BE49-F238E27FC236}">
                <a16:creationId xmlns:a16="http://schemas.microsoft.com/office/drawing/2014/main" id="{902BF9D8-6796-4260-9EE8-37C8372A7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0900" y="1717675"/>
            <a:ext cx="4873625" cy="4606925"/>
          </a:xfrm>
          <a:prstGeom prst="rect">
            <a:avLst/>
          </a:prstGeom>
        </p:spPr>
      </p:pic>
    </p:spTree>
    <p:extLst>
      <p:ext uri="{BB962C8B-B14F-4D97-AF65-F5344CB8AC3E}">
        <p14:creationId xmlns:p14="http://schemas.microsoft.com/office/powerpoint/2010/main" val="1989371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4FC4-E16C-4458-96F3-D85C07A91A25}"/>
              </a:ext>
            </a:extLst>
          </p:cNvPr>
          <p:cNvSpPr>
            <a:spLocks noGrp="1"/>
          </p:cNvSpPr>
          <p:nvPr>
            <p:ph type="title"/>
          </p:nvPr>
        </p:nvSpPr>
        <p:spPr>
          <a:xfrm>
            <a:off x="838200" y="159944"/>
            <a:ext cx="10515600" cy="710130"/>
          </a:xfrm>
        </p:spPr>
        <p:txBody>
          <a:bodyPr>
            <a:normAutofit/>
          </a:bodyPr>
          <a:lstStyle/>
          <a:p>
            <a:r>
              <a:rPr lang="en-US" sz="3200" dirty="0"/>
              <a:t>Structure of the Microsimulation Model</a:t>
            </a:r>
          </a:p>
        </p:txBody>
      </p:sp>
      <p:pic>
        <p:nvPicPr>
          <p:cNvPr id="5" name="Picture 4">
            <a:extLst>
              <a:ext uri="{FF2B5EF4-FFF2-40B4-BE49-F238E27FC236}">
                <a16:creationId xmlns:a16="http://schemas.microsoft.com/office/drawing/2014/main" id="{D76C6529-82FB-4115-82F2-30E5609B955E}"/>
              </a:ext>
            </a:extLst>
          </p:cNvPr>
          <p:cNvPicPr>
            <a:picLocks noChangeAspect="1"/>
          </p:cNvPicPr>
          <p:nvPr/>
        </p:nvPicPr>
        <p:blipFill>
          <a:blip r:embed="rId2"/>
          <a:stretch>
            <a:fillRect/>
          </a:stretch>
        </p:blipFill>
        <p:spPr>
          <a:xfrm>
            <a:off x="1311591" y="985962"/>
            <a:ext cx="5810250" cy="5619625"/>
          </a:xfrm>
          <a:prstGeom prst="rect">
            <a:avLst/>
          </a:prstGeom>
        </p:spPr>
      </p:pic>
      <p:sp>
        <p:nvSpPr>
          <p:cNvPr id="3" name="TextBox 2">
            <a:extLst>
              <a:ext uri="{FF2B5EF4-FFF2-40B4-BE49-F238E27FC236}">
                <a16:creationId xmlns:a16="http://schemas.microsoft.com/office/drawing/2014/main" id="{37E2D243-E770-4331-BC50-B9F0810A0FB4}"/>
              </a:ext>
            </a:extLst>
          </p:cNvPr>
          <p:cNvSpPr txBox="1"/>
          <p:nvPr/>
        </p:nvSpPr>
        <p:spPr>
          <a:xfrm>
            <a:off x="7342423" y="1378747"/>
            <a:ext cx="2061553" cy="1569660"/>
          </a:xfrm>
          <a:prstGeom prst="rect">
            <a:avLst/>
          </a:prstGeom>
          <a:noFill/>
          <a:ln w="25400">
            <a:solidFill>
              <a:schemeClr val="tx1"/>
            </a:solidFill>
          </a:ln>
        </p:spPr>
        <p:txBody>
          <a:bodyPr wrap="square" rtlCol="0">
            <a:spAutoFit/>
          </a:bodyPr>
          <a:lstStyle/>
          <a:p>
            <a:r>
              <a:rPr lang="en-US" sz="1200" dirty="0"/>
              <a:t>records_variables.json file defines all the variables from the tax return form aka the ‘</a:t>
            </a:r>
            <a:r>
              <a:rPr lang="en-US" sz="1200" dirty="0">
                <a:solidFill>
                  <a:srgbClr val="FF0000"/>
                </a:solidFill>
              </a:rPr>
              <a:t>red variables</a:t>
            </a:r>
            <a:r>
              <a:rPr lang="en-US" sz="1200" dirty="0"/>
              <a:t>’</a:t>
            </a:r>
            <a:r>
              <a:rPr lang="en-US" sz="1200" dirty="0">
                <a:solidFill>
                  <a:srgbClr val="FF0000"/>
                </a:solidFill>
              </a:rPr>
              <a:t> </a:t>
            </a:r>
            <a:r>
              <a:rPr lang="en-US" sz="1200" dirty="0"/>
              <a:t>as well as the calculated variables.</a:t>
            </a:r>
          </a:p>
          <a:p>
            <a:r>
              <a:rPr lang="en-US" sz="1200" dirty="0"/>
              <a:t>Pit_weights.csv file has the representative weights of the records of the tax filers.</a:t>
            </a:r>
          </a:p>
        </p:txBody>
      </p:sp>
      <p:cxnSp>
        <p:nvCxnSpPr>
          <p:cNvPr id="7" name="Straight Arrow Connector 6">
            <a:extLst>
              <a:ext uri="{FF2B5EF4-FFF2-40B4-BE49-F238E27FC236}">
                <a16:creationId xmlns:a16="http://schemas.microsoft.com/office/drawing/2014/main" id="{349FC77B-C9F7-4155-9F13-BDA9C31D6588}"/>
              </a:ext>
            </a:extLst>
          </p:cNvPr>
          <p:cNvCxnSpPr/>
          <p:nvPr/>
        </p:nvCxnSpPr>
        <p:spPr>
          <a:xfrm>
            <a:off x="6987141" y="2119253"/>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A924723-932D-4F6D-B338-036B51678D87}"/>
              </a:ext>
            </a:extLst>
          </p:cNvPr>
          <p:cNvSpPr txBox="1"/>
          <p:nvPr/>
        </p:nvSpPr>
        <p:spPr>
          <a:xfrm>
            <a:off x="7342424" y="3106902"/>
            <a:ext cx="1880235" cy="1200329"/>
          </a:xfrm>
          <a:prstGeom prst="rect">
            <a:avLst/>
          </a:prstGeom>
          <a:noFill/>
          <a:ln w="25400">
            <a:solidFill>
              <a:schemeClr val="tx1"/>
            </a:solidFill>
          </a:ln>
        </p:spPr>
        <p:txBody>
          <a:bodyPr wrap="square" rtlCol="0">
            <a:spAutoFit/>
          </a:bodyPr>
          <a:lstStyle/>
          <a:p>
            <a:r>
              <a:rPr lang="en-US" sz="1200" dirty="0"/>
              <a:t>current_law_policy.json file defines the current law policy variables while changes in policy reforms can be made in </a:t>
            </a:r>
            <a:r>
              <a:rPr lang="en-US" sz="1200" dirty="0">
                <a:solidFill>
                  <a:srgbClr val="00B0F0"/>
                </a:solidFill>
              </a:rPr>
              <a:t>reform.json </a:t>
            </a:r>
            <a:r>
              <a:rPr lang="en-US" sz="1200" dirty="0"/>
              <a:t>files.</a:t>
            </a:r>
          </a:p>
        </p:txBody>
      </p:sp>
      <p:cxnSp>
        <p:nvCxnSpPr>
          <p:cNvPr id="9" name="Straight Arrow Connector 8">
            <a:extLst>
              <a:ext uri="{FF2B5EF4-FFF2-40B4-BE49-F238E27FC236}">
                <a16:creationId xmlns:a16="http://schemas.microsoft.com/office/drawing/2014/main" id="{9C01D784-AE46-43DA-B417-3096978323A1}"/>
              </a:ext>
            </a:extLst>
          </p:cNvPr>
          <p:cNvCxnSpPr/>
          <p:nvPr/>
        </p:nvCxnSpPr>
        <p:spPr>
          <a:xfrm>
            <a:off x="6987140" y="6030295"/>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9E77CEB-BC65-4CAF-8DA2-39E47EFFE53D}"/>
              </a:ext>
            </a:extLst>
          </p:cNvPr>
          <p:cNvSpPr txBox="1"/>
          <p:nvPr/>
        </p:nvSpPr>
        <p:spPr>
          <a:xfrm>
            <a:off x="7342423" y="5471459"/>
            <a:ext cx="1880235" cy="1015663"/>
          </a:xfrm>
          <a:prstGeom prst="rect">
            <a:avLst/>
          </a:prstGeom>
          <a:noFill/>
          <a:ln w="25400">
            <a:solidFill>
              <a:schemeClr val="tx1"/>
            </a:solidFill>
          </a:ln>
        </p:spPr>
        <p:txBody>
          <a:bodyPr wrap="square" rtlCol="0">
            <a:spAutoFit/>
          </a:bodyPr>
          <a:lstStyle/>
          <a:p>
            <a:r>
              <a:rPr lang="en-US" sz="1200" dirty="0" err="1"/>
              <a:t>growfactors.cvs</a:t>
            </a:r>
            <a:r>
              <a:rPr lang="en-US" sz="1200" dirty="0"/>
              <a:t> file projects the growth percentage at which the variables (each line item) is growing every year. </a:t>
            </a:r>
          </a:p>
        </p:txBody>
      </p:sp>
      <p:cxnSp>
        <p:nvCxnSpPr>
          <p:cNvPr id="11" name="Straight Arrow Connector 10">
            <a:extLst>
              <a:ext uri="{FF2B5EF4-FFF2-40B4-BE49-F238E27FC236}">
                <a16:creationId xmlns:a16="http://schemas.microsoft.com/office/drawing/2014/main" id="{F4C3EE44-6724-47F2-BE7C-FAE7C3C43AE8}"/>
              </a:ext>
            </a:extLst>
          </p:cNvPr>
          <p:cNvCxnSpPr/>
          <p:nvPr/>
        </p:nvCxnSpPr>
        <p:spPr>
          <a:xfrm>
            <a:off x="6987140" y="3429000"/>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B0D2F02-A59B-4DF6-A336-C249A1C0B3BC}"/>
              </a:ext>
            </a:extLst>
          </p:cNvPr>
          <p:cNvSpPr txBox="1"/>
          <p:nvPr/>
        </p:nvSpPr>
        <p:spPr>
          <a:xfrm>
            <a:off x="7342423" y="4418308"/>
            <a:ext cx="1880235" cy="646331"/>
          </a:xfrm>
          <a:prstGeom prst="rect">
            <a:avLst/>
          </a:prstGeom>
          <a:noFill/>
          <a:ln w="25400">
            <a:solidFill>
              <a:schemeClr val="tx1"/>
            </a:solidFill>
          </a:ln>
        </p:spPr>
        <p:txBody>
          <a:bodyPr wrap="square" rtlCol="0">
            <a:spAutoFit/>
          </a:bodyPr>
          <a:lstStyle/>
          <a:p>
            <a:r>
              <a:rPr lang="en-US" sz="1200" dirty="0"/>
              <a:t>functions.py file does all the main tax calculations for e.g. the PIT tax.</a:t>
            </a:r>
          </a:p>
        </p:txBody>
      </p:sp>
      <p:cxnSp>
        <p:nvCxnSpPr>
          <p:cNvPr id="13" name="Straight Arrow Connector 12">
            <a:extLst>
              <a:ext uri="{FF2B5EF4-FFF2-40B4-BE49-F238E27FC236}">
                <a16:creationId xmlns:a16="http://schemas.microsoft.com/office/drawing/2014/main" id="{F82E85F1-D0E6-4C02-9A2D-A43E1AE2B1FA}"/>
              </a:ext>
            </a:extLst>
          </p:cNvPr>
          <p:cNvCxnSpPr/>
          <p:nvPr/>
        </p:nvCxnSpPr>
        <p:spPr>
          <a:xfrm>
            <a:off x="6987140" y="4710608"/>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638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BEAD-5CBD-418D-BDA8-5991678B26A2}"/>
              </a:ext>
            </a:extLst>
          </p:cNvPr>
          <p:cNvSpPr>
            <a:spLocks noGrp="1"/>
          </p:cNvSpPr>
          <p:nvPr>
            <p:ph type="title"/>
          </p:nvPr>
        </p:nvSpPr>
        <p:spPr/>
        <p:txBody>
          <a:bodyPr/>
          <a:lstStyle/>
          <a:p>
            <a:r>
              <a:rPr lang="en-US" dirty="0"/>
              <a:t>Day1 tasks</a:t>
            </a:r>
          </a:p>
        </p:txBody>
      </p:sp>
      <p:sp>
        <p:nvSpPr>
          <p:cNvPr id="3" name="Content Placeholder 2">
            <a:extLst>
              <a:ext uri="{FF2B5EF4-FFF2-40B4-BE49-F238E27FC236}">
                <a16:creationId xmlns:a16="http://schemas.microsoft.com/office/drawing/2014/main" id="{013D0E9B-0707-4DB7-A078-66DD27606EDE}"/>
              </a:ext>
            </a:extLst>
          </p:cNvPr>
          <p:cNvSpPr>
            <a:spLocks noGrp="1"/>
          </p:cNvSpPr>
          <p:nvPr>
            <p:ph idx="1"/>
          </p:nvPr>
        </p:nvSpPr>
        <p:spPr/>
        <p:txBody>
          <a:bodyPr/>
          <a:lstStyle/>
          <a:p>
            <a:r>
              <a:rPr lang="en-US" dirty="0"/>
              <a:t>Setup the software</a:t>
            </a:r>
          </a:p>
          <a:p>
            <a:r>
              <a:rPr lang="en-US" dirty="0"/>
              <a:t>Import the cit_poland.csv data into records.py</a:t>
            </a:r>
          </a:p>
          <a:p>
            <a:r>
              <a:rPr lang="en-US" dirty="0"/>
              <a:t>Import the </a:t>
            </a:r>
            <a:r>
              <a:rPr lang="en-US" dirty="0" err="1"/>
              <a:t>cit_weights_Poland</a:t>
            </a:r>
            <a:r>
              <a:rPr lang="en-US" dirty="0"/>
              <a:t> data into records.py</a:t>
            </a:r>
          </a:p>
          <a:p>
            <a:r>
              <a:rPr lang="en-US" dirty="0"/>
              <a:t>Build the </a:t>
            </a:r>
            <a:r>
              <a:rPr lang="en-US" dirty="0" err="1"/>
              <a:t>corprecords_variable_poland.json</a:t>
            </a:r>
            <a:r>
              <a:rPr lang="en-US" dirty="0"/>
              <a:t> file</a:t>
            </a:r>
          </a:p>
          <a:p>
            <a:r>
              <a:rPr lang="en-US" dirty="0"/>
              <a:t>Build the </a:t>
            </a:r>
            <a:r>
              <a:rPr lang="en-US" dirty="0" err="1"/>
              <a:t>current_law_policy_poland.json</a:t>
            </a:r>
            <a:r>
              <a:rPr lang="en-US" dirty="0"/>
              <a:t> file</a:t>
            </a:r>
          </a:p>
          <a:p>
            <a:r>
              <a:rPr lang="en-US" dirty="0"/>
              <a:t>Import the </a:t>
            </a:r>
            <a:r>
              <a:rPr lang="en-US" dirty="0" err="1"/>
              <a:t>current_law_policy_poland.json</a:t>
            </a:r>
            <a:r>
              <a:rPr lang="en-US" dirty="0"/>
              <a:t> file into policy.py</a:t>
            </a:r>
          </a:p>
          <a:p>
            <a:r>
              <a:rPr lang="en-US" dirty="0"/>
              <a:t>Incorporate </a:t>
            </a:r>
            <a:r>
              <a:rPr lang="en-US" dirty="0" err="1"/>
              <a:t>growfactors</a:t>
            </a:r>
            <a:endParaRPr lang="en-US" dirty="0"/>
          </a:p>
          <a:p>
            <a:r>
              <a:rPr lang="en-US" dirty="0"/>
              <a:t>Write a short function to calculate the CIT</a:t>
            </a:r>
          </a:p>
        </p:txBody>
      </p:sp>
      <p:sp>
        <p:nvSpPr>
          <p:cNvPr id="4" name="Slide Number Placeholder 3">
            <a:extLst>
              <a:ext uri="{FF2B5EF4-FFF2-40B4-BE49-F238E27FC236}">
                <a16:creationId xmlns:a16="http://schemas.microsoft.com/office/drawing/2014/main" id="{3FE5E8F5-0D3A-4C19-AE03-3501C442397A}"/>
              </a:ext>
            </a:extLst>
          </p:cNvPr>
          <p:cNvSpPr>
            <a:spLocks noGrp="1"/>
          </p:cNvSpPr>
          <p:nvPr>
            <p:ph type="sldNum" sz="quarter" idx="12"/>
          </p:nvPr>
        </p:nvSpPr>
        <p:spPr/>
        <p:txBody>
          <a:bodyPr/>
          <a:lstStyle/>
          <a:p>
            <a:fld id="{52C44A77-5F5E-4CB9-8D56-F5EB4797E63D}" type="slidenum">
              <a:rPr lang="en-US" smtClean="0"/>
              <a:t>21</a:t>
            </a:fld>
            <a:endParaRPr lang="en-US"/>
          </a:p>
        </p:txBody>
      </p:sp>
    </p:spTree>
    <p:extLst>
      <p:ext uri="{BB962C8B-B14F-4D97-AF65-F5344CB8AC3E}">
        <p14:creationId xmlns:p14="http://schemas.microsoft.com/office/powerpoint/2010/main" val="3410754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4FB6-5224-4900-AFE8-EAABE9BA0E70}"/>
              </a:ext>
            </a:extLst>
          </p:cNvPr>
          <p:cNvSpPr>
            <a:spLocks noGrp="1"/>
          </p:cNvSpPr>
          <p:nvPr>
            <p:ph type="title"/>
          </p:nvPr>
        </p:nvSpPr>
        <p:spPr/>
        <p:txBody>
          <a:bodyPr/>
          <a:lstStyle/>
          <a:p>
            <a:r>
              <a:rPr lang="en-US" dirty="0"/>
              <a:t>Data Input – pit.csv and pitweights.csv</a:t>
            </a:r>
          </a:p>
        </p:txBody>
      </p:sp>
      <p:sp>
        <p:nvSpPr>
          <p:cNvPr id="3" name="Content Placeholder 2">
            <a:extLst>
              <a:ext uri="{FF2B5EF4-FFF2-40B4-BE49-F238E27FC236}">
                <a16:creationId xmlns:a16="http://schemas.microsoft.com/office/drawing/2014/main" id="{2BDC7D3B-85B1-4C17-8CBB-87BA1BE9A49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FF1290D-9EE9-4281-A716-5A71CA419C41}"/>
              </a:ext>
            </a:extLst>
          </p:cNvPr>
          <p:cNvSpPr>
            <a:spLocks noGrp="1"/>
          </p:cNvSpPr>
          <p:nvPr>
            <p:ph type="sldNum" sz="quarter" idx="12"/>
          </p:nvPr>
        </p:nvSpPr>
        <p:spPr/>
        <p:txBody>
          <a:bodyPr/>
          <a:lstStyle/>
          <a:p>
            <a:fld id="{52C44A77-5F5E-4CB9-8D56-F5EB4797E63D}" type="slidenum">
              <a:rPr lang="en-US" smtClean="0"/>
              <a:t>22</a:t>
            </a:fld>
            <a:endParaRPr lang="en-US"/>
          </a:p>
        </p:txBody>
      </p:sp>
      <p:pic>
        <p:nvPicPr>
          <p:cNvPr id="5" name="Picture 4">
            <a:extLst>
              <a:ext uri="{FF2B5EF4-FFF2-40B4-BE49-F238E27FC236}">
                <a16:creationId xmlns:a16="http://schemas.microsoft.com/office/drawing/2014/main" id="{09FF4CAA-A8AC-4C0B-B2F0-4D6A1C1FFEB0}"/>
              </a:ext>
            </a:extLst>
          </p:cNvPr>
          <p:cNvPicPr>
            <a:picLocks noChangeAspect="1"/>
          </p:cNvPicPr>
          <p:nvPr/>
        </p:nvPicPr>
        <p:blipFill>
          <a:blip r:embed="rId2"/>
          <a:stretch>
            <a:fillRect/>
          </a:stretch>
        </p:blipFill>
        <p:spPr>
          <a:xfrm>
            <a:off x="285750" y="1613104"/>
            <a:ext cx="11383207" cy="2388190"/>
          </a:xfrm>
          <a:prstGeom prst="rect">
            <a:avLst/>
          </a:prstGeom>
        </p:spPr>
      </p:pic>
      <p:pic>
        <p:nvPicPr>
          <p:cNvPr id="6" name="Picture 5">
            <a:extLst>
              <a:ext uri="{FF2B5EF4-FFF2-40B4-BE49-F238E27FC236}">
                <a16:creationId xmlns:a16="http://schemas.microsoft.com/office/drawing/2014/main" id="{068085F0-67B6-4AC9-9BBF-3DA6D04DD72D}"/>
              </a:ext>
            </a:extLst>
          </p:cNvPr>
          <p:cNvPicPr>
            <a:picLocks noChangeAspect="1"/>
          </p:cNvPicPr>
          <p:nvPr/>
        </p:nvPicPr>
        <p:blipFill>
          <a:blip r:embed="rId3"/>
          <a:stretch>
            <a:fillRect/>
          </a:stretch>
        </p:blipFill>
        <p:spPr>
          <a:xfrm>
            <a:off x="285750" y="4104164"/>
            <a:ext cx="11383206" cy="2500312"/>
          </a:xfrm>
          <a:prstGeom prst="rect">
            <a:avLst/>
          </a:prstGeom>
        </p:spPr>
      </p:pic>
    </p:spTree>
    <p:extLst>
      <p:ext uri="{BB962C8B-B14F-4D97-AF65-F5344CB8AC3E}">
        <p14:creationId xmlns:p14="http://schemas.microsoft.com/office/powerpoint/2010/main" val="216042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B705-8506-4B6F-950A-BFCE4B6C5968}"/>
              </a:ext>
            </a:extLst>
          </p:cNvPr>
          <p:cNvSpPr>
            <a:spLocks noGrp="1"/>
          </p:cNvSpPr>
          <p:nvPr>
            <p:ph type="title"/>
          </p:nvPr>
        </p:nvSpPr>
        <p:spPr>
          <a:xfrm>
            <a:off x="838200" y="294668"/>
            <a:ext cx="10525125" cy="895958"/>
          </a:xfrm>
        </p:spPr>
        <p:txBody>
          <a:bodyPr>
            <a:normAutofit/>
          </a:bodyPr>
          <a:lstStyle/>
          <a:p>
            <a:r>
              <a:rPr lang="en-US" sz="3200" dirty="0"/>
              <a:t>Getting started with the model (Prerequisites)</a:t>
            </a:r>
          </a:p>
        </p:txBody>
      </p:sp>
      <p:sp>
        <p:nvSpPr>
          <p:cNvPr id="3" name="Content Placeholder 2">
            <a:extLst>
              <a:ext uri="{FF2B5EF4-FFF2-40B4-BE49-F238E27FC236}">
                <a16:creationId xmlns:a16="http://schemas.microsoft.com/office/drawing/2014/main" id="{D80E9DE9-1F1D-45D7-840C-460BA9467DBB}"/>
              </a:ext>
            </a:extLst>
          </p:cNvPr>
          <p:cNvSpPr>
            <a:spLocks noGrp="1"/>
          </p:cNvSpPr>
          <p:nvPr>
            <p:ph idx="1"/>
          </p:nvPr>
        </p:nvSpPr>
        <p:spPr>
          <a:xfrm>
            <a:off x="913775" y="1285875"/>
            <a:ext cx="10364452" cy="5277457"/>
          </a:xfrm>
        </p:spPr>
        <p:txBody>
          <a:bodyPr>
            <a:normAutofit/>
          </a:bodyPr>
          <a:lstStyle/>
          <a:p>
            <a:pPr lvl="0"/>
            <a:r>
              <a:rPr lang="en-US" dirty="0"/>
              <a:t>GIT &amp; Anaconda</a:t>
            </a:r>
          </a:p>
          <a:p>
            <a:pPr lvl="1"/>
            <a:r>
              <a:rPr lang="en-US" dirty="0"/>
              <a:t>Install git and python</a:t>
            </a:r>
          </a:p>
          <a:p>
            <a:pPr lvl="1"/>
            <a:r>
              <a:rPr lang="en-US" dirty="0"/>
              <a:t>Setup github and sync</a:t>
            </a:r>
          </a:p>
          <a:p>
            <a:pPr lvl="1"/>
            <a:r>
              <a:rPr lang="en-US" dirty="0"/>
              <a:t>Open an account with github.com</a:t>
            </a:r>
          </a:p>
          <a:p>
            <a:pPr lvl="1"/>
            <a:r>
              <a:rPr lang="en-US" dirty="0"/>
              <a:t>Download “git </a:t>
            </a:r>
            <a:r>
              <a:rPr lang="en-US" dirty="0" err="1"/>
              <a:t>scm</a:t>
            </a:r>
            <a:r>
              <a:rPr lang="en-US" dirty="0"/>
              <a:t>” (google it)</a:t>
            </a:r>
          </a:p>
          <a:p>
            <a:pPr lvl="1"/>
            <a:r>
              <a:rPr lang="en-US" dirty="0"/>
              <a:t>From eservices download “Anaconda Navigator” and install (you may need IT to help you with it)</a:t>
            </a:r>
          </a:p>
          <a:p>
            <a:pPr lvl="1"/>
            <a:r>
              <a:rPr lang="en-US" dirty="0"/>
              <a:t>We would need to run our python programs using “</a:t>
            </a:r>
            <a:r>
              <a:rPr lang="en-US" dirty="0" err="1"/>
              <a:t>spyder</a:t>
            </a:r>
            <a:r>
              <a:rPr lang="en-US" dirty="0"/>
              <a:t>” and the “Anaconda Prompt” which comes with the Anaconda package</a:t>
            </a:r>
          </a:p>
        </p:txBody>
      </p:sp>
    </p:spTree>
    <p:extLst>
      <p:ext uri="{BB962C8B-B14F-4D97-AF65-F5344CB8AC3E}">
        <p14:creationId xmlns:p14="http://schemas.microsoft.com/office/powerpoint/2010/main" val="2075427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B129-0593-468F-8540-DDFF1A145330}"/>
              </a:ext>
            </a:extLst>
          </p:cNvPr>
          <p:cNvSpPr>
            <a:spLocks noGrp="1"/>
          </p:cNvSpPr>
          <p:nvPr>
            <p:ph type="title"/>
          </p:nvPr>
        </p:nvSpPr>
        <p:spPr>
          <a:xfrm>
            <a:off x="799475" y="466117"/>
            <a:ext cx="10364451" cy="867383"/>
          </a:xfrm>
        </p:spPr>
        <p:txBody>
          <a:bodyPr>
            <a:normAutofit/>
          </a:bodyPr>
          <a:lstStyle/>
          <a:p>
            <a:r>
              <a:rPr lang="en-US" sz="3200" dirty="0"/>
              <a:t>Sync with Revenue Academy on github</a:t>
            </a:r>
          </a:p>
        </p:txBody>
      </p:sp>
      <p:sp>
        <p:nvSpPr>
          <p:cNvPr id="3" name="Content Placeholder 2">
            <a:extLst>
              <a:ext uri="{FF2B5EF4-FFF2-40B4-BE49-F238E27FC236}">
                <a16:creationId xmlns:a16="http://schemas.microsoft.com/office/drawing/2014/main" id="{69020A21-CBD6-463A-A5BA-7723E54E2309}"/>
              </a:ext>
            </a:extLst>
          </p:cNvPr>
          <p:cNvSpPr>
            <a:spLocks noGrp="1"/>
          </p:cNvSpPr>
          <p:nvPr>
            <p:ph idx="1"/>
          </p:nvPr>
        </p:nvSpPr>
        <p:spPr>
          <a:xfrm>
            <a:off x="913775" y="1409700"/>
            <a:ext cx="10364452" cy="4838700"/>
          </a:xfrm>
        </p:spPr>
        <p:txBody>
          <a:bodyPr>
            <a:normAutofit/>
          </a:bodyPr>
          <a:lstStyle/>
          <a:p>
            <a:pPr marL="0" indent="0">
              <a:buNone/>
            </a:pPr>
            <a:endParaRPr lang="en-US" dirty="0"/>
          </a:p>
          <a:p>
            <a:r>
              <a:rPr lang="en-US" dirty="0"/>
              <a:t>Go to </a:t>
            </a:r>
            <a:r>
              <a:rPr lang="en-US" dirty="0">
                <a:hlinkClick r:id="rId2"/>
              </a:rPr>
              <a:t>https://github.com/Poland-Tax/Microsimulation_Poland</a:t>
            </a:r>
            <a:endParaRPr lang="en-US" dirty="0"/>
          </a:p>
          <a:p>
            <a:r>
              <a:rPr lang="en-US" dirty="0"/>
              <a:t>Follow the instructions to sync with the repositories</a:t>
            </a:r>
          </a:p>
          <a:p>
            <a:pPr lvl="1"/>
            <a:r>
              <a:rPr lang="en-US" dirty="0" err="1"/>
              <a:t>Microsimulation_Poland</a:t>
            </a:r>
            <a:endParaRPr lang="en-US" dirty="0"/>
          </a:p>
          <a:p>
            <a:r>
              <a:rPr lang="en-US" dirty="0"/>
              <a:t>We will first demonstrate the capabilities of the Microsimulation in the </a:t>
            </a:r>
            <a:r>
              <a:rPr lang="en-US" dirty="0" err="1"/>
              <a:t>Microsimulation_Poland</a:t>
            </a:r>
            <a:r>
              <a:rPr lang="en-US" dirty="0"/>
              <a:t> repository</a:t>
            </a:r>
          </a:p>
          <a:p>
            <a:pPr lvl="1"/>
            <a:r>
              <a:rPr lang="en-US" dirty="0"/>
              <a:t>Tax reform revenue projections</a:t>
            </a:r>
          </a:p>
          <a:p>
            <a:pPr lvl="1"/>
            <a:r>
              <a:rPr lang="en-US" dirty="0"/>
              <a:t>Distributional analysis of the changes to tax liability</a:t>
            </a:r>
          </a:p>
          <a:p>
            <a:pPr lvl="1"/>
            <a:r>
              <a:rPr lang="en-US" dirty="0"/>
              <a:t>Charts</a:t>
            </a:r>
          </a:p>
          <a:p>
            <a:pPr lvl="1"/>
            <a:endParaRPr lang="en-US" dirty="0"/>
          </a:p>
          <a:p>
            <a:pPr lvl="1"/>
            <a:endParaRPr lang="en-US" dirty="0"/>
          </a:p>
        </p:txBody>
      </p:sp>
    </p:spTree>
    <p:extLst>
      <p:ext uri="{BB962C8B-B14F-4D97-AF65-F5344CB8AC3E}">
        <p14:creationId xmlns:p14="http://schemas.microsoft.com/office/powerpoint/2010/main" val="1474054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A64B-12EA-463D-A214-CA58D36E7EF9}"/>
              </a:ext>
            </a:extLst>
          </p:cNvPr>
          <p:cNvSpPr>
            <a:spLocks noGrp="1"/>
          </p:cNvSpPr>
          <p:nvPr>
            <p:ph type="title"/>
          </p:nvPr>
        </p:nvSpPr>
        <p:spPr>
          <a:xfrm>
            <a:off x="1408110" y="332767"/>
            <a:ext cx="9105901" cy="734033"/>
          </a:xfrm>
        </p:spPr>
        <p:txBody>
          <a:bodyPr>
            <a:normAutofit/>
          </a:bodyPr>
          <a:lstStyle/>
          <a:p>
            <a:r>
              <a:rPr lang="en-US" sz="3200" dirty="0"/>
              <a:t>Reading the Data</a:t>
            </a:r>
          </a:p>
        </p:txBody>
      </p:sp>
      <p:sp>
        <p:nvSpPr>
          <p:cNvPr id="3" name="Content Placeholder 2">
            <a:extLst>
              <a:ext uri="{FF2B5EF4-FFF2-40B4-BE49-F238E27FC236}">
                <a16:creationId xmlns:a16="http://schemas.microsoft.com/office/drawing/2014/main" id="{22E2396B-8ECA-4987-8E8B-EDEBC311B79F}"/>
              </a:ext>
            </a:extLst>
          </p:cNvPr>
          <p:cNvSpPr>
            <a:spLocks noGrp="1"/>
          </p:cNvSpPr>
          <p:nvPr>
            <p:ph idx="1"/>
          </p:nvPr>
        </p:nvSpPr>
        <p:spPr>
          <a:xfrm>
            <a:off x="913775" y="1343025"/>
            <a:ext cx="10364452" cy="4981575"/>
          </a:xfrm>
        </p:spPr>
        <p:txBody>
          <a:bodyPr>
            <a:normAutofit/>
          </a:bodyPr>
          <a:lstStyle/>
          <a:p>
            <a:r>
              <a:rPr lang="en-US" dirty="0"/>
              <a:t>Preparing the data to be read into the other modules (Tax Return Data and Survey Data)</a:t>
            </a:r>
          </a:p>
          <a:p>
            <a:r>
              <a:rPr lang="en-US" dirty="0"/>
              <a:t>Linking the pit.csv, pit_weights.csv and </a:t>
            </a:r>
            <a:r>
              <a:rPr lang="en-US" dirty="0" err="1"/>
              <a:t>records_variables.json</a:t>
            </a:r>
            <a:r>
              <a:rPr lang="en-US" dirty="0"/>
              <a:t> with Records Class</a:t>
            </a:r>
          </a:p>
          <a:p>
            <a:r>
              <a:rPr lang="en-US" dirty="0"/>
              <a:t>Linking the </a:t>
            </a:r>
            <a:r>
              <a:rPr lang="en-US" dirty="0" err="1"/>
              <a:t>current_law_policy.json</a:t>
            </a:r>
            <a:r>
              <a:rPr lang="en-US" dirty="0"/>
              <a:t> file with the Policy class</a:t>
            </a:r>
          </a:p>
          <a:p>
            <a:r>
              <a:rPr lang="en-US" dirty="0"/>
              <a:t>Update app1_reform.json with a reform using </a:t>
            </a:r>
            <a:r>
              <a:rPr lang="en-US" dirty="0" err="1"/>
              <a:t>current_law_policy.json</a:t>
            </a:r>
            <a:r>
              <a:rPr lang="en-US" dirty="0"/>
              <a:t> as the template</a:t>
            </a:r>
          </a:p>
          <a:p>
            <a:r>
              <a:rPr lang="en-US" dirty="0"/>
              <a:t>Run app0.py, app1.py </a:t>
            </a:r>
          </a:p>
          <a:p>
            <a:r>
              <a:rPr lang="en-US" dirty="0"/>
              <a:t>Run app2.py to introduce the idea of </a:t>
            </a:r>
            <a:r>
              <a:rPr lang="en-US" dirty="0" err="1"/>
              <a:t>growfactors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4806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FF47-4BCF-4BA5-822B-1E1654508392}"/>
              </a:ext>
            </a:extLst>
          </p:cNvPr>
          <p:cNvSpPr>
            <a:spLocks noGrp="1"/>
          </p:cNvSpPr>
          <p:nvPr>
            <p:ph type="title"/>
          </p:nvPr>
        </p:nvSpPr>
        <p:spPr>
          <a:xfrm>
            <a:off x="913774" y="242756"/>
            <a:ext cx="10364452" cy="643069"/>
          </a:xfrm>
        </p:spPr>
        <p:txBody>
          <a:bodyPr>
            <a:normAutofit/>
          </a:bodyPr>
          <a:lstStyle/>
          <a:p>
            <a:r>
              <a:rPr lang="en-US" sz="3200" dirty="0"/>
              <a:t>Example of an Output result from app0,app1,app2</a:t>
            </a:r>
          </a:p>
        </p:txBody>
      </p:sp>
      <p:sp>
        <p:nvSpPr>
          <p:cNvPr id="3" name="Content Placeholder 2">
            <a:extLst>
              <a:ext uri="{FF2B5EF4-FFF2-40B4-BE49-F238E27FC236}">
                <a16:creationId xmlns:a16="http://schemas.microsoft.com/office/drawing/2014/main" id="{9FC46EB9-2229-41AC-9550-A5C594E1E736}"/>
              </a:ext>
            </a:extLst>
          </p:cNvPr>
          <p:cNvSpPr>
            <a:spLocks noGrp="1"/>
          </p:cNvSpPr>
          <p:nvPr>
            <p:ph type="body" idx="1"/>
          </p:nvPr>
        </p:nvSpPr>
        <p:spPr>
          <a:xfrm>
            <a:off x="919727" y="909867"/>
            <a:ext cx="3298976" cy="366581"/>
          </a:xfrm>
          <a:ln>
            <a:solidFill>
              <a:schemeClr val="tx1"/>
            </a:solidFill>
          </a:ln>
        </p:spPr>
        <p:txBody>
          <a:bodyPr>
            <a:normAutofit fontScale="25000" lnSpcReduction="20000"/>
          </a:bodyPr>
          <a:lstStyle/>
          <a:p>
            <a:br>
              <a:rPr lang="en-US" sz="1400" dirty="0"/>
            </a:br>
            <a:endParaRPr lang="en-US" sz="1400" dirty="0"/>
          </a:p>
          <a:p>
            <a:pPr marL="0" indent="0">
              <a:buNone/>
            </a:pPr>
            <a:r>
              <a:rPr lang="en-US" sz="7200" dirty="0">
                <a:solidFill>
                  <a:schemeClr val="accent1"/>
                </a:solidFill>
              </a:rPr>
              <a:t>TAX UNDER CURRENT LAW</a:t>
            </a:r>
          </a:p>
        </p:txBody>
      </p:sp>
      <p:sp>
        <p:nvSpPr>
          <p:cNvPr id="8" name="Text Placeholder 7">
            <a:extLst>
              <a:ext uri="{FF2B5EF4-FFF2-40B4-BE49-F238E27FC236}">
                <a16:creationId xmlns:a16="http://schemas.microsoft.com/office/drawing/2014/main" id="{445C60DA-1140-4068-B25E-13C475055034}"/>
              </a:ext>
            </a:extLst>
          </p:cNvPr>
          <p:cNvSpPr>
            <a:spLocks noGrp="1"/>
          </p:cNvSpPr>
          <p:nvPr>
            <p:ph type="body" sz="half" idx="15"/>
          </p:nvPr>
        </p:nvSpPr>
        <p:spPr>
          <a:xfrm>
            <a:off x="919727" y="1381387"/>
            <a:ext cx="3298976" cy="4952738"/>
          </a:xfrm>
          <a:noFill/>
          <a:ln>
            <a:solidFill>
              <a:schemeClr val="tx1"/>
            </a:solidFill>
          </a:ln>
        </p:spPr>
        <p:txBody>
          <a:bodyPr>
            <a:noAutofit/>
          </a:bodyPr>
          <a:lstStyle/>
          <a:p>
            <a:pPr algn="l"/>
            <a:r>
              <a:rPr lang="en-US" sz="900" dirty="0"/>
              <a:t> </a:t>
            </a:r>
            <a:r>
              <a:rPr lang="en-US" sz="900" b="1" dirty="0"/>
              <a:t>FILING_SEQ_NO  AGEGRP  SALARIES  ... </a:t>
            </a:r>
            <a:r>
              <a:rPr lang="en-US" sz="900" dirty="0"/>
              <a:t>    </a:t>
            </a:r>
            <a:r>
              <a:rPr lang="en-US" sz="900" b="1" dirty="0"/>
              <a:t>GTI </a:t>
            </a:r>
            <a:r>
              <a:rPr lang="en-US" sz="900" dirty="0"/>
              <a:t>    </a:t>
            </a:r>
            <a:r>
              <a:rPr lang="en-US" sz="900" b="1" dirty="0"/>
              <a:t>TTI  </a:t>
            </a:r>
            <a:r>
              <a:rPr lang="en-US" sz="900" b="1" dirty="0" err="1"/>
              <a:t>pitax</a:t>
            </a:r>
            <a:endParaRPr lang="en-US" sz="900" b="1" dirty="0"/>
          </a:p>
          <a:p>
            <a:pPr algn="l"/>
            <a:r>
              <a:rPr lang="en-US" sz="900" dirty="0"/>
              <a:t>0        328228799       0   1744592  ... 1744592 1744592 348378</a:t>
            </a:r>
          </a:p>
          <a:p>
            <a:pPr algn="l"/>
            <a:r>
              <a:rPr lang="en-US" sz="900" dirty="0"/>
              <a:t>1        327959593       1         0  ...       0       0      0</a:t>
            </a:r>
          </a:p>
          <a:p>
            <a:pPr algn="l"/>
            <a:r>
              <a:rPr lang="en-US" sz="900" dirty="0"/>
              <a:t>2        316543975       0    639667  ...  639667  639667  52933</a:t>
            </a:r>
          </a:p>
          <a:p>
            <a:pPr algn="l"/>
            <a:r>
              <a:rPr lang="en-US" sz="900" dirty="0"/>
              <a:t>3        342873687       0    429920  ...  429920  429920  17992</a:t>
            </a:r>
          </a:p>
          <a:p>
            <a:pPr algn="l"/>
            <a:r>
              <a:rPr lang="en-US" sz="900" dirty="0"/>
              <a:t>4        334803654       0    333500  ...  333500  333500   8350</a:t>
            </a:r>
          </a:p>
          <a:p>
            <a:pPr algn="l"/>
            <a:r>
              <a:rPr lang="en-US" sz="900" dirty="0"/>
              <a:t>..             ...     ...       ...  ...     ...     ...    ...</a:t>
            </a:r>
          </a:p>
          <a:p>
            <a:pPr algn="l"/>
            <a:r>
              <a:rPr lang="en-US" sz="900" dirty="0"/>
              <a:t>195      268469599       0         0  ...       0       0      0</a:t>
            </a:r>
          </a:p>
          <a:p>
            <a:pPr algn="l"/>
            <a:r>
              <a:rPr lang="en-US" sz="900" dirty="0"/>
              <a:t>196      268472521       0         0  ...       0       0      0</a:t>
            </a:r>
          </a:p>
          <a:p>
            <a:pPr algn="l"/>
            <a:r>
              <a:rPr lang="en-US" sz="900" dirty="0"/>
              <a:t>197      268527911       0         0  ...       0       0      0</a:t>
            </a:r>
          </a:p>
          <a:p>
            <a:pPr algn="l"/>
            <a:r>
              <a:rPr lang="en-US" sz="900" dirty="0"/>
              <a:t>198      268532882       0         0  ...       0       0      0</a:t>
            </a:r>
          </a:p>
          <a:p>
            <a:pPr algn="l"/>
            <a:r>
              <a:rPr lang="en-US" sz="900" dirty="0"/>
              <a:t>199      268559295       0    731760  ...  731760  731760  71352</a:t>
            </a:r>
          </a:p>
          <a:p>
            <a:pPr algn="l"/>
            <a:r>
              <a:rPr lang="en-US" sz="900" dirty="0"/>
              <a:t>[200 rows x 12 columns] </a:t>
            </a:r>
          </a:p>
          <a:p>
            <a:pPr algn="l"/>
            <a:r>
              <a:rPr lang="en-US" sz="900" b="1" dirty="0"/>
              <a:t>Tax under Current Law: 2,157.07 billions</a:t>
            </a:r>
          </a:p>
          <a:p>
            <a:pPr algn="l"/>
            <a:r>
              <a:rPr lang="en-US" sz="900" b="1" dirty="0"/>
              <a:t>Total Returns: 35.24 million</a:t>
            </a:r>
          </a:p>
        </p:txBody>
      </p:sp>
      <p:sp>
        <p:nvSpPr>
          <p:cNvPr id="6" name="Text Placeholder 5">
            <a:extLst>
              <a:ext uri="{FF2B5EF4-FFF2-40B4-BE49-F238E27FC236}">
                <a16:creationId xmlns:a16="http://schemas.microsoft.com/office/drawing/2014/main" id="{19F35501-E5B3-4DC7-B709-C016101E3F15}"/>
              </a:ext>
            </a:extLst>
          </p:cNvPr>
          <p:cNvSpPr>
            <a:spLocks noGrp="1"/>
          </p:cNvSpPr>
          <p:nvPr>
            <p:ph type="body" sz="quarter" idx="3"/>
          </p:nvPr>
        </p:nvSpPr>
        <p:spPr>
          <a:xfrm>
            <a:off x="4301412" y="909867"/>
            <a:ext cx="3443287" cy="366581"/>
          </a:xfrm>
          <a:ln>
            <a:solidFill>
              <a:schemeClr val="tx1"/>
            </a:solidFill>
          </a:ln>
        </p:spPr>
        <p:txBody>
          <a:bodyPr/>
          <a:lstStyle/>
          <a:p>
            <a:r>
              <a:rPr lang="en-US" sz="1800" dirty="0">
                <a:solidFill>
                  <a:schemeClr val="accent3"/>
                </a:solidFill>
              </a:rPr>
              <a:t>Tax with a CHANGE IN reform</a:t>
            </a:r>
          </a:p>
        </p:txBody>
      </p:sp>
      <p:sp>
        <p:nvSpPr>
          <p:cNvPr id="9" name="Text Placeholder 8">
            <a:extLst>
              <a:ext uri="{FF2B5EF4-FFF2-40B4-BE49-F238E27FC236}">
                <a16:creationId xmlns:a16="http://schemas.microsoft.com/office/drawing/2014/main" id="{E44E68B2-5E4D-4A44-86ED-88BC3DF51AFF}"/>
              </a:ext>
            </a:extLst>
          </p:cNvPr>
          <p:cNvSpPr>
            <a:spLocks noGrp="1"/>
          </p:cNvSpPr>
          <p:nvPr>
            <p:ph type="body" sz="half" idx="16"/>
          </p:nvPr>
        </p:nvSpPr>
        <p:spPr>
          <a:xfrm>
            <a:off x="4301412" y="1429471"/>
            <a:ext cx="3443287" cy="4904654"/>
          </a:xfrm>
          <a:ln>
            <a:solidFill>
              <a:schemeClr val="tx1"/>
            </a:solidFill>
          </a:ln>
        </p:spPr>
        <p:txBody>
          <a:bodyPr/>
          <a:lstStyle/>
          <a:p>
            <a:pPr algn="l"/>
            <a:r>
              <a:rPr lang="en-US" dirty="0"/>
              <a:t>Tax under Current Law: 2,157.07 billions</a:t>
            </a:r>
          </a:p>
          <a:p>
            <a:pPr algn="l"/>
            <a:r>
              <a:rPr lang="en-US" dirty="0"/>
              <a:t>Tax under Reform: 2,211.94 billions</a:t>
            </a:r>
          </a:p>
          <a:p>
            <a:pPr algn="l"/>
            <a:r>
              <a:rPr lang="en-US" dirty="0"/>
              <a:t>Total Returns: 35.24 million </a:t>
            </a:r>
          </a:p>
          <a:p>
            <a:pPr algn="l"/>
            <a:endParaRPr lang="en-US" dirty="0"/>
          </a:p>
        </p:txBody>
      </p:sp>
      <p:sp>
        <p:nvSpPr>
          <p:cNvPr id="7" name="Text Placeholder 6">
            <a:extLst>
              <a:ext uri="{FF2B5EF4-FFF2-40B4-BE49-F238E27FC236}">
                <a16:creationId xmlns:a16="http://schemas.microsoft.com/office/drawing/2014/main" id="{881AFEDD-5BB6-46F8-897B-7D68A582D263}"/>
              </a:ext>
            </a:extLst>
          </p:cNvPr>
          <p:cNvSpPr>
            <a:spLocks noGrp="1"/>
          </p:cNvSpPr>
          <p:nvPr>
            <p:ph type="body" sz="quarter" idx="13"/>
          </p:nvPr>
        </p:nvSpPr>
        <p:spPr>
          <a:xfrm>
            <a:off x="7897098" y="897201"/>
            <a:ext cx="3228102" cy="366581"/>
          </a:xfrm>
          <a:ln>
            <a:solidFill>
              <a:schemeClr val="tx1"/>
            </a:solidFill>
          </a:ln>
        </p:spPr>
        <p:txBody>
          <a:bodyPr/>
          <a:lstStyle/>
          <a:p>
            <a:r>
              <a:rPr lang="en-US" sz="1800" dirty="0">
                <a:solidFill>
                  <a:schemeClr val="accent5"/>
                </a:solidFill>
              </a:rPr>
              <a:t>TAX PROJECTIONS </a:t>
            </a:r>
          </a:p>
        </p:txBody>
      </p:sp>
      <p:sp>
        <p:nvSpPr>
          <p:cNvPr id="11" name="Text Placeholder 10">
            <a:extLst>
              <a:ext uri="{FF2B5EF4-FFF2-40B4-BE49-F238E27FC236}">
                <a16:creationId xmlns:a16="http://schemas.microsoft.com/office/drawing/2014/main" id="{252CD78B-DAF8-4702-AFCC-2F66D4D08CC2}"/>
              </a:ext>
            </a:extLst>
          </p:cNvPr>
          <p:cNvSpPr>
            <a:spLocks noGrp="1"/>
          </p:cNvSpPr>
          <p:nvPr>
            <p:ph type="body" sz="half" idx="17"/>
          </p:nvPr>
        </p:nvSpPr>
        <p:spPr>
          <a:xfrm>
            <a:off x="7973298" y="1419225"/>
            <a:ext cx="3151902" cy="4914900"/>
          </a:xfrm>
          <a:ln>
            <a:solidFill>
              <a:schemeClr val="tx1"/>
            </a:solidFill>
          </a:ln>
        </p:spPr>
        <p:txBody>
          <a:bodyPr>
            <a:normAutofit/>
          </a:bodyPr>
          <a:lstStyle/>
          <a:p>
            <a:pPr algn="l"/>
            <a:r>
              <a:rPr lang="en-US" dirty="0"/>
              <a:t>Tax under Current Law for 2017: $2,157.07 billions</a:t>
            </a:r>
          </a:p>
          <a:p>
            <a:pPr algn="l"/>
            <a:r>
              <a:rPr lang="en-US" dirty="0"/>
              <a:t>Tax under Reform for 2017: $2,211.94 billions</a:t>
            </a:r>
          </a:p>
          <a:p>
            <a:pPr algn="l"/>
            <a:r>
              <a:rPr lang="en-US" dirty="0"/>
              <a:t>Total weight for 2017: 35.24 million</a:t>
            </a:r>
          </a:p>
          <a:p>
            <a:pPr algn="l"/>
            <a:r>
              <a:rPr lang="en-US" dirty="0"/>
              <a:t>Tax under Current Law for 2018: $2,536.69 billions</a:t>
            </a:r>
          </a:p>
          <a:p>
            <a:pPr algn="l"/>
            <a:r>
              <a:rPr lang="en-US" dirty="0"/>
              <a:t>Tax under Reform for 2018: $2,597.31 billions</a:t>
            </a:r>
          </a:p>
          <a:p>
            <a:pPr algn="l"/>
            <a:r>
              <a:rPr lang="en-US" dirty="0"/>
              <a:t>Total weight for 2018: 38.77 million</a:t>
            </a:r>
          </a:p>
          <a:p>
            <a:pPr algn="l"/>
            <a:r>
              <a:rPr lang="en-US" dirty="0"/>
              <a:t>Tax under Current Law for 2019: $3,297.66 billions</a:t>
            </a:r>
          </a:p>
          <a:p>
            <a:pPr algn="l"/>
            <a:r>
              <a:rPr lang="en-US" dirty="0"/>
              <a:t>Tax under Reform for 2019: $3,364.64 billions</a:t>
            </a:r>
          </a:p>
          <a:p>
            <a:pPr algn="l"/>
            <a:r>
              <a:rPr lang="en-US" dirty="0"/>
              <a:t>Total weight for 2019: 42.64 million</a:t>
            </a:r>
          </a:p>
          <a:p>
            <a:pPr algn="l"/>
            <a:endParaRPr lang="en-US" dirty="0"/>
          </a:p>
        </p:txBody>
      </p:sp>
    </p:spTree>
    <p:extLst>
      <p:ext uri="{BB962C8B-B14F-4D97-AF65-F5344CB8AC3E}">
        <p14:creationId xmlns:p14="http://schemas.microsoft.com/office/powerpoint/2010/main" val="3315587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D586-6DDC-4F9E-BD29-44F69D2B968D}"/>
              </a:ext>
            </a:extLst>
          </p:cNvPr>
          <p:cNvSpPr>
            <a:spLocks noGrp="1"/>
          </p:cNvSpPr>
          <p:nvPr>
            <p:ph type="title"/>
          </p:nvPr>
        </p:nvSpPr>
        <p:spPr>
          <a:xfrm>
            <a:off x="913775" y="333071"/>
            <a:ext cx="10364451" cy="553057"/>
          </a:xfrm>
        </p:spPr>
        <p:txBody>
          <a:bodyPr>
            <a:normAutofit/>
          </a:bodyPr>
          <a:lstStyle/>
          <a:p>
            <a:r>
              <a:rPr lang="en-US" sz="3200" dirty="0"/>
              <a:t>Writing Tax Functions</a:t>
            </a:r>
          </a:p>
        </p:txBody>
      </p:sp>
      <p:sp>
        <p:nvSpPr>
          <p:cNvPr id="3" name="Content Placeholder 2">
            <a:extLst>
              <a:ext uri="{FF2B5EF4-FFF2-40B4-BE49-F238E27FC236}">
                <a16:creationId xmlns:a16="http://schemas.microsoft.com/office/drawing/2014/main" id="{D6451AC6-E9C9-403F-9B2B-40BA31463C08}"/>
              </a:ext>
            </a:extLst>
          </p:cNvPr>
          <p:cNvSpPr>
            <a:spLocks noGrp="1"/>
          </p:cNvSpPr>
          <p:nvPr>
            <p:ph idx="1"/>
          </p:nvPr>
        </p:nvSpPr>
        <p:spPr>
          <a:xfrm>
            <a:off x="913775" y="1181101"/>
            <a:ext cx="10364452" cy="4610100"/>
          </a:xfrm>
        </p:spPr>
        <p:txBody>
          <a:bodyPr/>
          <a:lstStyle/>
          <a:p>
            <a:pPr marL="0" indent="0">
              <a:buNone/>
            </a:pPr>
            <a:endParaRPr lang="en-US" dirty="0"/>
          </a:p>
          <a:p>
            <a:r>
              <a:rPr lang="en-US" dirty="0"/>
              <a:t>Writing tax functions for the Calculator Module</a:t>
            </a:r>
          </a:p>
          <a:p>
            <a:r>
              <a:rPr lang="en-US" dirty="0"/>
              <a:t>Create the function in functions.py</a:t>
            </a:r>
          </a:p>
          <a:p>
            <a:r>
              <a:rPr lang="en-US" dirty="0"/>
              <a:t>Declare the function and allow calculator class to run the function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185301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5863-3EAD-4E22-8715-3C3A4F83EB44}"/>
              </a:ext>
            </a:extLst>
          </p:cNvPr>
          <p:cNvSpPr>
            <a:spLocks noGrp="1"/>
          </p:cNvSpPr>
          <p:nvPr>
            <p:ph type="title"/>
          </p:nvPr>
        </p:nvSpPr>
        <p:spPr>
          <a:xfrm>
            <a:off x="999500" y="380393"/>
            <a:ext cx="10364451" cy="800707"/>
          </a:xfrm>
        </p:spPr>
        <p:txBody>
          <a:bodyPr>
            <a:normAutofit/>
          </a:bodyPr>
          <a:lstStyle/>
          <a:p>
            <a:r>
              <a:rPr lang="en-US" sz="3200" dirty="0"/>
              <a:t>Adding a new tax function</a:t>
            </a:r>
          </a:p>
        </p:txBody>
      </p:sp>
      <p:sp>
        <p:nvSpPr>
          <p:cNvPr id="3" name="Content Placeholder 2">
            <a:extLst>
              <a:ext uri="{FF2B5EF4-FFF2-40B4-BE49-F238E27FC236}">
                <a16:creationId xmlns:a16="http://schemas.microsoft.com/office/drawing/2014/main" id="{2CF02E3E-33B3-4C92-B942-879123D49B7A}"/>
              </a:ext>
            </a:extLst>
          </p:cNvPr>
          <p:cNvSpPr>
            <a:spLocks noGrp="1"/>
          </p:cNvSpPr>
          <p:nvPr>
            <p:ph idx="1"/>
          </p:nvPr>
        </p:nvSpPr>
        <p:spPr>
          <a:xfrm>
            <a:off x="913775" y="1181101"/>
            <a:ext cx="10364452" cy="4610100"/>
          </a:xfrm>
        </p:spPr>
        <p:txBody>
          <a:bodyPr/>
          <a:lstStyle/>
          <a:p>
            <a:pPr marL="0" indent="0">
              <a:buNone/>
            </a:pPr>
            <a:endParaRPr lang="en-US" dirty="0"/>
          </a:p>
          <a:p>
            <a:r>
              <a:rPr lang="en-US" dirty="0"/>
              <a:t>In all cases it is necessary to create a new tax function, say to calculate House Property income</a:t>
            </a:r>
          </a:p>
          <a:p>
            <a:r>
              <a:rPr lang="en-US" dirty="0"/>
              <a:t>This function is written in function.py</a:t>
            </a:r>
          </a:p>
          <a:p>
            <a:r>
              <a:rPr lang="en-US" dirty="0"/>
              <a:t>The function would require policy inputs (say a deduction) and some input/variable coming from the tax return/survey. </a:t>
            </a:r>
          </a:p>
        </p:txBody>
      </p:sp>
    </p:spTree>
    <p:extLst>
      <p:ext uri="{BB962C8B-B14F-4D97-AF65-F5344CB8AC3E}">
        <p14:creationId xmlns:p14="http://schemas.microsoft.com/office/powerpoint/2010/main" val="1480451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CA21-FD9A-4602-BCF0-6352A8B12B1F}"/>
              </a:ext>
            </a:extLst>
          </p:cNvPr>
          <p:cNvSpPr>
            <a:spLocks noGrp="1"/>
          </p:cNvSpPr>
          <p:nvPr>
            <p:ph type="title"/>
          </p:nvPr>
        </p:nvSpPr>
        <p:spPr>
          <a:xfrm>
            <a:off x="838200" y="238125"/>
            <a:ext cx="10440026" cy="685800"/>
          </a:xfrm>
        </p:spPr>
        <p:txBody>
          <a:bodyPr>
            <a:normAutofit/>
          </a:bodyPr>
          <a:lstStyle/>
          <a:p>
            <a:r>
              <a:rPr lang="en-US" sz="3200" dirty="0"/>
              <a:t>Adding a new tax function (2)</a:t>
            </a:r>
          </a:p>
        </p:txBody>
      </p:sp>
      <p:sp>
        <p:nvSpPr>
          <p:cNvPr id="3" name="Content Placeholder 2">
            <a:extLst>
              <a:ext uri="{FF2B5EF4-FFF2-40B4-BE49-F238E27FC236}">
                <a16:creationId xmlns:a16="http://schemas.microsoft.com/office/drawing/2014/main" id="{3D5CEF18-41BC-4A24-8ED2-6C2B5B7039F9}"/>
              </a:ext>
            </a:extLst>
          </p:cNvPr>
          <p:cNvSpPr>
            <a:spLocks noGrp="1"/>
          </p:cNvSpPr>
          <p:nvPr>
            <p:ph idx="1"/>
          </p:nvPr>
        </p:nvSpPr>
        <p:spPr>
          <a:xfrm>
            <a:off x="838200" y="1475874"/>
            <a:ext cx="10515600" cy="5005137"/>
          </a:xfrm>
        </p:spPr>
        <p:txBody>
          <a:bodyPr>
            <a:normAutofit fontScale="85000" lnSpcReduction="20000"/>
          </a:bodyPr>
          <a:lstStyle/>
          <a:p>
            <a:pPr eaLnBrk="0" fontAlgn="base" hangingPunct="0">
              <a:lnSpc>
                <a:spcPct val="100000"/>
              </a:lnSpc>
              <a:spcBef>
                <a:spcPct val="0"/>
              </a:spcBef>
              <a:spcAft>
                <a:spcPct val="0"/>
              </a:spcAft>
            </a:pPr>
            <a:r>
              <a:rPr lang="en-US" altLang="en-US" dirty="0">
                <a:latin typeface="Calibri" panose="020F0502020204030204" pitchFamily="34" charset="0"/>
                <a:ea typeface="Calibri" panose="020F0502020204030204" pitchFamily="34" charset="0"/>
                <a:cs typeface="Times New Roman" panose="02020603050405020304" pitchFamily="18" charset="0"/>
              </a:rPr>
              <a:t>New tax functions are written in </a:t>
            </a:r>
            <a:r>
              <a:rPr lang="en-US" altLang="en-US" b="1" dirty="0">
                <a:latin typeface="Calibri" panose="020F0502020204030204" pitchFamily="34" charset="0"/>
                <a:ea typeface="Calibri" panose="020F0502020204030204" pitchFamily="34" charset="0"/>
                <a:cs typeface="Times New Roman" panose="02020603050405020304" pitchFamily="18" charset="0"/>
              </a:rPr>
              <a:t>functions.py</a:t>
            </a:r>
            <a:r>
              <a:rPr lang="en-US" altLang="en-US" dirty="0">
                <a:latin typeface="Calibri" panose="020F0502020204030204" pitchFamily="34" charset="0"/>
                <a:ea typeface="Calibri" panose="020F0502020204030204" pitchFamily="34" charset="0"/>
                <a:cs typeface="Times New Roman" panose="02020603050405020304" pitchFamily="18" charset="0"/>
              </a:rPr>
              <a:t>. Say the function is “calc_income_house_property”</a:t>
            </a:r>
          </a:p>
          <a:p>
            <a:pPr marL="0" lvl="0" indent="0" eaLnBrk="0" fontAlgn="base" hangingPunct="0">
              <a:lnSpc>
                <a:spcPct val="100000"/>
              </a:lnSpc>
              <a:spcBef>
                <a:spcPct val="0"/>
              </a:spcBef>
              <a:spcAft>
                <a:spcPct val="0"/>
              </a:spcAft>
              <a:buNone/>
            </a:pPr>
            <a:endParaRPr lang="en-US" altLang="en-US" sz="1600" dirty="0">
              <a:latin typeface="Calibri" panose="020F0502020204030204" pitchFamily="34" charset="0"/>
              <a:cs typeface="Times New Roman" panose="02020603050405020304" pitchFamily="18" charset="0"/>
            </a:endParaRPr>
          </a:p>
          <a:p>
            <a:pPr marL="0" indent="0" fontAlgn="t">
              <a:buNone/>
            </a:pPr>
            <a:endParaRPr lang="en-US" dirty="0"/>
          </a:p>
          <a:p>
            <a:pPr marL="0" indent="0" fontAlgn="t">
              <a:buNone/>
            </a:pPr>
            <a:r>
              <a:rPr lang="en-US" b="1" dirty="0"/>
              <a:t> </a:t>
            </a:r>
          </a:p>
          <a:p>
            <a:pPr marL="0" indent="0" fontAlgn="t">
              <a:buNone/>
            </a:pPr>
            <a:endParaRPr lang="en-US" altLang="en-US" b="1" dirty="0">
              <a:latin typeface="Calibri" panose="020F0502020204030204" pitchFamily="34" charset="0"/>
              <a:ea typeface="Calibri" panose="020F0502020204030204" pitchFamily="34" charset="0"/>
              <a:cs typeface="Times New Roman" panose="02020603050405020304" pitchFamily="18" charset="0"/>
            </a:endParaRPr>
          </a:p>
          <a:p>
            <a:pPr marL="0" indent="0" fontAlgn="t">
              <a:buNone/>
            </a:pPr>
            <a:endParaRPr lang="en-US" altLang="en-US" b="1" dirty="0">
              <a:latin typeface="Calibri" panose="020F0502020204030204" pitchFamily="34" charset="0"/>
              <a:ea typeface="Calibri" panose="020F0502020204030204" pitchFamily="34" charset="0"/>
              <a:cs typeface="Times New Roman" panose="02020603050405020304" pitchFamily="18" charset="0"/>
            </a:endParaRPr>
          </a:p>
          <a:p>
            <a:pPr fontAlgn="t"/>
            <a:r>
              <a:rPr lang="en-US" altLang="en-US" dirty="0">
                <a:latin typeface="Calibri" panose="020F0502020204030204" pitchFamily="34" charset="0"/>
                <a:ea typeface="Calibri" panose="020F0502020204030204" pitchFamily="34" charset="0"/>
                <a:cs typeface="Times New Roman" panose="02020603050405020304" pitchFamily="18" charset="0"/>
              </a:rPr>
              <a:t>The variables “INCOME_HP” is obtained from the Tax Return (or Survey) and hence is a “records” variable</a:t>
            </a:r>
          </a:p>
          <a:p>
            <a:pPr lvl="1" fontAlgn="t"/>
            <a:r>
              <a:rPr lang="en-US" altLang="en-US" dirty="0">
                <a:latin typeface="Calibri" panose="020F0502020204030204" pitchFamily="34" charset="0"/>
                <a:ea typeface="Calibri" panose="020F0502020204030204" pitchFamily="34" charset="0"/>
                <a:cs typeface="Times New Roman" panose="02020603050405020304" pitchFamily="18" charset="0"/>
              </a:rPr>
              <a:t>“HP_deduction” is a policy variable</a:t>
            </a:r>
            <a:endParaRPr lang="en-US" altLang="en-US" sz="1200" dirty="0"/>
          </a:p>
          <a:p>
            <a:pPr lvl="1" fontAlgn="t"/>
            <a:r>
              <a:rPr lang="en-US" altLang="en-US" dirty="0">
                <a:latin typeface="Calibri" panose="020F0502020204030204" pitchFamily="34" charset="0"/>
                <a:ea typeface="Calibri" panose="020F0502020204030204" pitchFamily="34" charset="0"/>
                <a:cs typeface="Times New Roman" panose="02020603050405020304" pitchFamily="18" charset="0"/>
              </a:rPr>
              <a:t>“Income_House_Property” is a calculated variable which reflects the income from House Property after Deduction and is included as a “records” variable</a:t>
            </a:r>
          </a:p>
          <a:p>
            <a:pPr lvl="1" fontAlgn="t"/>
            <a:r>
              <a:rPr lang="en-US" altLang="en-US" dirty="0">
                <a:cs typeface="Times New Roman" panose="02020603050405020304" pitchFamily="18" charset="0"/>
              </a:rPr>
              <a:t>These Variables are added to the Model using the procedure “Adding new Variables” (see below)</a:t>
            </a:r>
            <a:endParaRPr lang="en-US" altLang="en-US" dirty="0"/>
          </a:p>
          <a:p>
            <a:pPr marL="0" indent="0" fontAlgn="t">
              <a:buNone/>
            </a:pPr>
            <a:r>
              <a:rPr lang="en-US" altLang="en-US" sz="2400" b="1" dirty="0">
                <a:latin typeface="Calibri" panose="020F0502020204030204" pitchFamily="34" charset="0"/>
                <a:ea typeface="Calibri" panose="020F0502020204030204" pitchFamily="34" charset="0"/>
                <a:cs typeface="Times New Roman" panose="02020603050405020304" pitchFamily="18" charset="0"/>
              </a:rPr>
              <a:t>Note: </a:t>
            </a:r>
            <a:r>
              <a:rPr lang="en-US" altLang="en-US" sz="2400" dirty="0">
                <a:latin typeface="Calibri" panose="020F0502020204030204" pitchFamily="34" charset="0"/>
                <a:ea typeface="Calibri" panose="020F0502020204030204" pitchFamily="34" charset="0"/>
                <a:cs typeface="Times New Roman" panose="02020603050405020304" pitchFamily="18" charset="0"/>
              </a:rPr>
              <a:t>Even though “Income_House_Property” is returned by the function, it is declared as an input at the function definition</a:t>
            </a:r>
            <a:endParaRPr lang="en-US" altLang="en-US" sz="2400" dirty="0">
              <a:latin typeface="Arial" panose="020B0604020202020204" pitchFamily="34" charset="0"/>
            </a:endParaRPr>
          </a:p>
          <a:p>
            <a:pPr marL="0" indent="0">
              <a:buNone/>
            </a:pPr>
            <a:endParaRPr lang="en-US" dirty="0"/>
          </a:p>
        </p:txBody>
      </p:sp>
      <p:graphicFrame>
        <p:nvGraphicFramePr>
          <p:cNvPr id="4" name="Content Placeholder 6">
            <a:extLst>
              <a:ext uri="{FF2B5EF4-FFF2-40B4-BE49-F238E27FC236}">
                <a16:creationId xmlns:a16="http://schemas.microsoft.com/office/drawing/2014/main" id="{C3FCB77D-C6B8-4232-94AE-3D68877D438C}"/>
              </a:ext>
            </a:extLst>
          </p:cNvPr>
          <p:cNvGraphicFramePr>
            <a:graphicFrameLocks/>
          </p:cNvGraphicFramePr>
          <p:nvPr>
            <p:extLst>
              <p:ext uri="{D42A27DB-BD31-4B8C-83A1-F6EECF244321}">
                <p14:modId xmlns:p14="http://schemas.microsoft.com/office/powerpoint/2010/main" val="3633106942"/>
              </p:ext>
            </p:extLst>
          </p:nvPr>
        </p:nvGraphicFramePr>
        <p:xfrm>
          <a:off x="1022349" y="2294022"/>
          <a:ext cx="7143455" cy="1134978"/>
        </p:xfrm>
        <a:graphic>
          <a:graphicData uri="http://schemas.openxmlformats.org/drawingml/2006/table">
            <a:tbl>
              <a:tblPr firstRow="1" firstCol="1" bandRow="1">
                <a:tableStyleId>{5C22544A-7EE6-4342-B048-85BDC9FD1C3A}</a:tableStyleId>
              </a:tblPr>
              <a:tblGrid>
                <a:gridCol w="7143455">
                  <a:extLst>
                    <a:ext uri="{9D8B030D-6E8A-4147-A177-3AD203B41FA5}">
                      <a16:colId xmlns:a16="http://schemas.microsoft.com/office/drawing/2014/main" val="3018389742"/>
                    </a:ext>
                  </a:extLst>
                </a:gridCol>
              </a:tblGrid>
              <a:tr h="1134978">
                <a:tc>
                  <a:txBody>
                    <a:bodyPr/>
                    <a:lstStyle/>
                    <a:p>
                      <a:pPr marL="228600" marR="0">
                        <a:lnSpc>
                          <a:spcPct val="107000"/>
                        </a:lnSpc>
                        <a:spcBef>
                          <a:spcPts val="0"/>
                        </a:spcBef>
                        <a:spcAft>
                          <a:spcPts val="0"/>
                        </a:spcAft>
                      </a:pPr>
                      <a:r>
                        <a:rPr lang="en-US" sz="1400" dirty="0">
                          <a:effectLst/>
                        </a:rPr>
                        <a:t>@iterate_jit(nopython=True)</a:t>
                      </a:r>
                    </a:p>
                    <a:p>
                      <a:pPr marL="228600" marR="0">
                        <a:lnSpc>
                          <a:spcPct val="107000"/>
                        </a:lnSpc>
                        <a:spcBef>
                          <a:spcPts val="0"/>
                        </a:spcBef>
                        <a:spcAft>
                          <a:spcPts val="0"/>
                        </a:spcAft>
                      </a:pPr>
                      <a:r>
                        <a:rPr lang="en-US" sz="1400" dirty="0">
                          <a:effectLst/>
                        </a:rPr>
                        <a:t>def calc_income_house_property(HP_deduction, INCOME_HP, Income_House_Property):</a:t>
                      </a:r>
                    </a:p>
                    <a:p>
                      <a:pPr marL="228600" marR="0">
                        <a:lnSpc>
                          <a:spcPct val="107000"/>
                        </a:lnSpc>
                        <a:spcBef>
                          <a:spcPts val="0"/>
                        </a:spcBef>
                        <a:spcAft>
                          <a:spcPts val="0"/>
                        </a:spcAft>
                      </a:pPr>
                      <a:r>
                        <a:rPr lang="en-US" sz="1400" dirty="0">
                          <a:effectLst/>
                        </a:rPr>
                        <a:t>       Income_House_Property = INCOME_HP - HP_deduction</a:t>
                      </a:r>
                    </a:p>
                    <a:p>
                      <a:pPr marL="228600" marR="0">
                        <a:lnSpc>
                          <a:spcPct val="107000"/>
                        </a:lnSpc>
                        <a:spcBef>
                          <a:spcPts val="0"/>
                        </a:spcBef>
                        <a:spcAft>
                          <a:spcPts val="0"/>
                        </a:spcAft>
                      </a:pPr>
                      <a:r>
                        <a:rPr lang="en-US" sz="1400" dirty="0">
                          <a:effectLst/>
                        </a:rPr>
                        <a:t>       return Income_House_Property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4959928"/>
                  </a:ext>
                </a:extLst>
              </a:tr>
            </a:tbl>
          </a:graphicData>
        </a:graphic>
      </p:graphicFrame>
    </p:spTree>
    <p:extLst>
      <p:ext uri="{BB962C8B-B14F-4D97-AF65-F5344CB8AC3E}">
        <p14:creationId xmlns:p14="http://schemas.microsoft.com/office/powerpoint/2010/main" val="3007201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83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id="{7EE86D52-C9FE-4470-93C5-3673B0432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445" y="2448170"/>
            <a:ext cx="3427091" cy="197057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6636D10F-8B86-452D-BA34-DF5CAF8FF134}"/>
              </a:ext>
            </a:extLst>
          </p:cNvPr>
          <p:cNvSpPr>
            <a:spLocks noGrp="1"/>
          </p:cNvSpPr>
          <p:nvPr>
            <p:ph type="title"/>
          </p:nvPr>
        </p:nvSpPr>
        <p:spPr>
          <a:xfrm>
            <a:off x="913776" y="640832"/>
            <a:ext cx="7906374" cy="1116662"/>
          </a:xfrm>
        </p:spPr>
        <p:txBody>
          <a:bodyPr>
            <a:normAutofit/>
          </a:bodyPr>
          <a:lstStyle/>
          <a:p>
            <a:r>
              <a:rPr lang="en-US" sz="3200" dirty="0"/>
              <a:t>What Are Its Uses To A Policy Maker?</a:t>
            </a:r>
          </a:p>
        </p:txBody>
      </p:sp>
      <p:sp>
        <p:nvSpPr>
          <p:cNvPr id="3" name="Content Placeholder 2">
            <a:extLst>
              <a:ext uri="{FF2B5EF4-FFF2-40B4-BE49-F238E27FC236}">
                <a16:creationId xmlns:a16="http://schemas.microsoft.com/office/drawing/2014/main" id="{2563CA26-64AF-4D10-A65D-021B57C31FDD}"/>
              </a:ext>
            </a:extLst>
          </p:cNvPr>
          <p:cNvSpPr>
            <a:spLocks noGrp="1"/>
          </p:cNvSpPr>
          <p:nvPr>
            <p:ph sz="quarter" idx="13"/>
          </p:nvPr>
        </p:nvSpPr>
        <p:spPr>
          <a:xfrm>
            <a:off x="913774" y="1909892"/>
            <a:ext cx="6564207" cy="4624258"/>
          </a:xfrm>
        </p:spPr>
        <p:txBody>
          <a:bodyPr>
            <a:noAutofit/>
          </a:bodyPr>
          <a:lstStyle/>
          <a:p>
            <a:pPr>
              <a:lnSpc>
                <a:spcPct val="110000"/>
              </a:lnSpc>
            </a:pPr>
            <a:r>
              <a:rPr lang="en-US" sz="1600" dirty="0"/>
              <a:t>Tax rules can be complicated with complex formulas. Therefore, a more holistic and feasible approach can be achieved using python programming which is not efficiently workable in a tool like excel.</a:t>
            </a:r>
          </a:p>
          <a:p>
            <a:pPr>
              <a:lnSpc>
                <a:spcPct val="110000"/>
              </a:lnSpc>
            </a:pPr>
            <a:r>
              <a:rPr lang="en-US" sz="1600" dirty="0"/>
              <a:t>This tool the advantage to see the effects of tax reforms with easy tweaks in the functions and formulas, while it could be a tedious task to do the same in a spreadsheet like excel.</a:t>
            </a:r>
          </a:p>
          <a:p>
            <a:pPr>
              <a:lnSpc>
                <a:spcPct val="110000"/>
              </a:lnSpc>
            </a:pPr>
            <a:r>
              <a:rPr lang="en-US" sz="1600" dirty="0"/>
              <a:t>It can also be used to see macroeconomic impact on growth, savings, employment &amp; labor etc. Therefore, it not only calculates the tax revenue of the country but foresees what impacts the policy changes in tax can have on the economy as a whole.</a:t>
            </a:r>
          </a:p>
          <a:p>
            <a:pPr>
              <a:lnSpc>
                <a:spcPct val="110000"/>
              </a:lnSpc>
            </a:pPr>
            <a:r>
              <a:rPr lang="en-US" sz="1600" dirty="0"/>
              <a:t>The tool can also be further improved to see behavioral changes and adjustments.</a:t>
            </a:r>
          </a:p>
        </p:txBody>
      </p:sp>
    </p:spTree>
    <p:extLst>
      <p:ext uri="{BB962C8B-B14F-4D97-AF65-F5344CB8AC3E}">
        <p14:creationId xmlns:p14="http://schemas.microsoft.com/office/powerpoint/2010/main" val="1479709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A74E-3EB5-4F66-B2EF-A3E94CFA26EE}"/>
              </a:ext>
            </a:extLst>
          </p:cNvPr>
          <p:cNvSpPr>
            <a:spLocks noGrp="1"/>
          </p:cNvSpPr>
          <p:nvPr>
            <p:ph type="title"/>
          </p:nvPr>
        </p:nvSpPr>
        <p:spPr>
          <a:xfrm>
            <a:off x="838200" y="212725"/>
            <a:ext cx="10515600" cy="781885"/>
          </a:xfrm>
        </p:spPr>
        <p:txBody>
          <a:bodyPr>
            <a:normAutofit/>
          </a:bodyPr>
          <a:lstStyle/>
          <a:p>
            <a:r>
              <a:rPr lang="en-US" sz="3200" dirty="0"/>
              <a:t>Adding a new tax function (3)</a:t>
            </a:r>
          </a:p>
        </p:txBody>
      </p:sp>
      <p:sp>
        <p:nvSpPr>
          <p:cNvPr id="3" name="Content Placeholder 2">
            <a:extLst>
              <a:ext uri="{FF2B5EF4-FFF2-40B4-BE49-F238E27FC236}">
                <a16:creationId xmlns:a16="http://schemas.microsoft.com/office/drawing/2014/main" id="{D4AB1FC9-D5D0-47B6-B0D8-8E05DE7437CE}"/>
              </a:ext>
            </a:extLst>
          </p:cNvPr>
          <p:cNvSpPr>
            <a:spLocks noGrp="1"/>
          </p:cNvSpPr>
          <p:nvPr>
            <p:ph idx="1"/>
          </p:nvPr>
        </p:nvSpPr>
        <p:spPr>
          <a:xfrm>
            <a:off x="838200" y="994611"/>
            <a:ext cx="10515600" cy="5182352"/>
          </a:xfrm>
        </p:spPr>
        <p:txBody>
          <a:bodyPr/>
          <a:lstStyle/>
          <a:p>
            <a:r>
              <a:rPr lang="en-US" sz="2000" dirty="0"/>
              <a:t>Connect the new function with the calculator.</a:t>
            </a:r>
          </a:p>
          <a:p>
            <a:r>
              <a:rPr lang="en-US" sz="2000" dirty="0"/>
              <a:t>This is done by updating </a:t>
            </a:r>
            <a:r>
              <a:rPr lang="en-US" sz="2000" b="1" dirty="0"/>
              <a:t>calculator.py </a:t>
            </a:r>
            <a:r>
              <a:rPr lang="en-US" sz="2000" dirty="0"/>
              <a:t>in two places.</a:t>
            </a:r>
          </a:p>
          <a:p>
            <a:pPr lvl="1"/>
            <a:r>
              <a:rPr lang="en-US" dirty="0"/>
              <a:t>At the beginning where we import it and,</a:t>
            </a:r>
          </a:p>
          <a:p>
            <a:pPr lvl="1"/>
            <a:r>
              <a:rPr lang="en-US" dirty="0"/>
              <a:t>In </a:t>
            </a:r>
            <a:r>
              <a:rPr lang="en-US" dirty="0" err="1"/>
              <a:t>calc_all</a:t>
            </a:r>
            <a:r>
              <a:rPr lang="en-US" dirty="0"/>
              <a:t> function where we call the function. </a:t>
            </a:r>
          </a:p>
        </p:txBody>
      </p:sp>
      <p:pic>
        <p:nvPicPr>
          <p:cNvPr id="4" name="Picture 3">
            <a:extLst>
              <a:ext uri="{FF2B5EF4-FFF2-40B4-BE49-F238E27FC236}">
                <a16:creationId xmlns:a16="http://schemas.microsoft.com/office/drawing/2014/main" id="{64F7468D-23E2-48B7-A0EC-DC83030AE4EE}"/>
              </a:ext>
            </a:extLst>
          </p:cNvPr>
          <p:cNvPicPr/>
          <p:nvPr/>
        </p:nvPicPr>
        <p:blipFill>
          <a:blip r:embed="rId2"/>
          <a:stretch>
            <a:fillRect/>
          </a:stretch>
        </p:blipFill>
        <p:spPr>
          <a:xfrm>
            <a:off x="1640307" y="2663238"/>
            <a:ext cx="4665243" cy="3513724"/>
          </a:xfrm>
          <a:prstGeom prst="rect">
            <a:avLst/>
          </a:prstGeom>
        </p:spPr>
      </p:pic>
      <p:pic>
        <p:nvPicPr>
          <p:cNvPr id="5" name="Picture 4">
            <a:extLst>
              <a:ext uri="{FF2B5EF4-FFF2-40B4-BE49-F238E27FC236}">
                <a16:creationId xmlns:a16="http://schemas.microsoft.com/office/drawing/2014/main" id="{842D2896-C241-4B64-9F15-5DA3ABBC1AE2}"/>
              </a:ext>
            </a:extLst>
          </p:cNvPr>
          <p:cNvPicPr/>
          <p:nvPr/>
        </p:nvPicPr>
        <p:blipFill>
          <a:blip r:embed="rId3"/>
          <a:stretch>
            <a:fillRect/>
          </a:stretch>
        </p:blipFill>
        <p:spPr>
          <a:xfrm>
            <a:off x="7796464" y="1032627"/>
            <a:ext cx="3958390" cy="5144335"/>
          </a:xfrm>
          <a:prstGeom prst="rect">
            <a:avLst/>
          </a:prstGeom>
        </p:spPr>
      </p:pic>
      <p:sp>
        <p:nvSpPr>
          <p:cNvPr id="6" name="TextBox 5">
            <a:extLst>
              <a:ext uri="{FF2B5EF4-FFF2-40B4-BE49-F238E27FC236}">
                <a16:creationId xmlns:a16="http://schemas.microsoft.com/office/drawing/2014/main" id="{194B03CD-8EFB-40CA-AEC3-620F36956DD7}"/>
              </a:ext>
            </a:extLst>
          </p:cNvPr>
          <p:cNvSpPr txBox="1"/>
          <p:nvPr/>
        </p:nvSpPr>
        <p:spPr>
          <a:xfrm>
            <a:off x="561474" y="6304549"/>
            <a:ext cx="10515600" cy="584775"/>
          </a:xfrm>
          <a:prstGeom prst="rect">
            <a:avLst/>
          </a:prstGeom>
          <a:noFill/>
        </p:spPr>
        <p:txBody>
          <a:bodyPr wrap="square" rtlCol="0">
            <a:spAutoFit/>
          </a:bodyPr>
          <a:lstStyle/>
          <a:p>
            <a:r>
              <a:rPr lang="en-US" sz="1600" b="1" dirty="0"/>
              <a:t>Note:</a:t>
            </a:r>
            <a:r>
              <a:rPr lang="en-US" sz="1600" dirty="0"/>
              <a:t> The declaration in </a:t>
            </a:r>
            <a:r>
              <a:rPr lang="en-US" sz="1600" dirty="0" err="1"/>
              <a:t>calc_all</a:t>
            </a:r>
            <a:r>
              <a:rPr lang="en-US" sz="1600" dirty="0"/>
              <a:t> function looks for “</a:t>
            </a:r>
            <a:r>
              <a:rPr lang="en-US" sz="1600" dirty="0" err="1"/>
              <a:t>self.__policy</a:t>
            </a:r>
            <a:r>
              <a:rPr lang="en-US" sz="1600" dirty="0"/>
              <a:t>” variables and “</a:t>
            </a:r>
            <a:r>
              <a:rPr lang="en-US" sz="1600" dirty="0" err="1"/>
              <a:t>self.__records</a:t>
            </a:r>
            <a:r>
              <a:rPr lang="en-US" sz="1600" dirty="0"/>
              <a:t>” variables hence the order of the input variables declared in the functions.py has to be in the same order – policy and then record variables.</a:t>
            </a:r>
          </a:p>
        </p:txBody>
      </p:sp>
      <p:sp>
        <p:nvSpPr>
          <p:cNvPr id="8" name="Oval 7">
            <a:extLst>
              <a:ext uri="{FF2B5EF4-FFF2-40B4-BE49-F238E27FC236}">
                <a16:creationId xmlns:a16="http://schemas.microsoft.com/office/drawing/2014/main" id="{419D10E6-B588-4359-8BE9-672D180821E2}"/>
              </a:ext>
            </a:extLst>
          </p:cNvPr>
          <p:cNvSpPr/>
          <p:nvPr/>
        </p:nvSpPr>
        <p:spPr>
          <a:xfrm>
            <a:off x="4523873" y="3487153"/>
            <a:ext cx="1780674" cy="3248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93812AB-0966-47D7-A41F-3754721E60E7}"/>
              </a:ext>
            </a:extLst>
          </p:cNvPr>
          <p:cNvSpPr/>
          <p:nvPr/>
        </p:nvSpPr>
        <p:spPr>
          <a:xfrm>
            <a:off x="7395411" y="4420100"/>
            <a:ext cx="3958389" cy="3228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210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1AAD-9007-4C88-8B58-80D4A9F9FF82}"/>
              </a:ext>
            </a:extLst>
          </p:cNvPr>
          <p:cNvSpPr>
            <a:spLocks noGrp="1"/>
          </p:cNvSpPr>
          <p:nvPr>
            <p:ph type="title"/>
          </p:nvPr>
        </p:nvSpPr>
        <p:spPr>
          <a:xfrm>
            <a:off x="838200" y="1"/>
            <a:ext cx="10515600" cy="1267326"/>
          </a:xfrm>
        </p:spPr>
        <p:txBody>
          <a:bodyPr/>
          <a:lstStyle/>
          <a:p>
            <a:r>
              <a:rPr lang="en-US" dirty="0"/>
              <a:t>Adding a new Variable</a:t>
            </a:r>
          </a:p>
        </p:txBody>
      </p:sp>
      <p:sp>
        <p:nvSpPr>
          <p:cNvPr id="3" name="Content Placeholder 2">
            <a:extLst>
              <a:ext uri="{FF2B5EF4-FFF2-40B4-BE49-F238E27FC236}">
                <a16:creationId xmlns:a16="http://schemas.microsoft.com/office/drawing/2014/main" id="{DB11B5DC-C566-4650-98BD-15CF6A6F38C4}"/>
              </a:ext>
            </a:extLst>
          </p:cNvPr>
          <p:cNvSpPr>
            <a:spLocks noGrp="1"/>
          </p:cNvSpPr>
          <p:nvPr>
            <p:ph idx="1"/>
          </p:nvPr>
        </p:nvSpPr>
        <p:spPr>
          <a:xfrm>
            <a:off x="838200" y="1031359"/>
            <a:ext cx="10515600" cy="5259904"/>
          </a:xfrm>
        </p:spPr>
        <p:txBody>
          <a:bodyPr/>
          <a:lstStyle/>
          <a:p>
            <a:r>
              <a:rPr lang="en-US" sz="2000" dirty="0"/>
              <a:t>Declare the variables in the respective json files. </a:t>
            </a:r>
          </a:p>
          <a:p>
            <a:r>
              <a:rPr lang="en-US" sz="2000" dirty="0"/>
              <a:t>“INCOME_HP” and “Income_House_Property” are declared in </a:t>
            </a:r>
            <a:r>
              <a:rPr lang="en-US" sz="2000" dirty="0" err="1"/>
              <a:t>records_variable.json</a:t>
            </a:r>
            <a:r>
              <a:rPr lang="en-US" sz="2000" dirty="0"/>
              <a:t>. “INCOME_HP” is declared as a “read” variable as it is directly read from the tax return/survey while “Income_House_Property” is declared as a “calc” (calculated) variable.</a:t>
            </a:r>
          </a:p>
          <a:p>
            <a:pPr marL="0" indent="0">
              <a:buNone/>
            </a:pPr>
            <a:endParaRPr lang="en-US" dirty="0"/>
          </a:p>
        </p:txBody>
      </p:sp>
      <p:pic>
        <p:nvPicPr>
          <p:cNvPr id="17" name="Picture 16">
            <a:extLst>
              <a:ext uri="{FF2B5EF4-FFF2-40B4-BE49-F238E27FC236}">
                <a16:creationId xmlns:a16="http://schemas.microsoft.com/office/drawing/2014/main" id="{AA8808B2-01E6-4D73-A46B-F4F66D7EEAAE}"/>
              </a:ext>
            </a:extLst>
          </p:cNvPr>
          <p:cNvPicPr/>
          <p:nvPr/>
        </p:nvPicPr>
        <p:blipFill>
          <a:blip r:embed="rId2"/>
          <a:stretch>
            <a:fillRect/>
          </a:stretch>
        </p:blipFill>
        <p:spPr>
          <a:xfrm>
            <a:off x="1147010" y="3009900"/>
            <a:ext cx="4556917" cy="3429500"/>
          </a:xfrm>
          <a:prstGeom prst="rect">
            <a:avLst/>
          </a:prstGeom>
        </p:spPr>
      </p:pic>
      <p:pic>
        <p:nvPicPr>
          <p:cNvPr id="18" name="Picture 17">
            <a:extLst>
              <a:ext uri="{FF2B5EF4-FFF2-40B4-BE49-F238E27FC236}">
                <a16:creationId xmlns:a16="http://schemas.microsoft.com/office/drawing/2014/main" id="{989332DE-E827-4969-89A9-4F4AC0C4C4E0}"/>
              </a:ext>
            </a:extLst>
          </p:cNvPr>
          <p:cNvPicPr/>
          <p:nvPr/>
        </p:nvPicPr>
        <p:blipFill>
          <a:blip r:embed="rId3"/>
          <a:stretch>
            <a:fillRect/>
          </a:stretch>
        </p:blipFill>
        <p:spPr>
          <a:xfrm>
            <a:off x="6096000" y="3009900"/>
            <a:ext cx="4779879" cy="3429500"/>
          </a:xfrm>
          <a:prstGeom prst="rect">
            <a:avLst/>
          </a:prstGeom>
        </p:spPr>
      </p:pic>
      <p:sp>
        <p:nvSpPr>
          <p:cNvPr id="11" name="Oval 10">
            <a:extLst>
              <a:ext uri="{FF2B5EF4-FFF2-40B4-BE49-F238E27FC236}">
                <a16:creationId xmlns:a16="http://schemas.microsoft.com/office/drawing/2014/main" id="{8280DDF0-7DAF-4860-9748-44A2521C88A2}"/>
              </a:ext>
            </a:extLst>
          </p:cNvPr>
          <p:cNvSpPr/>
          <p:nvPr/>
        </p:nvSpPr>
        <p:spPr>
          <a:xfrm>
            <a:off x="1079500" y="5520282"/>
            <a:ext cx="3930316" cy="7987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7C9A227-C158-4117-9D6D-3494403B9D9E}"/>
              </a:ext>
            </a:extLst>
          </p:cNvPr>
          <p:cNvSpPr/>
          <p:nvPr/>
        </p:nvSpPr>
        <p:spPr>
          <a:xfrm>
            <a:off x="5918047" y="4230019"/>
            <a:ext cx="3930316" cy="9892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8363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938C-ADE0-4150-B01F-12FD5A9DDF00}"/>
              </a:ext>
            </a:extLst>
          </p:cNvPr>
          <p:cNvSpPr>
            <a:spLocks noGrp="1"/>
          </p:cNvSpPr>
          <p:nvPr>
            <p:ph type="title"/>
          </p:nvPr>
        </p:nvSpPr>
        <p:spPr>
          <a:xfrm>
            <a:off x="2105025" y="142875"/>
            <a:ext cx="7600950" cy="714375"/>
          </a:xfrm>
        </p:spPr>
        <p:txBody>
          <a:bodyPr/>
          <a:lstStyle/>
          <a:p>
            <a:r>
              <a:rPr lang="en-US" dirty="0"/>
              <a:t>Adding a new Variable (2)</a:t>
            </a:r>
          </a:p>
        </p:txBody>
      </p:sp>
      <p:sp>
        <p:nvSpPr>
          <p:cNvPr id="3" name="Content Placeholder 2">
            <a:extLst>
              <a:ext uri="{FF2B5EF4-FFF2-40B4-BE49-F238E27FC236}">
                <a16:creationId xmlns:a16="http://schemas.microsoft.com/office/drawing/2014/main" id="{A62F4022-9F38-4FF3-930D-46D8E414A223}"/>
              </a:ext>
            </a:extLst>
          </p:cNvPr>
          <p:cNvSpPr>
            <a:spLocks noGrp="1"/>
          </p:cNvSpPr>
          <p:nvPr>
            <p:ph type="body" sz="half" idx="2"/>
          </p:nvPr>
        </p:nvSpPr>
        <p:spPr>
          <a:xfrm>
            <a:off x="913794" y="1495425"/>
            <a:ext cx="5934949" cy="5086349"/>
          </a:xfrm>
        </p:spPr>
        <p:txBody>
          <a:bodyPr/>
          <a:lstStyle/>
          <a:p>
            <a:pPr marL="0" indent="0">
              <a:buNone/>
            </a:pPr>
            <a:r>
              <a:rPr lang="en-US" sz="2000" dirty="0"/>
              <a:t>“</a:t>
            </a:r>
            <a:r>
              <a:rPr lang="en-US" sz="2000" dirty="0" err="1"/>
              <a:t>HP_deduction</a:t>
            </a:r>
            <a:r>
              <a:rPr lang="en-US" sz="2000" dirty="0"/>
              <a:t>” is a policy variable and is declared in </a:t>
            </a:r>
            <a:r>
              <a:rPr lang="en-US" sz="2000" b="1" dirty="0" err="1"/>
              <a:t>current_law_policy.json</a:t>
            </a:r>
            <a:r>
              <a:rPr lang="en-US" sz="2000" dirty="0"/>
              <a:t>.</a:t>
            </a:r>
          </a:p>
          <a:p>
            <a:pPr marL="0" indent="0">
              <a:buNone/>
            </a:pPr>
            <a:endParaRPr lang="en-US" dirty="0"/>
          </a:p>
        </p:txBody>
      </p:sp>
      <p:sp>
        <p:nvSpPr>
          <p:cNvPr id="5" name="Slide Number Placeholder 4">
            <a:extLst>
              <a:ext uri="{FF2B5EF4-FFF2-40B4-BE49-F238E27FC236}">
                <a16:creationId xmlns:a16="http://schemas.microsoft.com/office/drawing/2014/main" id="{E1E0DB05-C2CC-4B32-8A11-8455A1C3684B}"/>
              </a:ext>
            </a:extLst>
          </p:cNvPr>
          <p:cNvSpPr>
            <a:spLocks noGrp="1"/>
          </p:cNvSpPr>
          <p:nvPr>
            <p:ph type="sldNum" sz="quarter" idx="12"/>
          </p:nvPr>
        </p:nvSpPr>
        <p:spPr/>
        <p:txBody>
          <a:bodyPr/>
          <a:lstStyle/>
          <a:p>
            <a:fld id="{52C44A77-5F5E-4CB9-8D56-F5EB4797E63D}" type="slidenum">
              <a:rPr lang="en-US" smtClean="0"/>
              <a:t>32</a:t>
            </a:fld>
            <a:endParaRPr lang="en-US"/>
          </a:p>
        </p:txBody>
      </p:sp>
      <p:pic>
        <p:nvPicPr>
          <p:cNvPr id="4" name="Picture 3">
            <a:extLst>
              <a:ext uri="{FF2B5EF4-FFF2-40B4-BE49-F238E27FC236}">
                <a16:creationId xmlns:a16="http://schemas.microsoft.com/office/drawing/2014/main" id="{816D3577-095E-4094-9406-FA5A03B1B308}"/>
              </a:ext>
            </a:extLst>
          </p:cNvPr>
          <p:cNvPicPr/>
          <p:nvPr/>
        </p:nvPicPr>
        <p:blipFill>
          <a:blip r:embed="rId2"/>
          <a:stretch>
            <a:fillRect/>
          </a:stretch>
        </p:blipFill>
        <p:spPr>
          <a:xfrm>
            <a:off x="7004050" y="1057275"/>
            <a:ext cx="4529472" cy="5524500"/>
          </a:xfrm>
          <a:prstGeom prst="rect">
            <a:avLst/>
          </a:prstGeom>
        </p:spPr>
      </p:pic>
    </p:spTree>
    <p:extLst>
      <p:ext uri="{BB962C8B-B14F-4D97-AF65-F5344CB8AC3E}">
        <p14:creationId xmlns:p14="http://schemas.microsoft.com/office/powerpoint/2010/main" val="1866183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E96F-54E0-4289-A501-80E1D6B9FD04}"/>
              </a:ext>
            </a:extLst>
          </p:cNvPr>
          <p:cNvSpPr>
            <a:spLocks noGrp="1"/>
          </p:cNvSpPr>
          <p:nvPr>
            <p:ph type="title"/>
          </p:nvPr>
        </p:nvSpPr>
        <p:spPr>
          <a:xfrm>
            <a:off x="106327" y="457200"/>
            <a:ext cx="5178054" cy="745958"/>
          </a:xfrm>
        </p:spPr>
        <p:txBody>
          <a:bodyPr>
            <a:normAutofit fontScale="90000"/>
          </a:bodyPr>
          <a:lstStyle/>
          <a:p>
            <a:r>
              <a:rPr lang="en-US" dirty="0"/>
              <a:t>Adding a new Variable (3)</a:t>
            </a:r>
            <a:br>
              <a:rPr lang="en-US" dirty="0"/>
            </a:br>
            <a:r>
              <a:rPr lang="en-US" dirty="0"/>
              <a:t>- if different growth rate from CPI</a:t>
            </a:r>
          </a:p>
        </p:txBody>
      </p:sp>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542260" y="996951"/>
            <a:ext cx="4229765" cy="4872038"/>
          </a:xfrm>
        </p:spPr>
        <p:txBody>
          <a:bodyPr/>
          <a:lstStyle/>
          <a:p>
            <a:pPr marL="285750" lvl="0" indent="-285750">
              <a:buFont typeface="Arial" panose="020B0604020202020204" pitchFamily="34" charset="0"/>
              <a:buChar char="•"/>
            </a:pPr>
            <a:r>
              <a:rPr lang="en-US" dirty="0">
                <a:solidFill>
                  <a:schemeClr val="tx1"/>
                </a:solidFill>
              </a:rPr>
              <a:t>Next, “read” variables are likely to grow with time and hence we need to incorporate their growth in “</a:t>
            </a:r>
            <a:r>
              <a:rPr lang="en-US" dirty="0" err="1">
                <a:solidFill>
                  <a:schemeClr val="tx1"/>
                </a:solidFill>
              </a:rPr>
              <a:t>growfactors</a:t>
            </a:r>
            <a:r>
              <a:rPr lang="en-US" dirty="0">
                <a:solidFill>
                  <a:schemeClr val="tx1"/>
                </a:solidFill>
              </a:rPr>
              <a:t>” files and functions. </a:t>
            </a:r>
          </a:p>
          <a:p>
            <a:pPr lvl="0"/>
            <a:endParaRPr lang="en-US" dirty="0">
              <a:solidFill>
                <a:schemeClr val="tx1"/>
              </a:solidFill>
            </a:endParaRPr>
          </a:p>
          <a:p>
            <a:pPr marL="285750" lvl="0" indent="-285750">
              <a:buFont typeface="Arial" panose="020B0604020202020204" pitchFamily="34" charset="0"/>
              <a:buChar char="•"/>
            </a:pPr>
            <a:r>
              <a:rPr lang="en-US" dirty="0">
                <a:solidFill>
                  <a:schemeClr val="tx1"/>
                </a:solidFill>
              </a:rPr>
              <a:t>In case we want the variable “INCOME_HP” to grow at a certain defined rate, we first update “growfactors.csv” putting the growth rate of the variable “GF_INCOME_HP”. In case the variable grows at the rate of CPI, a separate column need not be used, however the subsequent steps (below) need to be done to reflect the growth of the variable.</a:t>
            </a:r>
          </a:p>
        </p:txBody>
      </p:sp>
      <p:pic>
        <p:nvPicPr>
          <p:cNvPr id="9" name="Picture 8">
            <a:extLst>
              <a:ext uri="{FF2B5EF4-FFF2-40B4-BE49-F238E27FC236}">
                <a16:creationId xmlns:a16="http://schemas.microsoft.com/office/drawing/2014/main" id="{82F84B15-167D-45DA-9417-CC0B55327281}"/>
              </a:ext>
            </a:extLst>
          </p:cNvPr>
          <p:cNvPicPr/>
          <p:nvPr/>
        </p:nvPicPr>
        <p:blipFill>
          <a:blip r:embed="rId2"/>
          <a:stretch>
            <a:fillRect/>
          </a:stretch>
        </p:blipFill>
        <p:spPr>
          <a:xfrm>
            <a:off x="5117465" y="996950"/>
            <a:ext cx="6026785" cy="4864100"/>
          </a:xfrm>
          <a:prstGeom prst="rect">
            <a:avLst/>
          </a:prstGeom>
        </p:spPr>
      </p:pic>
      <p:sp>
        <p:nvSpPr>
          <p:cNvPr id="5" name="Oval 4">
            <a:extLst>
              <a:ext uri="{FF2B5EF4-FFF2-40B4-BE49-F238E27FC236}">
                <a16:creationId xmlns:a16="http://schemas.microsoft.com/office/drawing/2014/main" id="{BE1DCE48-ABD7-4CE3-8F0B-5D8F215A2ECB}"/>
              </a:ext>
            </a:extLst>
          </p:cNvPr>
          <p:cNvSpPr/>
          <p:nvPr/>
        </p:nvSpPr>
        <p:spPr>
          <a:xfrm>
            <a:off x="7283302" y="3429000"/>
            <a:ext cx="1327297" cy="22275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323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1EF7A27-ADE9-4ADB-88D1-5218AC034521}"/>
              </a:ext>
            </a:extLst>
          </p:cNvPr>
          <p:cNvSpPr>
            <a:spLocks noGrp="1"/>
          </p:cNvSpPr>
          <p:nvPr>
            <p:ph type="title"/>
          </p:nvPr>
        </p:nvSpPr>
        <p:spPr>
          <a:xfrm>
            <a:off x="0" y="457200"/>
            <a:ext cx="5183188" cy="746125"/>
          </a:xfrm>
        </p:spPr>
        <p:txBody>
          <a:bodyPr>
            <a:normAutofit fontScale="90000"/>
          </a:bodyPr>
          <a:lstStyle/>
          <a:p>
            <a:r>
              <a:rPr lang="en-US" dirty="0"/>
              <a:t>Adding a new Variable (4)</a:t>
            </a:r>
            <a:br>
              <a:rPr lang="en-US" dirty="0"/>
            </a:br>
            <a:r>
              <a:rPr lang="en-US" dirty="0"/>
              <a:t>- if different growth rate from CPI</a:t>
            </a:r>
          </a:p>
        </p:txBody>
      </p:sp>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446568" y="1622612"/>
            <a:ext cx="4325458" cy="4902012"/>
          </a:xfrm>
        </p:spPr>
        <p:txBody>
          <a:bodyPr>
            <a:normAutofit/>
          </a:bodyPr>
          <a:lstStyle/>
          <a:p>
            <a:pPr marL="285750" lvl="0" indent="-285750">
              <a:buFont typeface="Arial" panose="020B0604020202020204" pitchFamily="34" charset="0"/>
              <a:buChar char="•"/>
            </a:pPr>
            <a:r>
              <a:rPr lang="en-US" sz="2000" dirty="0">
                <a:solidFill>
                  <a:schemeClr val="tx1"/>
                </a:solidFill>
              </a:rPr>
              <a:t>We now need to “blow up” the INCOME_HP by this </a:t>
            </a:r>
            <a:r>
              <a:rPr lang="en-US" sz="2000" dirty="0" err="1">
                <a:solidFill>
                  <a:schemeClr val="tx1"/>
                </a:solidFill>
              </a:rPr>
              <a:t>growfactor</a:t>
            </a:r>
            <a:r>
              <a:rPr lang="en-US" sz="2000" dirty="0">
                <a:solidFill>
                  <a:schemeClr val="tx1"/>
                </a:solidFill>
              </a:rPr>
              <a:t> “GF_INCOME_HP” every year so we update growfactors.py</a:t>
            </a:r>
          </a:p>
          <a:p>
            <a:endParaRPr lang="en-US" sz="2000" dirty="0">
              <a:solidFill>
                <a:schemeClr val="tx1"/>
              </a:solidFill>
            </a:endParaRPr>
          </a:p>
          <a:p>
            <a:pPr marL="285750" lvl="0" indent="-285750">
              <a:buFont typeface="Arial" panose="020B0604020202020204" pitchFamily="34" charset="0"/>
              <a:buChar char="•"/>
            </a:pPr>
            <a:r>
              <a:rPr lang="en-US" sz="2000" dirty="0">
                <a:solidFill>
                  <a:schemeClr val="tx1"/>
                </a:solidFill>
              </a:rPr>
              <a:t>We then include the variable “GF_INCOME_HP” as a “VALID_NAME” in the “</a:t>
            </a:r>
            <a:r>
              <a:rPr lang="en-US" sz="2000" dirty="0" err="1">
                <a:solidFill>
                  <a:schemeClr val="tx1"/>
                </a:solidFill>
              </a:rPr>
              <a:t>GrowFactors</a:t>
            </a:r>
            <a:r>
              <a:rPr lang="en-US" sz="2000" dirty="0">
                <a:solidFill>
                  <a:schemeClr val="tx1"/>
                </a:solidFill>
              </a:rPr>
              <a:t>” Class</a:t>
            </a:r>
          </a:p>
        </p:txBody>
      </p:sp>
      <p:sp>
        <p:nvSpPr>
          <p:cNvPr id="4" name="Slide Number Placeholder 3">
            <a:extLst>
              <a:ext uri="{FF2B5EF4-FFF2-40B4-BE49-F238E27FC236}">
                <a16:creationId xmlns:a16="http://schemas.microsoft.com/office/drawing/2014/main" id="{DF2EC5FE-4073-48C3-BF52-0E1D051C76B0}"/>
              </a:ext>
            </a:extLst>
          </p:cNvPr>
          <p:cNvSpPr>
            <a:spLocks noGrp="1"/>
          </p:cNvSpPr>
          <p:nvPr>
            <p:ph type="sldNum" sz="quarter" idx="12"/>
          </p:nvPr>
        </p:nvSpPr>
        <p:spPr/>
        <p:txBody>
          <a:bodyPr/>
          <a:lstStyle/>
          <a:p>
            <a:fld id="{52C44A77-5F5E-4CB9-8D56-F5EB4797E63D}" type="slidenum">
              <a:rPr lang="en-US" smtClean="0"/>
              <a:t>34</a:t>
            </a:fld>
            <a:endParaRPr lang="en-US"/>
          </a:p>
        </p:txBody>
      </p:sp>
      <p:pic>
        <p:nvPicPr>
          <p:cNvPr id="8" name="Picture 7">
            <a:extLst>
              <a:ext uri="{FF2B5EF4-FFF2-40B4-BE49-F238E27FC236}">
                <a16:creationId xmlns:a16="http://schemas.microsoft.com/office/drawing/2014/main" id="{DD244B2A-77DF-4316-A65C-3D3FB69DADCC}"/>
              </a:ext>
            </a:extLst>
          </p:cNvPr>
          <p:cNvPicPr/>
          <p:nvPr/>
        </p:nvPicPr>
        <p:blipFill>
          <a:blip r:embed="rId2"/>
          <a:stretch>
            <a:fillRect/>
          </a:stretch>
        </p:blipFill>
        <p:spPr>
          <a:xfrm>
            <a:off x="5524500" y="609599"/>
            <a:ext cx="5962650" cy="5915025"/>
          </a:xfrm>
          <a:prstGeom prst="rect">
            <a:avLst/>
          </a:prstGeom>
        </p:spPr>
      </p:pic>
      <p:sp>
        <p:nvSpPr>
          <p:cNvPr id="6" name="Oval 5">
            <a:extLst>
              <a:ext uri="{FF2B5EF4-FFF2-40B4-BE49-F238E27FC236}">
                <a16:creationId xmlns:a16="http://schemas.microsoft.com/office/drawing/2014/main" id="{B05BDA3F-D8AC-435E-BF88-37EB94D71A42}"/>
              </a:ext>
            </a:extLst>
          </p:cNvPr>
          <p:cNvSpPr/>
          <p:nvPr/>
        </p:nvSpPr>
        <p:spPr>
          <a:xfrm>
            <a:off x="8888506" y="5676744"/>
            <a:ext cx="1479698" cy="318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5191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446568" y="603250"/>
            <a:ext cx="4325458" cy="5645149"/>
          </a:xfrm>
        </p:spPr>
        <p:txBody>
          <a:bodyPr/>
          <a:lstStyle/>
          <a:p>
            <a:pPr marL="285750" lvl="0" indent="-285750">
              <a:buFont typeface="Arial" panose="020B0604020202020204" pitchFamily="34" charset="0"/>
              <a:buChar char="•"/>
            </a:pPr>
            <a:r>
              <a:rPr lang="en-US" sz="2000" dirty="0">
                <a:solidFill>
                  <a:schemeClr val="tx1"/>
                </a:solidFill>
              </a:rPr>
              <a:t>Finally, we need to update the records each year at the respective growth rates. This is done in records.py in the _blowup function.</a:t>
            </a:r>
          </a:p>
          <a:p>
            <a:r>
              <a:rPr lang="en-US" sz="2000" dirty="0">
                <a:solidFill>
                  <a:schemeClr val="tx1"/>
                </a:solidFill>
              </a:rPr>
              <a:t> </a:t>
            </a:r>
          </a:p>
          <a:p>
            <a:pPr marL="285750" lvl="0" indent="-285750">
              <a:buFont typeface="Arial" panose="020B0604020202020204" pitchFamily="34" charset="0"/>
              <a:buChar char="•"/>
            </a:pPr>
            <a:r>
              <a:rPr lang="en-US" sz="2000" dirty="0">
                <a:solidFill>
                  <a:schemeClr val="tx1"/>
                </a:solidFill>
              </a:rPr>
              <a:t>First “import” the variable “GF_INCOME_HP” from the growfactors.csv file (in the example below we use the same name but this need not be the case). We then update the INCOME_HP with INCOME_HP*GF_INCOME_HP.</a:t>
            </a:r>
          </a:p>
          <a:p>
            <a:pPr marL="0" indent="0">
              <a:buNone/>
            </a:pPr>
            <a:endParaRPr lang="en-US" dirty="0"/>
          </a:p>
        </p:txBody>
      </p:sp>
      <p:pic>
        <p:nvPicPr>
          <p:cNvPr id="5" name="Picture 4">
            <a:extLst>
              <a:ext uri="{FF2B5EF4-FFF2-40B4-BE49-F238E27FC236}">
                <a16:creationId xmlns:a16="http://schemas.microsoft.com/office/drawing/2014/main" id="{C9E9BB7C-0A21-4C4E-AF65-F4E685F6358F}"/>
              </a:ext>
            </a:extLst>
          </p:cNvPr>
          <p:cNvPicPr/>
          <p:nvPr/>
        </p:nvPicPr>
        <p:blipFill>
          <a:blip r:embed="rId2"/>
          <a:stretch>
            <a:fillRect/>
          </a:stretch>
        </p:blipFill>
        <p:spPr>
          <a:xfrm>
            <a:off x="5438774" y="603250"/>
            <a:ext cx="5598193" cy="5645150"/>
          </a:xfrm>
          <a:prstGeom prst="rect">
            <a:avLst/>
          </a:prstGeom>
        </p:spPr>
      </p:pic>
      <p:sp>
        <p:nvSpPr>
          <p:cNvPr id="8" name="Oval 7">
            <a:extLst>
              <a:ext uri="{FF2B5EF4-FFF2-40B4-BE49-F238E27FC236}">
                <a16:creationId xmlns:a16="http://schemas.microsoft.com/office/drawing/2014/main" id="{5E58428C-EB09-4025-B19E-9664957268D0}"/>
              </a:ext>
            </a:extLst>
          </p:cNvPr>
          <p:cNvSpPr/>
          <p:nvPr/>
        </p:nvSpPr>
        <p:spPr>
          <a:xfrm>
            <a:off x="6096000" y="1881963"/>
            <a:ext cx="4855535" cy="26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7C6D5CA-F8E7-46B5-9108-04D2B91C647E}"/>
              </a:ext>
            </a:extLst>
          </p:cNvPr>
          <p:cNvSpPr/>
          <p:nvPr/>
        </p:nvSpPr>
        <p:spPr>
          <a:xfrm>
            <a:off x="6096000" y="5086741"/>
            <a:ext cx="3001926" cy="26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5478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1D09-8157-483A-A563-06713577B488}"/>
              </a:ext>
            </a:extLst>
          </p:cNvPr>
          <p:cNvSpPr>
            <a:spLocks noGrp="1"/>
          </p:cNvSpPr>
          <p:nvPr>
            <p:ph type="title"/>
          </p:nvPr>
        </p:nvSpPr>
        <p:spPr>
          <a:xfrm>
            <a:off x="1762125" y="219075"/>
            <a:ext cx="8915400" cy="809625"/>
          </a:xfrm>
        </p:spPr>
        <p:txBody>
          <a:bodyPr>
            <a:normAutofit/>
          </a:bodyPr>
          <a:lstStyle/>
          <a:p>
            <a:r>
              <a:rPr lang="en-US" sz="3200" dirty="0"/>
              <a:t>Running baseline case</a:t>
            </a:r>
          </a:p>
        </p:txBody>
      </p:sp>
      <p:sp>
        <p:nvSpPr>
          <p:cNvPr id="3" name="Content Placeholder 2">
            <a:extLst>
              <a:ext uri="{FF2B5EF4-FFF2-40B4-BE49-F238E27FC236}">
                <a16:creationId xmlns:a16="http://schemas.microsoft.com/office/drawing/2014/main" id="{EEB698EC-2FF0-42CF-93A9-929AA0AE95F8}"/>
              </a:ext>
            </a:extLst>
          </p:cNvPr>
          <p:cNvSpPr>
            <a:spLocks noGrp="1"/>
          </p:cNvSpPr>
          <p:nvPr>
            <p:ph idx="1"/>
          </p:nvPr>
        </p:nvSpPr>
        <p:spPr>
          <a:xfrm>
            <a:off x="838200" y="1371600"/>
            <a:ext cx="10515600" cy="480536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D6CA991-D4DB-496A-8DBB-79D82B91F4DD}"/>
              </a:ext>
            </a:extLst>
          </p:cNvPr>
          <p:cNvSpPr>
            <a:spLocks noGrp="1"/>
          </p:cNvSpPr>
          <p:nvPr>
            <p:ph type="sldNum" sz="quarter" idx="12"/>
          </p:nvPr>
        </p:nvSpPr>
        <p:spPr/>
        <p:txBody>
          <a:bodyPr/>
          <a:lstStyle/>
          <a:p>
            <a:fld id="{52C44A77-5F5E-4CB9-8D56-F5EB4797E63D}" type="slidenum">
              <a:rPr lang="en-US" smtClean="0"/>
              <a:t>36</a:t>
            </a:fld>
            <a:endParaRPr lang="en-US"/>
          </a:p>
        </p:txBody>
      </p:sp>
      <p:graphicFrame>
        <p:nvGraphicFramePr>
          <p:cNvPr id="6" name="Table 5">
            <a:extLst>
              <a:ext uri="{FF2B5EF4-FFF2-40B4-BE49-F238E27FC236}">
                <a16:creationId xmlns:a16="http://schemas.microsoft.com/office/drawing/2014/main" id="{93A2E8BA-36A9-4976-A471-A0F53C186445}"/>
              </a:ext>
            </a:extLst>
          </p:cNvPr>
          <p:cNvGraphicFramePr>
            <a:graphicFrameLocks noGrp="1"/>
          </p:cNvGraphicFramePr>
          <p:nvPr>
            <p:extLst>
              <p:ext uri="{D42A27DB-BD31-4B8C-83A1-F6EECF244321}">
                <p14:modId xmlns:p14="http://schemas.microsoft.com/office/powerpoint/2010/main" val="429070912"/>
              </p:ext>
            </p:extLst>
          </p:nvPr>
        </p:nvGraphicFramePr>
        <p:xfrm>
          <a:off x="518160" y="1133475"/>
          <a:ext cx="11430000" cy="5645345"/>
        </p:xfrm>
        <a:graphic>
          <a:graphicData uri="http://schemas.openxmlformats.org/drawingml/2006/table">
            <a:tbl>
              <a:tblPr>
                <a:tableStyleId>{5C22544A-7EE6-4342-B048-85BDC9FD1C3A}</a:tableStyleId>
              </a:tblPr>
              <a:tblGrid>
                <a:gridCol w="5852160">
                  <a:extLst>
                    <a:ext uri="{9D8B030D-6E8A-4147-A177-3AD203B41FA5}">
                      <a16:colId xmlns:a16="http://schemas.microsoft.com/office/drawing/2014/main" val="1632903655"/>
                    </a:ext>
                  </a:extLst>
                </a:gridCol>
                <a:gridCol w="5577840">
                  <a:extLst>
                    <a:ext uri="{9D8B030D-6E8A-4147-A177-3AD203B41FA5}">
                      <a16:colId xmlns:a16="http://schemas.microsoft.com/office/drawing/2014/main" val="268605098"/>
                    </a:ext>
                  </a:extLst>
                </a:gridCol>
              </a:tblGrid>
              <a:tr h="396956">
                <a:tc>
                  <a:txBody>
                    <a:bodyPr/>
                    <a:lstStyle/>
                    <a:p>
                      <a:pPr marL="0" marR="0">
                        <a:lnSpc>
                          <a:spcPct val="107000"/>
                        </a:lnSpc>
                        <a:spcBef>
                          <a:spcPts val="0"/>
                        </a:spcBef>
                        <a:spcAft>
                          <a:spcPts val="800"/>
                        </a:spcAft>
                      </a:pPr>
                      <a:r>
                        <a:rPr lang="en-US" sz="1600" b="1" dirty="0">
                          <a:effectLst/>
                        </a:rPr>
                        <a:t>from taxcalc import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import all the required files from the taxcalc directory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436128124"/>
                  </a:ext>
                </a:extLst>
              </a:tr>
              <a:tr h="700925">
                <a:tc>
                  <a:txBody>
                    <a:bodyPr/>
                    <a:lstStyle/>
                    <a:p>
                      <a:pPr marL="0" marR="0">
                        <a:lnSpc>
                          <a:spcPct val="107000"/>
                        </a:lnSpc>
                        <a:spcBef>
                          <a:spcPts val="0"/>
                        </a:spcBef>
                        <a:spcAft>
                          <a:spcPts val="800"/>
                        </a:spcAft>
                      </a:pPr>
                      <a:r>
                        <a:rPr lang="en-US" sz="1600" b="1" dirty="0">
                          <a:effectLst/>
                        </a:rPr>
                        <a:t>recs = Records()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create a record object that consists of data from the pit.csv file or any file the records class is pointing to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435709317"/>
                  </a:ext>
                </a:extLst>
              </a:tr>
              <a:tr h="432021">
                <a:tc>
                  <a:txBody>
                    <a:bodyPr/>
                    <a:lstStyle/>
                    <a:p>
                      <a:pPr marL="0" marR="0">
                        <a:lnSpc>
                          <a:spcPct val="107000"/>
                        </a:lnSpc>
                        <a:spcBef>
                          <a:spcPts val="0"/>
                        </a:spcBef>
                        <a:spcAft>
                          <a:spcPts val="800"/>
                        </a:spcAft>
                      </a:pPr>
                      <a:r>
                        <a:rPr lang="en-US" sz="1600" b="1">
                          <a:effectLst/>
                        </a:rPr>
                        <a:t>pol = Policy()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create Policy object containing current-law policy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058721695"/>
                  </a:ext>
                </a:extLst>
              </a:tr>
              <a:tr h="432021">
                <a:tc>
                  <a:txBody>
                    <a:bodyPr/>
                    <a:lstStyle/>
                    <a:p>
                      <a:pPr marL="0" marR="0">
                        <a:lnSpc>
                          <a:spcPct val="107000"/>
                        </a:lnSpc>
                        <a:spcBef>
                          <a:spcPts val="0"/>
                        </a:spcBef>
                        <a:spcAft>
                          <a:spcPts val="800"/>
                        </a:spcAft>
                      </a:pPr>
                      <a:r>
                        <a:rPr lang="en-US" sz="1600" b="1">
                          <a:effectLst/>
                        </a:rPr>
                        <a:t>calc1 = Calculator(policy=pol, records=recs, verbose=False)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specify Calculator object for current-law policy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05426207"/>
                  </a:ext>
                </a:extLst>
              </a:tr>
              <a:tr h="432021">
                <a:tc>
                  <a:txBody>
                    <a:bodyPr/>
                    <a:lstStyle/>
                    <a:p>
                      <a:pPr marL="0" marR="0">
                        <a:lnSpc>
                          <a:spcPct val="107000"/>
                        </a:lnSpc>
                        <a:spcBef>
                          <a:spcPts val="0"/>
                        </a:spcBef>
                        <a:spcAft>
                          <a:spcPts val="800"/>
                        </a:spcAft>
                      </a:pPr>
                      <a:r>
                        <a:rPr lang="en-US" sz="1600" b="1">
                          <a:effectLst/>
                        </a:rPr>
                        <a:t>calc1.calc_all()</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run all the tax calculation functions of the current year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163027946"/>
                  </a:ext>
                </a:extLst>
              </a:tr>
              <a:tr h="1427222">
                <a:tc>
                  <a:txBody>
                    <a:bodyPr/>
                    <a:lstStyle/>
                    <a:p>
                      <a:pPr marL="0" marR="0">
                        <a:lnSpc>
                          <a:spcPct val="107000"/>
                        </a:lnSpc>
                        <a:spcBef>
                          <a:spcPts val="0"/>
                        </a:spcBef>
                        <a:spcAft>
                          <a:spcPts val="800"/>
                        </a:spcAft>
                      </a:pPr>
                      <a:r>
                        <a:rPr lang="en-US" sz="1600" b="1" dirty="0">
                          <a:effectLst/>
                        </a:rPr>
                        <a:t>weighted_tax1 = calc1.weighted_total('</a:t>
                      </a:r>
                      <a:r>
                        <a:rPr lang="en-US" sz="1600" b="1" dirty="0" err="1">
                          <a:effectLst/>
                        </a:rPr>
                        <a:t>pitax</a:t>
                      </a:r>
                      <a:r>
                        <a:rPr lang="en-US" sz="1600" b="1" dirty="0">
                          <a:effectLst/>
                        </a:rPr>
                        <a:t>')</a:t>
                      </a:r>
                    </a:p>
                    <a:p>
                      <a:pPr marL="0" marR="0">
                        <a:lnSpc>
                          <a:spcPct val="107000"/>
                        </a:lnSpc>
                        <a:spcBef>
                          <a:spcPts val="0"/>
                        </a:spcBef>
                        <a:spcAft>
                          <a:spcPts val="800"/>
                        </a:spcAft>
                      </a:pPr>
                      <a:r>
                        <a:rPr lang="en-US" sz="1600" b="1" dirty="0">
                          <a:effectLst/>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save aggregate results from the calculators. Total tax calculated the weighted sum of the variable in brackets. In this case - ’</a:t>
                      </a:r>
                      <a:r>
                        <a:rPr lang="en-US" sz="1600" b="0" dirty="0" err="1">
                          <a:effectLst/>
                        </a:rPr>
                        <a:t>pitax</a:t>
                      </a:r>
                      <a:r>
                        <a:rPr lang="en-US" sz="1600" b="0" dirty="0">
                          <a:effectLst/>
                        </a:rPr>
                        <a:t>’ the personal income tax liability }</a:t>
                      </a:r>
                    </a:p>
                    <a:p>
                      <a:pPr marL="0" marR="0">
                        <a:lnSpc>
                          <a:spcPct val="107000"/>
                        </a:lnSpc>
                        <a:spcBef>
                          <a:spcPts val="0"/>
                        </a:spcBef>
                        <a:spcAft>
                          <a:spcPts val="800"/>
                        </a:spcAft>
                      </a:pPr>
                      <a:r>
                        <a:rPr lang="en-US" sz="1600" b="0" dirty="0">
                          <a:effectLst/>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430048753"/>
                  </a:ext>
                </a:extLst>
              </a:tr>
              <a:tr h="700925">
                <a:tc>
                  <a:txBody>
                    <a:bodyPr/>
                    <a:lstStyle/>
                    <a:p>
                      <a:pPr marL="0" marR="0">
                        <a:lnSpc>
                          <a:spcPct val="107000"/>
                        </a:lnSpc>
                        <a:spcBef>
                          <a:spcPts val="0"/>
                        </a:spcBef>
                        <a:spcAft>
                          <a:spcPts val="800"/>
                        </a:spcAft>
                      </a:pPr>
                      <a:r>
                        <a:rPr lang="en-US" sz="1600" b="1">
                          <a:effectLst/>
                        </a:rPr>
                        <a:t>total_weights = calc1.total_weight()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save the total weight of all the records which would be the total number of taxpayers.</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673755333"/>
                  </a:ext>
                </a:extLst>
              </a:tr>
              <a:tr h="1123254">
                <a:tc>
                  <a:txBody>
                    <a:bodyPr/>
                    <a:lstStyle/>
                    <a:p>
                      <a:pPr marL="0" marR="0">
                        <a:lnSpc>
                          <a:spcPct val="107000"/>
                        </a:lnSpc>
                        <a:spcBef>
                          <a:spcPts val="0"/>
                        </a:spcBef>
                        <a:spcAft>
                          <a:spcPts val="800"/>
                        </a:spcAft>
                      </a:pPr>
                      <a:r>
                        <a:rPr lang="en-US" sz="1600" b="1">
                          <a:effectLst/>
                        </a:rPr>
                        <a:t>print(f'Tax under Current Law: {weighted_tax1 * 1e-9:,.2f} billions')</a:t>
                      </a:r>
                    </a:p>
                    <a:p>
                      <a:pPr marL="0" marR="0">
                        <a:lnSpc>
                          <a:spcPct val="107000"/>
                        </a:lnSpc>
                        <a:spcBef>
                          <a:spcPts val="0"/>
                        </a:spcBef>
                        <a:spcAft>
                          <a:spcPts val="800"/>
                        </a:spcAft>
                      </a:pPr>
                      <a:r>
                        <a:rPr lang="en-US" sz="1600" b="1">
                          <a:effectLst/>
                        </a:rPr>
                        <a:t>print(f'Total Returns: {total_weights * 1e-6:,.2f} million')</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print the results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48057209"/>
                  </a:ext>
                </a:extLst>
              </a:tr>
            </a:tbl>
          </a:graphicData>
        </a:graphic>
      </p:graphicFrame>
    </p:spTree>
    <p:extLst>
      <p:ext uri="{BB962C8B-B14F-4D97-AF65-F5344CB8AC3E}">
        <p14:creationId xmlns:p14="http://schemas.microsoft.com/office/powerpoint/2010/main" val="163753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7458-6E40-4EC0-A43A-3347F23D4674}"/>
              </a:ext>
            </a:extLst>
          </p:cNvPr>
          <p:cNvSpPr>
            <a:spLocks noGrp="1"/>
          </p:cNvSpPr>
          <p:nvPr>
            <p:ph type="title"/>
          </p:nvPr>
        </p:nvSpPr>
        <p:spPr>
          <a:xfrm>
            <a:off x="2628900" y="219075"/>
            <a:ext cx="7591693" cy="490889"/>
          </a:xfrm>
        </p:spPr>
        <p:txBody>
          <a:bodyPr>
            <a:noAutofit/>
          </a:bodyPr>
          <a:lstStyle/>
          <a:p>
            <a:r>
              <a:rPr lang="en-US" dirty="0"/>
              <a:t>Implementing Reforms</a:t>
            </a:r>
          </a:p>
        </p:txBody>
      </p:sp>
      <p:graphicFrame>
        <p:nvGraphicFramePr>
          <p:cNvPr id="5" name="Content Placeholder 4">
            <a:extLst>
              <a:ext uri="{FF2B5EF4-FFF2-40B4-BE49-F238E27FC236}">
                <a16:creationId xmlns:a16="http://schemas.microsoft.com/office/drawing/2014/main" id="{702A1397-5D41-4B8F-AC56-39F5CBADB4B1}"/>
              </a:ext>
            </a:extLst>
          </p:cNvPr>
          <p:cNvGraphicFramePr>
            <a:graphicFrameLocks noGrp="1"/>
          </p:cNvGraphicFramePr>
          <p:nvPr>
            <p:ph type="pic" idx="1"/>
            <p:extLst>
              <p:ext uri="{D42A27DB-BD31-4B8C-83A1-F6EECF244321}">
                <p14:modId xmlns:p14="http://schemas.microsoft.com/office/powerpoint/2010/main" val="1548253223"/>
              </p:ext>
            </p:extLst>
          </p:nvPr>
        </p:nvGraphicFramePr>
        <p:xfrm>
          <a:off x="1148375" y="960120"/>
          <a:ext cx="8824299" cy="4937760"/>
        </p:xfrm>
        <a:graphic>
          <a:graphicData uri="http://schemas.openxmlformats.org/drawingml/2006/table">
            <a:tbl>
              <a:tblPr firstRow="1" bandRow="1">
                <a:tableStyleId>{5C22544A-7EE6-4342-B048-85BDC9FD1C3A}</a:tableStyleId>
              </a:tblPr>
              <a:tblGrid>
                <a:gridCol w="6089517">
                  <a:extLst>
                    <a:ext uri="{9D8B030D-6E8A-4147-A177-3AD203B41FA5}">
                      <a16:colId xmlns:a16="http://schemas.microsoft.com/office/drawing/2014/main" val="3781138112"/>
                    </a:ext>
                  </a:extLst>
                </a:gridCol>
                <a:gridCol w="2734782">
                  <a:extLst>
                    <a:ext uri="{9D8B030D-6E8A-4147-A177-3AD203B41FA5}">
                      <a16:colId xmlns:a16="http://schemas.microsoft.com/office/drawing/2014/main" val="3938058442"/>
                    </a:ext>
                  </a:extLst>
                </a:gridCol>
              </a:tblGrid>
              <a:tr h="3609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calc1 = Calculator(policy=pol, records=recs, verbose=False)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calc1.calc_all()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specify Calculator object for reform in JSON file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reform = </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Calculator.read_json_param_objects</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('app1_reform.json', None)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pol.implement_reform</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(reform['policy'])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calc2 = Calculator(policy=pol, records=recs, verbose=False)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calc2.calc_all()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print('\n\n\n')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compare aggregate results from two calculators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weighted_tax1 = calc1.weighted_total('</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pitax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weighted_tax2 = calc2.weighted_total('</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pitax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total_weights</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 calc1.total_weight()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f'Tax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under Current Law: {weighted_tax1 * 1e-9:,.2f} billions')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f'Tax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under Reform: {weighted_tax2 * 1e-9:,.2f} billions')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f'Total</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Returns: {</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total_weights</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 1e-6:,.2f} million')</a:t>
                      </a:r>
                    </a:p>
                    <a:p>
                      <a:endParaRPr lang="en-US" dirty="0">
                        <a:solidFill>
                          <a:schemeClr val="tx1"/>
                        </a:solidFill>
                      </a:endParaRPr>
                    </a:p>
                  </a:txBody>
                  <a:tcPr marL="62265" marR="62265">
                    <a:noFill/>
                  </a:tcPr>
                </a:tc>
                <a:tc>
                  <a:txBody>
                    <a:bodyPr/>
                    <a:lstStyle/>
                    <a:p>
                      <a:endParaRPr lang="en-US" dirty="0">
                        <a:solidFill>
                          <a:schemeClr val="tx1"/>
                        </a:solidFill>
                      </a:endParaRPr>
                    </a:p>
                  </a:txBody>
                  <a:tcPr marL="62265" marR="62265">
                    <a:noFill/>
                  </a:tcPr>
                </a:tc>
                <a:extLst>
                  <a:ext uri="{0D108BD9-81ED-4DB2-BD59-A6C34878D82A}">
                    <a16:rowId xmlns:a16="http://schemas.microsoft.com/office/drawing/2014/main" val="460769381"/>
                  </a:ext>
                </a:extLst>
              </a:tr>
              <a:tr h="313831">
                <a:tc>
                  <a:txBody>
                    <a:bodyPr/>
                    <a:lstStyle/>
                    <a:p>
                      <a:endParaRPr lang="en-US" dirty="0">
                        <a:solidFill>
                          <a:schemeClr val="tx1"/>
                        </a:solidFill>
                      </a:endParaRPr>
                    </a:p>
                  </a:txBody>
                  <a:tcPr marL="62265" marR="62265"/>
                </a:tc>
                <a:tc>
                  <a:txBody>
                    <a:bodyPr/>
                    <a:lstStyle/>
                    <a:p>
                      <a:endParaRPr lang="en-US">
                        <a:solidFill>
                          <a:schemeClr val="tx1"/>
                        </a:solidFill>
                      </a:endParaRPr>
                    </a:p>
                  </a:txBody>
                  <a:tcPr marL="62265" marR="62265"/>
                </a:tc>
                <a:extLst>
                  <a:ext uri="{0D108BD9-81ED-4DB2-BD59-A6C34878D82A}">
                    <a16:rowId xmlns:a16="http://schemas.microsoft.com/office/drawing/2014/main" val="3031195144"/>
                  </a:ext>
                </a:extLst>
              </a:tr>
              <a:tr h="313831">
                <a:tc>
                  <a:txBody>
                    <a:bodyPr/>
                    <a:lstStyle/>
                    <a:p>
                      <a:endParaRPr lang="en-US" dirty="0">
                        <a:solidFill>
                          <a:schemeClr val="tx1"/>
                        </a:solidFill>
                      </a:endParaRPr>
                    </a:p>
                  </a:txBody>
                  <a:tcPr marL="62265" marR="62265"/>
                </a:tc>
                <a:tc>
                  <a:txBody>
                    <a:bodyPr/>
                    <a:lstStyle/>
                    <a:p>
                      <a:endParaRPr lang="en-US" dirty="0">
                        <a:solidFill>
                          <a:schemeClr val="tx1"/>
                        </a:solidFill>
                      </a:endParaRPr>
                    </a:p>
                  </a:txBody>
                  <a:tcPr marL="62265" marR="62265"/>
                </a:tc>
                <a:extLst>
                  <a:ext uri="{0D108BD9-81ED-4DB2-BD59-A6C34878D82A}">
                    <a16:rowId xmlns:a16="http://schemas.microsoft.com/office/drawing/2014/main" val="2874037922"/>
                  </a:ext>
                </a:extLst>
              </a:tr>
            </a:tbl>
          </a:graphicData>
        </a:graphic>
      </p:graphicFrame>
    </p:spTree>
    <p:extLst>
      <p:ext uri="{BB962C8B-B14F-4D97-AF65-F5344CB8AC3E}">
        <p14:creationId xmlns:p14="http://schemas.microsoft.com/office/powerpoint/2010/main" val="1357764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7063-5C5C-45E8-BAEA-00F4C30700D3}"/>
              </a:ext>
            </a:extLst>
          </p:cNvPr>
          <p:cNvSpPr>
            <a:spLocks noGrp="1"/>
          </p:cNvSpPr>
          <p:nvPr>
            <p:ph type="title"/>
          </p:nvPr>
        </p:nvSpPr>
        <p:spPr>
          <a:xfrm>
            <a:off x="912524" y="473750"/>
            <a:ext cx="10364451" cy="1019783"/>
          </a:xfrm>
        </p:spPr>
        <p:txBody>
          <a:bodyPr>
            <a:normAutofit/>
          </a:bodyPr>
          <a:lstStyle/>
          <a:p>
            <a:r>
              <a:rPr lang="en-US" sz="3200" dirty="0"/>
              <a:t>Revenue Projections into the Future</a:t>
            </a:r>
          </a:p>
        </p:txBody>
      </p:sp>
      <p:graphicFrame>
        <p:nvGraphicFramePr>
          <p:cNvPr id="5" name="Content Placeholder 4">
            <a:extLst>
              <a:ext uri="{FF2B5EF4-FFF2-40B4-BE49-F238E27FC236}">
                <a16:creationId xmlns:a16="http://schemas.microsoft.com/office/drawing/2014/main" id="{70EFBD3F-4BD4-44A7-9D84-6435587EAB05}"/>
              </a:ext>
            </a:extLst>
          </p:cNvPr>
          <p:cNvGraphicFramePr>
            <a:graphicFrameLocks noGrp="1"/>
          </p:cNvGraphicFramePr>
          <p:nvPr>
            <p:ph idx="1"/>
            <p:extLst>
              <p:ext uri="{D42A27DB-BD31-4B8C-83A1-F6EECF244321}">
                <p14:modId xmlns:p14="http://schemas.microsoft.com/office/powerpoint/2010/main" val="816594484"/>
              </p:ext>
            </p:extLst>
          </p:nvPr>
        </p:nvGraphicFramePr>
        <p:xfrm>
          <a:off x="1066800" y="1614487"/>
          <a:ext cx="10363200" cy="4357686"/>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352357709"/>
                    </a:ext>
                  </a:extLst>
                </a:gridCol>
                <a:gridCol w="5181600">
                  <a:extLst>
                    <a:ext uri="{9D8B030D-6E8A-4147-A177-3AD203B41FA5}">
                      <a16:colId xmlns:a16="http://schemas.microsoft.com/office/drawing/2014/main" val="3338103716"/>
                    </a:ext>
                  </a:extLst>
                </a:gridCol>
              </a:tblGrid>
              <a:tr h="3129459">
                <a:tc>
                  <a:txBody>
                    <a:bodyPr/>
                    <a:lstStyle/>
                    <a:p>
                      <a:r>
                        <a:rPr lang="en-US" dirty="0"/>
                        <a:t>for year in range(2017, 2020):</a:t>
                      </a:r>
                    </a:p>
                    <a:p>
                      <a:r>
                        <a:rPr lang="en-US" dirty="0"/>
                        <a:t>    calc1.advance_to_year(year)</a:t>
                      </a:r>
                    </a:p>
                    <a:p>
                      <a:r>
                        <a:rPr lang="en-US" dirty="0"/>
                        <a:t>    calc2.advance_to_year(year)</a:t>
                      </a:r>
                    </a:p>
                    <a:p>
                      <a:r>
                        <a:rPr lang="en-US" dirty="0"/>
                        <a:t>    calc1.calc_all()</a:t>
                      </a:r>
                    </a:p>
                    <a:p>
                      <a:r>
                        <a:rPr lang="en-US" dirty="0"/>
                        <a:t>    calc2.calc_all()</a:t>
                      </a:r>
                    </a:p>
                    <a:p>
                      <a:r>
                        <a:rPr lang="en-US" dirty="0"/>
                        <a:t>    weighted_tax1 = calc1.weighted_total('</a:t>
                      </a:r>
                      <a:r>
                        <a:rPr lang="en-US" dirty="0" err="1"/>
                        <a:t>pitax</a:t>
                      </a:r>
                      <a:r>
                        <a:rPr lang="en-US" dirty="0"/>
                        <a:t>')</a:t>
                      </a:r>
                    </a:p>
                    <a:p>
                      <a:r>
                        <a:rPr lang="en-US" dirty="0"/>
                        <a:t>    weighted_tax2 = calc2.weighted_total('</a:t>
                      </a:r>
                      <a:r>
                        <a:rPr lang="en-US" dirty="0" err="1"/>
                        <a:t>pitax</a:t>
                      </a:r>
                      <a:r>
                        <a:rPr lang="en-US" dirty="0"/>
                        <a:t>')</a:t>
                      </a:r>
                    </a:p>
                    <a:p>
                      <a:r>
                        <a:rPr lang="en-US" dirty="0"/>
                        <a:t>    </a:t>
                      </a:r>
                      <a:r>
                        <a:rPr lang="en-US" dirty="0" err="1"/>
                        <a:t>weighted_tax_diff</a:t>
                      </a:r>
                      <a:r>
                        <a:rPr lang="en-US" dirty="0"/>
                        <a:t> = weighted_tax2 - weighted_tax1</a:t>
                      </a:r>
                    </a:p>
                    <a:p>
                      <a:r>
                        <a:rPr lang="en-US" dirty="0"/>
                        <a:t>    </a:t>
                      </a:r>
                      <a:r>
                        <a:rPr lang="en-US" dirty="0" err="1"/>
                        <a:t>total_weights</a:t>
                      </a:r>
                      <a:r>
                        <a:rPr lang="en-US" dirty="0"/>
                        <a:t> = calc1.total_weight()</a:t>
                      </a:r>
                    </a:p>
                  </a:txBody>
                  <a:tcPr marL="90114" marR="90114"/>
                </a:tc>
                <a:tc>
                  <a:txBody>
                    <a:bodyPr/>
                    <a:lstStyle/>
                    <a:p>
                      <a:endParaRPr lang="en-US"/>
                    </a:p>
                  </a:txBody>
                  <a:tcPr marL="90114" marR="90114"/>
                </a:tc>
                <a:extLst>
                  <a:ext uri="{0D108BD9-81ED-4DB2-BD59-A6C34878D82A}">
                    <a16:rowId xmlns:a16="http://schemas.microsoft.com/office/drawing/2014/main" val="3751918355"/>
                  </a:ext>
                </a:extLst>
              </a:tr>
              <a:tr h="409409">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1489317079"/>
                  </a:ext>
                </a:extLst>
              </a:tr>
              <a:tr h="409409">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1440732442"/>
                  </a:ext>
                </a:extLst>
              </a:tr>
              <a:tr h="409409">
                <a:tc>
                  <a:txBody>
                    <a:bodyPr/>
                    <a:lstStyle/>
                    <a:p>
                      <a:endParaRPr lang="en-US"/>
                    </a:p>
                  </a:txBody>
                  <a:tcPr marL="90114" marR="90114"/>
                </a:tc>
                <a:tc>
                  <a:txBody>
                    <a:bodyPr/>
                    <a:lstStyle/>
                    <a:p>
                      <a:endParaRPr lang="en-US" dirty="0"/>
                    </a:p>
                  </a:txBody>
                  <a:tcPr marL="90114" marR="90114"/>
                </a:tc>
                <a:extLst>
                  <a:ext uri="{0D108BD9-81ED-4DB2-BD59-A6C34878D82A}">
                    <a16:rowId xmlns:a16="http://schemas.microsoft.com/office/drawing/2014/main" val="1895331610"/>
                  </a:ext>
                </a:extLst>
              </a:tr>
            </a:tbl>
          </a:graphicData>
        </a:graphic>
      </p:graphicFrame>
    </p:spTree>
    <p:extLst>
      <p:ext uri="{BB962C8B-B14F-4D97-AF65-F5344CB8AC3E}">
        <p14:creationId xmlns:p14="http://schemas.microsoft.com/office/powerpoint/2010/main" val="1224974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D6AC-337A-4790-B657-15AF0640ABFE}"/>
              </a:ext>
            </a:extLst>
          </p:cNvPr>
          <p:cNvSpPr>
            <a:spLocks noGrp="1"/>
          </p:cNvSpPr>
          <p:nvPr>
            <p:ph type="title"/>
          </p:nvPr>
        </p:nvSpPr>
        <p:spPr>
          <a:xfrm>
            <a:off x="915026" y="354978"/>
            <a:ext cx="10364451" cy="509243"/>
          </a:xfrm>
        </p:spPr>
        <p:txBody>
          <a:bodyPr>
            <a:normAutofit fontScale="90000"/>
          </a:bodyPr>
          <a:lstStyle/>
          <a:p>
            <a:r>
              <a:rPr lang="en-US" dirty="0"/>
              <a:t>Distributional Analysis</a:t>
            </a:r>
          </a:p>
        </p:txBody>
      </p:sp>
      <p:graphicFrame>
        <p:nvGraphicFramePr>
          <p:cNvPr id="5" name="Content Placeholder 4">
            <a:extLst>
              <a:ext uri="{FF2B5EF4-FFF2-40B4-BE49-F238E27FC236}">
                <a16:creationId xmlns:a16="http://schemas.microsoft.com/office/drawing/2014/main" id="{4DFA0D5E-49D7-4382-84DE-A2D3A601BCE9}"/>
              </a:ext>
            </a:extLst>
          </p:cNvPr>
          <p:cNvGraphicFramePr>
            <a:graphicFrameLocks noGrp="1"/>
          </p:cNvGraphicFramePr>
          <p:nvPr>
            <p:ph idx="1"/>
            <p:extLst>
              <p:ext uri="{D42A27DB-BD31-4B8C-83A1-F6EECF244321}">
                <p14:modId xmlns:p14="http://schemas.microsoft.com/office/powerpoint/2010/main" val="3150139267"/>
              </p:ext>
            </p:extLst>
          </p:nvPr>
        </p:nvGraphicFramePr>
        <p:xfrm>
          <a:off x="1000125" y="1127760"/>
          <a:ext cx="10363200" cy="5120640"/>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2376877010"/>
                    </a:ext>
                  </a:extLst>
                </a:gridCol>
                <a:gridCol w="5181600">
                  <a:extLst>
                    <a:ext uri="{9D8B030D-6E8A-4147-A177-3AD203B41FA5}">
                      <a16:colId xmlns:a16="http://schemas.microsoft.com/office/drawing/2014/main" val="503136653"/>
                    </a:ext>
                  </a:extLst>
                </a:gridCol>
              </a:tblGrid>
              <a:tr h="2698296">
                <a:tc>
                  <a:txBody>
                    <a:bodyPr/>
                    <a:lstStyle/>
                    <a:p>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output_categories</a:t>
                      </a:r>
                      <a:r>
                        <a:rPr lang="en-US" sz="1800" b="1" kern="1200" dirty="0">
                          <a:solidFill>
                            <a:schemeClr val="lt1"/>
                          </a:solidFill>
                          <a:effectLst/>
                          <a:latin typeface="+mn-lt"/>
                          <a:ea typeface="+mn-ea"/>
                          <a:cs typeface="+mn-cs"/>
                        </a:rPr>
                        <a:t> = '</a:t>
                      </a:r>
                      <a:r>
                        <a:rPr lang="en-US" sz="1800" b="1" kern="1200" dirty="0" err="1">
                          <a:solidFill>
                            <a:schemeClr val="lt1"/>
                          </a:solidFill>
                          <a:effectLst/>
                          <a:latin typeface="+mn-lt"/>
                          <a:ea typeface="+mn-ea"/>
                          <a:cs typeface="+mn-cs"/>
                        </a:rPr>
                        <a:t>standard_income_bins</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dt1, dt2 = calc1.distribution_tables(calc2, </a:t>
                      </a:r>
                      <a:r>
                        <a:rPr lang="en-US" sz="1800" b="1" kern="1200" dirty="0" err="1">
                          <a:solidFill>
                            <a:schemeClr val="lt1"/>
                          </a:solidFill>
                          <a:effectLst/>
                          <a:latin typeface="+mn-lt"/>
                          <a:ea typeface="+mn-ea"/>
                          <a:cs typeface="+mn-cs"/>
                        </a:rPr>
                        <a:t>output_categories</a:t>
                      </a:r>
                      <a:r>
                        <a:rPr lang="en-US" sz="1800" b="1" kern="1200" dirty="0">
                          <a:solidFill>
                            <a:schemeClr val="lt1"/>
                          </a:solidFill>
                          <a:effectLst/>
                          <a:latin typeface="+mn-lt"/>
                          <a:ea typeface="+mn-ea"/>
                          <a:cs typeface="+mn-cs"/>
                        </a:rPr>
                        <a:t>, </a:t>
                      </a:r>
                    </a:p>
                    <a:p>
                      <a:r>
                        <a:rPr lang="en-US" sz="1800" b="1" kern="1200" dirty="0">
                          <a:solidFill>
                            <a:schemeClr val="lt1"/>
                          </a:solidFill>
                          <a:effectLst/>
                          <a:latin typeface="+mn-lt"/>
                          <a:ea typeface="+mn-ea"/>
                          <a:cs typeface="+mn-cs"/>
                        </a:rPr>
                        <a:t>                                         averages = True,</a:t>
                      </a:r>
                    </a:p>
                    <a:p>
                      <a:r>
                        <a:rPr lang="en-US" sz="1800" b="1" kern="1200" dirty="0">
                          <a:solidFill>
                            <a:schemeClr val="lt1"/>
                          </a:solidFill>
                          <a:effectLst/>
                          <a:latin typeface="+mn-lt"/>
                          <a:ea typeface="+mn-ea"/>
                          <a:cs typeface="+mn-cs"/>
                        </a:rPr>
                        <a:t>                                         scaling = True)</a:t>
                      </a:r>
                    </a:p>
                    <a:p>
                      <a:r>
                        <a:rPr lang="en-US" sz="1800" b="1" kern="1200" dirty="0">
                          <a:solidFill>
                            <a:schemeClr val="lt1"/>
                          </a:solidFill>
                          <a:effectLst/>
                          <a:latin typeface="+mn-lt"/>
                          <a:ea typeface="+mn-ea"/>
                          <a:cs typeface="+mn-cs"/>
                        </a:rPr>
                        <a:t>    dt1 = dt1.fillna(0)</a:t>
                      </a:r>
                    </a:p>
                    <a:p>
                      <a:r>
                        <a:rPr lang="en-US" sz="1800" b="1" kern="1200" dirty="0">
                          <a:solidFill>
                            <a:schemeClr val="lt1"/>
                          </a:solidFill>
                          <a:effectLst/>
                          <a:latin typeface="+mn-lt"/>
                          <a:ea typeface="+mn-ea"/>
                          <a:cs typeface="+mn-cs"/>
                        </a:rPr>
                        <a:t>    print(dt1)</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pitax_diff</a:t>
                      </a:r>
                      <a:r>
                        <a:rPr lang="en-US" sz="1800" b="1" kern="1200" dirty="0">
                          <a:solidFill>
                            <a:schemeClr val="lt1"/>
                          </a:solidFill>
                          <a:effectLst/>
                          <a:latin typeface="+mn-lt"/>
                          <a:ea typeface="+mn-ea"/>
                          <a:cs typeface="+mn-cs"/>
                        </a:rPr>
                        <a:t>'] =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 - dt1['</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etr</a:t>
                      </a:r>
                      <a:r>
                        <a:rPr lang="en-US" sz="1800" b="1" kern="1200" dirty="0">
                          <a:solidFill>
                            <a:schemeClr val="lt1"/>
                          </a:solidFill>
                          <a:effectLst/>
                          <a:latin typeface="+mn-lt"/>
                          <a:ea typeface="+mn-ea"/>
                          <a:cs typeface="+mn-cs"/>
                        </a:rPr>
                        <a:t>'] =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']/dt2['GTI'])*100</a:t>
                      </a:r>
                    </a:p>
                    <a:p>
                      <a:r>
                        <a:rPr lang="en-US" sz="1800" b="1" kern="1200" dirty="0">
                          <a:solidFill>
                            <a:schemeClr val="lt1"/>
                          </a:solidFill>
                          <a:effectLst/>
                          <a:latin typeface="+mn-lt"/>
                          <a:ea typeface="+mn-ea"/>
                          <a:cs typeface="+mn-cs"/>
                        </a:rPr>
                        <a:t>    dt2 = dt2.fillna(0)    </a:t>
                      </a:r>
                    </a:p>
                    <a:p>
                      <a:r>
                        <a:rPr lang="en-US" sz="1800" b="1" kern="1200" dirty="0">
                          <a:solidFill>
                            <a:schemeClr val="lt1"/>
                          </a:solidFill>
                          <a:effectLst/>
                          <a:latin typeface="+mn-lt"/>
                          <a:ea typeface="+mn-ea"/>
                          <a:cs typeface="+mn-cs"/>
                        </a:rPr>
                        <a:t>    print(dt2)</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pitax_diff</a:t>
                      </a:r>
                      <a:r>
                        <a:rPr lang="en-US" sz="1800" b="1" kern="1200" dirty="0">
                          <a:solidFill>
                            <a:schemeClr val="lt1"/>
                          </a:solidFill>
                          <a:effectLst/>
                          <a:latin typeface="+mn-lt"/>
                          <a:ea typeface="+mn-ea"/>
                          <a:cs typeface="+mn-cs"/>
                        </a:rPr>
                        <a:t>']].</a:t>
                      </a:r>
                      <a:r>
                        <a:rPr lang="en-US" sz="1800" b="1" kern="1200" dirty="0" err="1">
                          <a:solidFill>
                            <a:schemeClr val="lt1"/>
                          </a:solidFill>
                          <a:effectLst/>
                          <a:latin typeface="+mn-lt"/>
                          <a:ea typeface="+mn-ea"/>
                          <a:cs typeface="+mn-cs"/>
                        </a:rPr>
                        <a:t>plot.bar</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plt.show</a:t>
                      </a:r>
                      <a:r>
                        <a:rPr lang="en-US" sz="1800" b="1" kern="1200" dirty="0">
                          <a:solidFill>
                            <a:schemeClr val="lt1"/>
                          </a:solidFill>
                          <a:effectLst/>
                          <a:latin typeface="+mn-lt"/>
                          <a:ea typeface="+mn-ea"/>
                          <a:cs typeface="+mn-cs"/>
                        </a:rPr>
                        <a:t>()</a:t>
                      </a:r>
                      <a:endParaRPr lang="en-US" dirty="0"/>
                    </a:p>
                  </a:txBody>
                  <a:tcPr marL="90114" marR="90114"/>
                </a:tc>
                <a:tc>
                  <a:txBody>
                    <a:bodyPr/>
                    <a:lstStyle/>
                    <a:p>
                      <a:endParaRPr lang="en-US" dirty="0"/>
                    </a:p>
                  </a:txBody>
                  <a:tcPr marL="90114" marR="90114"/>
                </a:tc>
                <a:extLst>
                  <a:ext uri="{0D108BD9-81ED-4DB2-BD59-A6C34878D82A}">
                    <a16:rowId xmlns:a16="http://schemas.microsoft.com/office/drawing/2014/main" val="3683187639"/>
                  </a:ext>
                </a:extLst>
              </a:tr>
              <a:tr h="269830">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4256588208"/>
                  </a:ext>
                </a:extLst>
              </a:tr>
              <a:tr h="269830">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2148153608"/>
                  </a:ext>
                </a:extLst>
              </a:tr>
              <a:tr h="269830">
                <a:tc>
                  <a:txBody>
                    <a:bodyPr/>
                    <a:lstStyle/>
                    <a:p>
                      <a:endParaRPr lang="en-US" dirty="0"/>
                    </a:p>
                  </a:txBody>
                  <a:tcPr marL="90114" marR="90114"/>
                </a:tc>
                <a:tc>
                  <a:txBody>
                    <a:bodyPr/>
                    <a:lstStyle/>
                    <a:p>
                      <a:endParaRPr lang="en-US"/>
                    </a:p>
                  </a:txBody>
                  <a:tcPr marL="90114" marR="90114"/>
                </a:tc>
                <a:extLst>
                  <a:ext uri="{0D108BD9-81ED-4DB2-BD59-A6C34878D82A}">
                    <a16:rowId xmlns:a16="http://schemas.microsoft.com/office/drawing/2014/main" val="97382051"/>
                  </a:ext>
                </a:extLst>
              </a:tr>
              <a:tr h="269830">
                <a:tc>
                  <a:txBody>
                    <a:bodyPr/>
                    <a:lstStyle/>
                    <a:p>
                      <a:endParaRPr lang="en-US" dirty="0"/>
                    </a:p>
                  </a:txBody>
                  <a:tcPr marL="90114" marR="90114"/>
                </a:tc>
                <a:tc>
                  <a:txBody>
                    <a:bodyPr/>
                    <a:lstStyle/>
                    <a:p>
                      <a:endParaRPr lang="en-US" dirty="0"/>
                    </a:p>
                  </a:txBody>
                  <a:tcPr marL="90114" marR="90114"/>
                </a:tc>
                <a:extLst>
                  <a:ext uri="{0D108BD9-81ED-4DB2-BD59-A6C34878D82A}">
                    <a16:rowId xmlns:a16="http://schemas.microsoft.com/office/drawing/2014/main" val="3826608759"/>
                  </a:ext>
                </a:extLst>
              </a:tr>
            </a:tbl>
          </a:graphicData>
        </a:graphic>
      </p:graphicFrame>
    </p:spTree>
    <p:extLst>
      <p:ext uri="{BB962C8B-B14F-4D97-AF65-F5344CB8AC3E}">
        <p14:creationId xmlns:p14="http://schemas.microsoft.com/office/powerpoint/2010/main" val="23074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549D-75DA-4CC8-816A-FEDB28FD56A1}"/>
              </a:ext>
            </a:extLst>
          </p:cNvPr>
          <p:cNvSpPr>
            <a:spLocks noGrp="1"/>
          </p:cNvSpPr>
          <p:nvPr>
            <p:ph type="title"/>
          </p:nvPr>
        </p:nvSpPr>
        <p:spPr>
          <a:xfrm>
            <a:off x="2662518" y="188258"/>
            <a:ext cx="7117975" cy="485489"/>
          </a:xfrm>
        </p:spPr>
        <p:txBody>
          <a:bodyPr>
            <a:normAutofit fontScale="90000"/>
          </a:bodyPr>
          <a:lstStyle/>
          <a:p>
            <a:pPr algn="ctr"/>
            <a:br>
              <a:rPr lang="en-US" sz="3600" dirty="0"/>
            </a:br>
            <a:r>
              <a:rPr lang="en-US" sz="3600" dirty="0"/>
              <a:t>What Are The Key Inputs To The Model?</a:t>
            </a:r>
            <a:br>
              <a:rPr lang="en-US" sz="2000" dirty="0"/>
            </a:br>
            <a:endParaRPr lang="en-US" sz="2000" dirty="0"/>
          </a:p>
        </p:txBody>
      </p:sp>
      <p:sp>
        <p:nvSpPr>
          <p:cNvPr id="3" name="Content Placeholder 2">
            <a:extLst>
              <a:ext uri="{FF2B5EF4-FFF2-40B4-BE49-F238E27FC236}">
                <a16:creationId xmlns:a16="http://schemas.microsoft.com/office/drawing/2014/main" id="{F4506083-C3B1-47B8-A7F6-BD4013761D40}"/>
              </a:ext>
            </a:extLst>
          </p:cNvPr>
          <p:cNvSpPr>
            <a:spLocks noGrp="1"/>
          </p:cNvSpPr>
          <p:nvPr>
            <p:ph sz="quarter" idx="13"/>
          </p:nvPr>
        </p:nvSpPr>
        <p:spPr>
          <a:xfrm>
            <a:off x="5988424" y="846270"/>
            <a:ext cx="5516495" cy="5375236"/>
          </a:xfrm>
        </p:spPr>
        <p:txBody>
          <a:bodyPr>
            <a:normAutofit/>
          </a:bodyPr>
          <a:lstStyle/>
          <a:p>
            <a:pPr lvl="1"/>
            <a:r>
              <a:rPr lang="en-US" sz="1600" dirty="0"/>
              <a:t>Data collection</a:t>
            </a:r>
          </a:p>
          <a:p>
            <a:pPr lvl="2"/>
            <a:r>
              <a:rPr lang="en-US" sz="1400" dirty="0"/>
              <a:t>the weighted sample  should simulate the  population DATA of country’s tax return forms.</a:t>
            </a:r>
          </a:p>
          <a:p>
            <a:pPr lvl="2"/>
            <a:r>
              <a:rPr lang="en-US" sz="1400" dirty="0"/>
              <a:t>The stratified sample size should depend on the variance in the population data. </a:t>
            </a:r>
          </a:p>
          <a:p>
            <a:pPr lvl="2"/>
            <a:r>
              <a:rPr lang="en-US" sz="1400" dirty="0"/>
              <a:t>The entire set of data records are not needed. </a:t>
            </a:r>
          </a:p>
          <a:p>
            <a:pPr lvl="2"/>
            <a:r>
              <a:rPr lang="en-US" sz="1400" dirty="0"/>
              <a:t>A good sample size is close to the tax logic of the country.</a:t>
            </a:r>
          </a:p>
          <a:p>
            <a:pPr lvl="2"/>
            <a:r>
              <a:rPr lang="en-US" sz="1400" dirty="0"/>
              <a:t>you also need to determine the rate at which the variables in the data are growing for future projections. </a:t>
            </a:r>
          </a:p>
          <a:p>
            <a:pPr lvl="2"/>
            <a:r>
              <a:rPr lang="en-US" sz="1400" dirty="0"/>
              <a:t>The variables’ growth rate can depend on the logic you apply to the specific variables, for e.g. it could be GDP growth rates, salary growth rate or income house salary growth rate depending on the rationale of the variable.</a:t>
            </a:r>
          </a:p>
          <a:p>
            <a:pPr lvl="1"/>
            <a:r>
              <a:rPr lang="en-US" sz="1600" dirty="0"/>
              <a:t>Records Module</a:t>
            </a:r>
          </a:p>
          <a:p>
            <a:pPr lvl="2"/>
            <a:r>
              <a:rPr lang="en-US" sz="1400" dirty="0"/>
              <a:t>Tax Return information</a:t>
            </a:r>
          </a:p>
          <a:p>
            <a:pPr lvl="2"/>
            <a:r>
              <a:rPr lang="en-US" sz="1400" dirty="0"/>
              <a:t>Data preparation including weights</a:t>
            </a:r>
          </a:p>
          <a:p>
            <a:pPr lvl="2"/>
            <a:r>
              <a:rPr lang="en-US" sz="1400" dirty="0"/>
              <a:t>Data description</a:t>
            </a:r>
          </a:p>
          <a:p>
            <a:pPr lvl="1"/>
            <a:r>
              <a:rPr lang="en-US" sz="1600" dirty="0"/>
              <a:t>Policy Module (and Policy Reform)</a:t>
            </a:r>
          </a:p>
          <a:p>
            <a:pPr lvl="1"/>
            <a:r>
              <a:rPr lang="en-US" sz="1600" dirty="0"/>
              <a:t>Calculator Module (and Tax Functions)</a:t>
            </a:r>
          </a:p>
          <a:p>
            <a:pPr lvl="1"/>
            <a:r>
              <a:rPr lang="en-US" sz="1600" dirty="0"/>
              <a:t>Grow Factors Module</a:t>
            </a:r>
          </a:p>
          <a:p>
            <a:pPr lvl="1"/>
            <a:r>
              <a:rPr lang="en-US" sz="1600" dirty="0"/>
              <a:t>Applications Module (app0, app1, app2 etc.)</a:t>
            </a:r>
          </a:p>
          <a:p>
            <a:pPr lvl="2"/>
            <a:endParaRPr lang="en-US" sz="900" dirty="0"/>
          </a:p>
          <a:p>
            <a:pPr lvl="2"/>
            <a:endParaRPr lang="en-US" sz="900" dirty="0"/>
          </a:p>
          <a:p>
            <a:pPr lvl="2"/>
            <a:endParaRPr lang="en-US" sz="900" dirty="0"/>
          </a:p>
          <a:p>
            <a:endParaRPr lang="en-US" sz="900" dirty="0"/>
          </a:p>
        </p:txBody>
      </p:sp>
      <p:pic>
        <p:nvPicPr>
          <p:cNvPr id="5" name="Content Placeholder 9" descr="A close up of electronics&#10;&#10;Description automatically generated">
            <a:extLst>
              <a:ext uri="{FF2B5EF4-FFF2-40B4-BE49-F238E27FC236}">
                <a16:creationId xmlns:a16="http://schemas.microsoft.com/office/drawing/2014/main" id="{482CEDD2-A0D6-4D3D-A252-5264A5C4A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03" y="1147548"/>
            <a:ext cx="5090461" cy="4299472"/>
          </a:xfrm>
          <a:prstGeom prst="rect">
            <a:avLst/>
          </a:prstGeom>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9466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18CC-003A-444D-8F23-FD0A347E1CA1}"/>
              </a:ext>
            </a:extLst>
          </p:cNvPr>
          <p:cNvSpPr>
            <a:spLocks noGrp="1"/>
          </p:cNvSpPr>
          <p:nvPr>
            <p:ph type="title"/>
          </p:nvPr>
        </p:nvSpPr>
        <p:spPr>
          <a:xfrm>
            <a:off x="95058" y="2681289"/>
            <a:ext cx="3964877" cy="1228724"/>
          </a:xfrm>
        </p:spPr>
        <p:txBody>
          <a:bodyPr>
            <a:noAutofit/>
          </a:bodyPr>
          <a:lstStyle/>
          <a:p>
            <a:pPr algn="l"/>
            <a:r>
              <a:rPr lang="en-US" sz="3200" dirty="0"/>
              <a:t>Typical Errors when Running the Microsimulation</a:t>
            </a:r>
          </a:p>
        </p:txBody>
      </p:sp>
      <p:graphicFrame>
        <p:nvGraphicFramePr>
          <p:cNvPr id="6" name="Content Placeholder 2">
            <a:extLst>
              <a:ext uri="{FF2B5EF4-FFF2-40B4-BE49-F238E27FC236}">
                <a16:creationId xmlns:a16="http://schemas.microsoft.com/office/drawing/2014/main" id="{0183C8F5-4899-4EF4-A223-11C7E0DFE659}"/>
              </a:ext>
            </a:extLst>
          </p:cNvPr>
          <p:cNvGraphicFramePr>
            <a:graphicFrameLocks noGrp="1"/>
          </p:cNvGraphicFramePr>
          <p:nvPr>
            <p:ph idx="1"/>
            <p:extLst>
              <p:ext uri="{D42A27DB-BD31-4B8C-83A1-F6EECF244321}">
                <p14:modId xmlns:p14="http://schemas.microsoft.com/office/powerpoint/2010/main" val="613139137"/>
              </p:ext>
            </p:extLst>
          </p:nvPr>
        </p:nvGraphicFramePr>
        <p:xfrm>
          <a:off x="4451350" y="1247776"/>
          <a:ext cx="6826876" cy="5324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1D30242-4D8B-4029-9157-1D4C6551D88C}"/>
              </a:ext>
            </a:extLst>
          </p:cNvPr>
          <p:cNvSpPr>
            <a:spLocks noGrp="1"/>
          </p:cNvSpPr>
          <p:nvPr>
            <p:ph type="sldNum" sz="quarter" idx="12"/>
          </p:nvPr>
        </p:nvSpPr>
        <p:spPr/>
        <p:txBody>
          <a:bodyPr>
            <a:normAutofit/>
          </a:bodyPr>
          <a:lstStyle/>
          <a:p>
            <a:pPr>
              <a:spcAft>
                <a:spcPts val="600"/>
              </a:spcAft>
            </a:pPr>
            <a:fld id="{52C44A77-5F5E-4CB9-8D56-F5EB4797E63D}" type="slidenum">
              <a:rPr lang="en-US" smtClean="0"/>
              <a:pPr>
                <a:spcAft>
                  <a:spcPts val="600"/>
                </a:spcAft>
              </a:pPr>
              <a:t>40</a:t>
            </a:fld>
            <a:endParaRPr lang="en-US"/>
          </a:p>
        </p:txBody>
      </p:sp>
    </p:spTree>
    <p:extLst>
      <p:ext uri="{BB962C8B-B14F-4D97-AF65-F5344CB8AC3E}">
        <p14:creationId xmlns:p14="http://schemas.microsoft.com/office/powerpoint/2010/main" val="545784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D3B8-6FFD-4520-A64B-7F9DC8D65843}"/>
              </a:ext>
            </a:extLst>
          </p:cNvPr>
          <p:cNvSpPr>
            <a:spLocks noGrp="1"/>
          </p:cNvSpPr>
          <p:nvPr>
            <p:ph type="title"/>
          </p:nvPr>
        </p:nvSpPr>
        <p:spPr>
          <a:xfrm>
            <a:off x="247651" y="1343991"/>
            <a:ext cx="3811430" cy="4157256"/>
          </a:xfrm>
        </p:spPr>
        <p:txBody>
          <a:bodyPr>
            <a:normAutofit/>
          </a:bodyPr>
          <a:lstStyle/>
          <a:p>
            <a:pPr algn="l"/>
            <a:r>
              <a:rPr lang="en-US" sz="3200" dirty="0"/>
              <a:t>Typical Errors when Running the Microsimulation</a:t>
            </a:r>
            <a:br>
              <a:rPr lang="en-US" sz="2800" dirty="0"/>
            </a:br>
            <a:endParaRPr lang="en-US" sz="2800" dirty="0"/>
          </a:p>
        </p:txBody>
      </p:sp>
      <p:graphicFrame>
        <p:nvGraphicFramePr>
          <p:cNvPr id="6" name="Content Placeholder 2">
            <a:extLst>
              <a:ext uri="{FF2B5EF4-FFF2-40B4-BE49-F238E27FC236}">
                <a16:creationId xmlns:a16="http://schemas.microsoft.com/office/drawing/2014/main" id="{1D1E8ED6-0165-46B0-8489-E75622B14E8D}"/>
              </a:ext>
            </a:extLst>
          </p:cNvPr>
          <p:cNvGraphicFramePr>
            <a:graphicFrameLocks noGrp="1"/>
          </p:cNvGraphicFramePr>
          <p:nvPr>
            <p:ph idx="1"/>
            <p:extLst>
              <p:ext uri="{D42A27DB-BD31-4B8C-83A1-F6EECF244321}">
                <p14:modId xmlns:p14="http://schemas.microsoft.com/office/powerpoint/2010/main" val="1453804095"/>
              </p:ext>
            </p:extLst>
          </p:nvPr>
        </p:nvGraphicFramePr>
        <p:xfrm>
          <a:off x="4362450" y="653705"/>
          <a:ext cx="7391400" cy="5499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536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8" descr="A screenshot of a social media post&#10;&#10;Description automatically generated">
            <a:extLst>
              <a:ext uri="{FF2B5EF4-FFF2-40B4-BE49-F238E27FC236}">
                <a16:creationId xmlns:a16="http://schemas.microsoft.com/office/drawing/2014/main" id="{10321636-DE7C-4347-BC41-9F19EE697AD9}"/>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8382000" y="3969573"/>
            <a:ext cx="2922839" cy="2646380"/>
          </a:xfrm>
          <a:prstGeom prst="roundRect">
            <a:avLst>
              <a:gd name="adj" fmla="val 5301"/>
            </a:avLst>
          </a:prstGeom>
          <a:ln w="82550" cap="sq">
            <a:noFill/>
            <a:miter lim="800000"/>
          </a:ln>
          <a:effectLst/>
        </p:spPr>
      </p:pic>
      <p:pic>
        <p:nvPicPr>
          <p:cNvPr id="7" name="Picture 6" descr="A screenshot of a computer&#10;&#10;Description automatically generated">
            <a:extLst>
              <a:ext uri="{FF2B5EF4-FFF2-40B4-BE49-F238E27FC236}">
                <a16:creationId xmlns:a16="http://schemas.microsoft.com/office/drawing/2014/main" id="{429B4C33-0E96-4F41-BE64-663F6657D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0" y="242047"/>
            <a:ext cx="2922839" cy="3524379"/>
          </a:xfrm>
          <a:prstGeom prst="roundRect">
            <a:avLst>
              <a:gd name="adj" fmla="val 5301"/>
            </a:avLst>
          </a:prstGeom>
          <a:ln w="82550" cap="sq">
            <a:noFill/>
            <a:miter lim="800000"/>
          </a:ln>
          <a:effectLst/>
        </p:spPr>
      </p:pic>
      <p:sp>
        <p:nvSpPr>
          <p:cNvPr id="2" name="Title 1">
            <a:extLst>
              <a:ext uri="{FF2B5EF4-FFF2-40B4-BE49-F238E27FC236}">
                <a16:creationId xmlns:a16="http://schemas.microsoft.com/office/drawing/2014/main" id="{41316843-754D-4749-964B-6DE731CF1728}"/>
              </a:ext>
            </a:extLst>
          </p:cNvPr>
          <p:cNvSpPr>
            <a:spLocks noGrp="1"/>
          </p:cNvSpPr>
          <p:nvPr>
            <p:ph type="title"/>
          </p:nvPr>
        </p:nvSpPr>
        <p:spPr>
          <a:xfrm>
            <a:off x="690282" y="640831"/>
            <a:ext cx="7091587" cy="1573863"/>
          </a:xfrm>
        </p:spPr>
        <p:txBody>
          <a:bodyPr vert="horz" lIns="91440" tIns="45720" rIns="91440" bIns="45720" rtlCol="0" anchor="ctr">
            <a:normAutofit/>
          </a:bodyPr>
          <a:lstStyle/>
          <a:p>
            <a:pPr algn="ctr"/>
            <a:r>
              <a:rPr lang="en-US" sz="3200" dirty="0">
                <a:solidFill>
                  <a:schemeClr val="tx1"/>
                </a:solidFill>
              </a:rPr>
              <a:t>Could We Use Income Survey Data? What Are The Advantages?</a:t>
            </a:r>
          </a:p>
        </p:txBody>
      </p:sp>
      <p:sp>
        <p:nvSpPr>
          <p:cNvPr id="3" name="Content Placeholder 2">
            <a:extLst>
              <a:ext uri="{FF2B5EF4-FFF2-40B4-BE49-F238E27FC236}">
                <a16:creationId xmlns:a16="http://schemas.microsoft.com/office/drawing/2014/main" id="{727C9F08-3150-4B75-9E8D-EAEECCACD09D}"/>
              </a:ext>
            </a:extLst>
          </p:cNvPr>
          <p:cNvSpPr>
            <a:spLocks noGrp="1"/>
          </p:cNvSpPr>
          <p:nvPr>
            <p:ph idx="1"/>
          </p:nvPr>
        </p:nvSpPr>
        <p:spPr>
          <a:xfrm>
            <a:off x="913774" y="2367092"/>
            <a:ext cx="6564207" cy="3881309"/>
          </a:xfrm>
        </p:spPr>
        <p:txBody>
          <a:bodyPr vert="horz" lIns="91440" tIns="45720" rIns="91440" bIns="45720" rtlCol="0">
            <a:normAutofit/>
          </a:bodyPr>
          <a:lstStyle/>
          <a:p>
            <a:pPr>
              <a:lnSpc>
                <a:spcPct val="110000"/>
              </a:lnSpc>
            </a:pPr>
            <a:r>
              <a:rPr lang="en-US" sz="1800" dirty="0"/>
              <a:t>For the purposes of data collection, tax returns forms are preferred over survey data as it is easier to obtain tax information from the tax return forms.</a:t>
            </a:r>
          </a:p>
          <a:p>
            <a:pPr>
              <a:lnSpc>
                <a:spcPct val="110000"/>
              </a:lnSpc>
            </a:pPr>
            <a:r>
              <a:rPr lang="en-US" sz="1800" dirty="0"/>
              <a:t>Good quality income or household surveys can be also be used. The only challenge  would be to map the survey definition of what is being asked to the tax definition of what is used in the tax return form.</a:t>
            </a:r>
          </a:p>
          <a:p>
            <a:pPr>
              <a:lnSpc>
                <a:spcPct val="110000"/>
              </a:lnSpc>
            </a:pPr>
            <a:r>
              <a:rPr lang="en-US" sz="1800" dirty="0"/>
              <a:t>An advantage of survey data can be that it can  provide much more information other than tax information about the individual which can be used for more interesting analysis.</a:t>
            </a:r>
          </a:p>
          <a:p>
            <a:pPr>
              <a:lnSpc>
                <a:spcPct val="110000"/>
              </a:lnSpc>
            </a:pPr>
            <a:endParaRPr lang="en-US" sz="1700" dirty="0"/>
          </a:p>
        </p:txBody>
      </p:sp>
      <p:sp>
        <p:nvSpPr>
          <p:cNvPr id="10" name="Rectangle 9">
            <a:extLst>
              <a:ext uri="{FF2B5EF4-FFF2-40B4-BE49-F238E27FC236}">
                <a16:creationId xmlns:a16="http://schemas.microsoft.com/office/drawing/2014/main" id="{61B4CA48-0737-4BBE-91D3-3DB4E9B0D171}"/>
              </a:ext>
            </a:extLst>
          </p:cNvPr>
          <p:cNvSpPr/>
          <p:nvPr/>
        </p:nvSpPr>
        <p:spPr>
          <a:xfrm rot="19783796">
            <a:off x="8760103" y="1903377"/>
            <a:ext cx="1986972" cy="369332"/>
          </a:xfrm>
          <a:prstGeom prst="rect">
            <a:avLst/>
          </a:prstGeom>
          <a:noFill/>
        </p:spPr>
        <p:txBody>
          <a:bodyPr wrap="square" lIns="91440" tIns="45720" rIns="91440" bIns="45720">
            <a:spAutoFit/>
          </a:bodyPr>
          <a:lstStyle/>
          <a:p>
            <a:pPr algn="ctr">
              <a:spcAft>
                <a:spcPts val="600"/>
              </a:spcAft>
            </a:pPr>
            <a:r>
              <a:rPr lang="en-US" b="0" cap="none" spc="0" dirty="0">
                <a:ln w="0"/>
                <a:solidFill>
                  <a:srgbClr val="FF0000"/>
                </a:solidFill>
                <a:effectLst>
                  <a:reflection blurRad="6350" stA="53000" endA="300" endPos="35500" dir="5400000" sy="-90000" algn="bl" rotWithShape="0"/>
                </a:effectLst>
              </a:rPr>
              <a:t>Tax Return Form</a:t>
            </a:r>
          </a:p>
        </p:txBody>
      </p:sp>
      <p:sp>
        <p:nvSpPr>
          <p:cNvPr id="13" name="Rectangle 12">
            <a:extLst>
              <a:ext uri="{FF2B5EF4-FFF2-40B4-BE49-F238E27FC236}">
                <a16:creationId xmlns:a16="http://schemas.microsoft.com/office/drawing/2014/main" id="{33935E84-BF71-4641-AF21-1AE77D7E9E59}"/>
              </a:ext>
            </a:extLst>
          </p:cNvPr>
          <p:cNvSpPr/>
          <p:nvPr/>
        </p:nvSpPr>
        <p:spPr>
          <a:xfrm rot="19896669">
            <a:off x="8889952" y="4499448"/>
            <a:ext cx="1986972" cy="646331"/>
          </a:xfrm>
          <a:prstGeom prst="rect">
            <a:avLst/>
          </a:prstGeom>
          <a:noFill/>
        </p:spPr>
        <p:txBody>
          <a:bodyPr wrap="square" lIns="91440" tIns="45720" rIns="91440" bIns="45720">
            <a:spAutoFit/>
          </a:bodyPr>
          <a:lstStyle/>
          <a:p>
            <a:pPr algn="ctr">
              <a:spcAft>
                <a:spcPts val="600"/>
              </a:spcAft>
            </a:pPr>
            <a:r>
              <a:rPr lang="en-US" b="0" cap="none" spc="0" dirty="0">
                <a:ln w="0"/>
                <a:solidFill>
                  <a:srgbClr val="FF0000"/>
                </a:solidFill>
                <a:effectLst>
                  <a:reflection blurRad="6350" stA="53000" endA="300" endPos="35500" dir="5400000" sy="-90000" algn="bl" rotWithShape="0"/>
                </a:effectLst>
              </a:rPr>
              <a:t>Household Income Survey</a:t>
            </a:r>
          </a:p>
        </p:txBody>
      </p:sp>
    </p:spTree>
    <p:extLst>
      <p:ext uri="{BB962C8B-B14F-4D97-AF65-F5344CB8AC3E}">
        <p14:creationId xmlns:p14="http://schemas.microsoft.com/office/powerpoint/2010/main" val="247460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49C76B-0609-41AE-82B4-748EFA6E0740}"/>
              </a:ext>
            </a:extLst>
          </p:cNvPr>
          <p:cNvSpPr>
            <a:spLocks noGrp="1"/>
          </p:cNvSpPr>
          <p:nvPr>
            <p:ph type="ctrTitle"/>
          </p:nvPr>
        </p:nvSpPr>
        <p:spPr>
          <a:xfrm>
            <a:off x="1370806" y="453061"/>
            <a:ext cx="9450388" cy="928064"/>
          </a:xfrm>
        </p:spPr>
        <p:txBody>
          <a:bodyPr>
            <a:normAutofit/>
          </a:bodyPr>
          <a:lstStyle/>
          <a:p>
            <a:r>
              <a:rPr lang="en-US" sz="3200" dirty="0"/>
              <a:t>Analysis Can Cover Direct And Indirect Taxes</a:t>
            </a:r>
          </a:p>
        </p:txBody>
      </p:sp>
      <p:sp>
        <p:nvSpPr>
          <p:cNvPr id="7" name="Subtitle 6">
            <a:extLst>
              <a:ext uri="{FF2B5EF4-FFF2-40B4-BE49-F238E27FC236}">
                <a16:creationId xmlns:a16="http://schemas.microsoft.com/office/drawing/2014/main" id="{B7C1FF3D-F76D-4A83-9137-E1B5EC02EEBB}"/>
              </a:ext>
            </a:extLst>
          </p:cNvPr>
          <p:cNvSpPr>
            <a:spLocks noGrp="1"/>
          </p:cNvSpPr>
          <p:nvPr>
            <p:ph type="subTitle" idx="1"/>
          </p:nvPr>
        </p:nvSpPr>
        <p:spPr>
          <a:xfrm>
            <a:off x="6257925" y="1724026"/>
            <a:ext cx="5172075" cy="4914900"/>
          </a:xfrm>
        </p:spPr>
        <p:txBody>
          <a:bodyPr/>
          <a:lstStyle/>
          <a:p>
            <a:pPr marL="342900" indent="-342900" algn="l">
              <a:buFont typeface="Arial" panose="020B0604020202020204" pitchFamily="34" charset="0"/>
              <a:buChar char="•"/>
            </a:pPr>
            <a:r>
              <a:rPr lang="en-US" sz="2000" dirty="0">
                <a:solidFill>
                  <a:schemeClr val="tx1"/>
                </a:solidFill>
              </a:rPr>
              <a:t>Analysis can cover multiple taxes such as VAT, Corporate Income Tax (CIT) &amp; Cash Transfers, etc.</a:t>
            </a:r>
          </a:p>
          <a:p>
            <a:pPr marL="342900" indent="-342900" algn="l">
              <a:buFont typeface="Arial" panose="020B0604020202020204" pitchFamily="34" charset="0"/>
              <a:buChar char="•"/>
            </a:pPr>
            <a:endParaRPr lang="en-US" sz="2000" dirty="0">
              <a:solidFill>
                <a:schemeClr val="tx1"/>
              </a:solidFill>
            </a:endParaRPr>
          </a:p>
          <a:p>
            <a:endParaRPr lang="en-US" dirty="0"/>
          </a:p>
        </p:txBody>
      </p:sp>
      <p:pic>
        <p:nvPicPr>
          <p:cNvPr id="8" name="Content Placeholder 4">
            <a:extLst>
              <a:ext uri="{FF2B5EF4-FFF2-40B4-BE49-F238E27FC236}">
                <a16:creationId xmlns:a16="http://schemas.microsoft.com/office/drawing/2014/main" id="{46FB0B91-754C-4C07-B0A3-337B3ABBF43F}"/>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52425" y="1819276"/>
            <a:ext cx="5486400" cy="4819650"/>
          </a:xfrm>
          <a:prstGeom prst="rect">
            <a:avLst/>
          </a:prstGeom>
          <a:noFill/>
          <a:ln>
            <a:noFill/>
          </a:ln>
        </p:spPr>
      </p:pic>
    </p:spTree>
    <p:extLst>
      <p:ext uri="{BB962C8B-B14F-4D97-AF65-F5344CB8AC3E}">
        <p14:creationId xmlns:p14="http://schemas.microsoft.com/office/powerpoint/2010/main" val="102296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DFBE-8BE1-4D04-973B-602CCF2AF4C1}"/>
              </a:ext>
            </a:extLst>
          </p:cNvPr>
          <p:cNvSpPr>
            <a:spLocks noGrp="1"/>
          </p:cNvSpPr>
          <p:nvPr>
            <p:ph type="title"/>
          </p:nvPr>
        </p:nvSpPr>
        <p:spPr>
          <a:xfrm>
            <a:off x="913775" y="215153"/>
            <a:ext cx="10364451" cy="940547"/>
          </a:xfrm>
        </p:spPr>
        <p:txBody>
          <a:bodyPr>
            <a:normAutofit fontScale="90000"/>
          </a:bodyPr>
          <a:lstStyle/>
          <a:p>
            <a:pPr algn="ctr"/>
            <a:br>
              <a:rPr lang="en-US" sz="3200" dirty="0"/>
            </a:br>
            <a:r>
              <a:rPr lang="en-US" sz="3600" dirty="0"/>
              <a:t>Some Outputs In The Form Of Tables And Charts</a:t>
            </a:r>
            <a:br>
              <a:rPr lang="en-US" dirty="0"/>
            </a:br>
            <a:endParaRPr lang="en-US" dirty="0"/>
          </a:p>
        </p:txBody>
      </p:sp>
      <p:sp>
        <p:nvSpPr>
          <p:cNvPr id="3" name="Content Placeholder 2">
            <a:extLst>
              <a:ext uri="{FF2B5EF4-FFF2-40B4-BE49-F238E27FC236}">
                <a16:creationId xmlns:a16="http://schemas.microsoft.com/office/drawing/2014/main" id="{48CC0945-0741-4D80-8EEC-B5E763F52944}"/>
              </a:ext>
            </a:extLst>
          </p:cNvPr>
          <p:cNvSpPr>
            <a:spLocks noGrp="1"/>
          </p:cNvSpPr>
          <p:nvPr>
            <p:ph sz="quarter" idx="13"/>
          </p:nvPr>
        </p:nvSpPr>
        <p:spPr>
          <a:xfrm>
            <a:off x="913774" y="1428750"/>
            <a:ext cx="10363826" cy="5019675"/>
          </a:xfrm>
        </p:spPr>
        <p:txBody>
          <a:bodyPr>
            <a:normAutofit/>
          </a:bodyPr>
          <a:lstStyle/>
          <a:p>
            <a:r>
              <a:rPr lang="en-US" dirty="0"/>
              <a:t>Distributional tables</a:t>
            </a:r>
          </a:p>
          <a:p>
            <a:r>
              <a:rPr lang="en-US" dirty="0"/>
              <a:t>Distributional charts</a:t>
            </a:r>
          </a:p>
          <a:p>
            <a:r>
              <a:rPr lang="en-US" dirty="0"/>
              <a:t>Total Revenue in a year</a:t>
            </a:r>
          </a:p>
          <a:p>
            <a:r>
              <a:rPr lang="en-US" dirty="0"/>
              <a:t>Total Revenue for multiple years</a:t>
            </a:r>
          </a:p>
          <a:p>
            <a:r>
              <a:rPr lang="en-US" dirty="0"/>
              <a:t>Breakdown of tax burden by income (pie chart)</a:t>
            </a:r>
          </a:p>
          <a:p>
            <a:r>
              <a:rPr lang="en-US" dirty="0"/>
              <a:t>Breakdown of revenue impact of specific reform proposals</a:t>
            </a:r>
          </a:p>
        </p:txBody>
      </p:sp>
      <p:sp>
        <p:nvSpPr>
          <p:cNvPr id="4" name="Slide Number Placeholder 3">
            <a:extLst>
              <a:ext uri="{FF2B5EF4-FFF2-40B4-BE49-F238E27FC236}">
                <a16:creationId xmlns:a16="http://schemas.microsoft.com/office/drawing/2014/main" id="{D5666E4B-FD2C-4E4B-8D9F-9769AA06C41E}"/>
              </a:ext>
            </a:extLst>
          </p:cNvPr>
          <p:cNvSpPr>
            <a:spLocks noGrp="1"/>
          </p:cNvSpPr>
          <p:nvPr>
            <p:ph type="sldNum" sz="quarter" idx="12"/>
          </p:nvPr>
        </p:nvSpPr>
        <p:spPr/>
        <p:txBody>
          <a:bodyPr/>
          <a:lstStyle/>
          <a:p>
            <a:fld id="{52C44A77-5F5E-4CB9-8D56-F5EB4797E63D}" type="slidenum">
              <a:rPr lang="en-US" smtClean="0"/>
              <a:t>7</a:t>
            </a:fld>
            <a:endParaRPr lang="en-US"/>
          </a:p>
        </p:txBody>
      </p:sp>
    </p:spTree>
    <p:extLst>
      <p:ext uri="{BB962C8B-B14F-4D97-AF65-F5344CB8AC3E}">
        <p14:creationId xmlns:p14="http://schemas.microsoft.com/office/powerpoint/2010/main" val="54113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A9ECF3-21C3-4289-9D37-748260B53F2E}"/>
              </a:ext>
            </a:extLst>
          </p:cNvPr>
          <p:cNvSpPr>
            <a:spLocks noGrp="1"/>
          </p:cNvSpPr>
          <p:nvPr>
            <p:ph type="title"/>
          </p:nvPr>
        </p:nvSpPr>
        <p:spPr>
          <a:xfrm>
            <a:off x="2400300" y="170329"/>
            <a:ext cx="7391400" cy="896471"/>
          </a:xfrm>
        </p:spPr>
        <p:txBody>
          <a:bodyPr>
            <a:normAutofit fontScale="90000"/>
          </a:bodyPr>
          <a:lstStyle/>
          <a:p>
            <a:pPr algn="ctr"/>
            <a:br>
              <a:rPr lang="en-US" sz="3200" dirty="0"/>
            </a:br>
            <a:br>
              <a:rPr lang="en-US" sz="3200" dirty="0"/>
            </a:br>
            <a:br>
              <a:rPr lang="en-US" sz="3200" dirty="0"/>
            </a:br>
            <a:r>
              <a:rPr lang="en-US" dirty="0"/>
              <a:t>Distributional Tables</a:t>
            </a:r>
            <a:br>
              <a:rPr lang="en-US" dirty="0"/>
            </a:br>
            <a:endParaRPr lang="en-US" dirty="0"/>
          </a:p>
        </p:txBody>
      </p:sp>
      <p:graphicFrame>
        <p:nvGraphicFramePr>
          <p:cNvPr id="6" name="Table 5">
            <a:extLst>
              <a:ext uri="{FF2B5EF4-FFF2-40B4-BE49-F238E27FC236}">
                <a16:creationId xmlns:a16="http://schemas.microsoft.com/office/drawing/2014/main" id="{7CE8231D-6FC6-42E7-94BF-A4DF2B848E62}"/>
              </a:ext>
            </a:extLst>
          </p:cNvPr>
          <p:cNvGraphicFramePr>
            <a:graphicFrameLocks noGrp="1"/>
          </p:cNvGraphicFramePr>
          <p:nvPr>
            <p:extLst>
              <p:ext uri="{D42A27DB-BD31-4B8C-83A1-F6EECF244321}">
                <p14:modId xmlns:p14="http://schemas.microsoft.com/office/powerpoint/2010/main" val="1481979573"/>
              </p:ext>
            </p:extLst>
          </p:nvPr>
        </p:nvGraphicFramePr>
        <p:xfrm>
          <a:off x="113551" y="1237129"/>
          <a:ext cx="5892802" cy="3369945"/>
        </p:xfrm>
        <a:graphic>
          <a:graphicData uri="http://schemas.openxmlformats.org/drawingml/2006/table">
            <a:tbl>
              <a:tblPr>
                <a:tableStyleId>{5C22544A-7EE6-4342-B048-85BDC9FD1C3A}</a:tableStyleId>
              </a:tblPr>
              <a:tblGrid>
                <a:gridCol w="1018626">
                  <a:extLst>
                    <a:ext uri="{9D8B030D-6E8A-4147-A177-3AD203B41FA5}">
                      <a16:colId xmlns:a16="http://schemas.microsoft.com/office/drawing/2014/main" val="3655608608"/>
                    </a:ext>
                  </a:extLst>
                </a:gridCol>
                <a:gridCol w="609272">
                  <a:extLst>
                    <a:ext uri="{9D8B030D-6E8A-4147-A177-3AD203B41FA5}">
                      <a16:colId xmlns:a16="http://schemas.microsoft.com/office/drawing/2014/main" val="2194364514"/>
                    </a:ext>
                  </a:extLst>
                </a:gridCol>
                <a:gridCol w="609272">
                  <a:extLst>
                    <a:ext uri="{9D8B030D-6E8A-4147-A177-3AD203B41FA5}">
                      <a16:colId xmlns:a16="http://schemas.microsoft.com/office/drawing/2014/main" val="1265081409"/>
                    </a:ext>
                  </a:extLst>
                </a:gridCol>
                <a:gridCol w="609272">
                  <a:extLst>
                    <a:ext uri="{9D8B030D-6E8A-4147-A177-3AD203B41FA5}">
                      <a16:colId xmlns:a16="http://schemas.microsoft.com/office/drawing/2014/main" val="268358037"/>
                    </a:ext>
                  </a:extLst>
                </a:gridCol>
                <a:gridCol w="609272">
                  <a:extLst>
                    <a:ext uri="{9D8B030D-6E8A-4147-A177-3AD203B41FA5}">
                      <a16:colId xmlns:a16="http://schemas.microsoft.com/office/drawing/2014/main" val="4141834498"/>
                    </a:ext>
                  </a:extLst>
                </a:gridCol>
                <a:gridCol w="609272">
                  <a:extLst>
                    <a:ext uri="{9D8B030D-6E8A-4147-A177-3AD203B41FA5}">
                      <a16:colId xmlns:a16="http://schemas.microsoft.com/office/drawing/2014/main" val="797666844"/>
                    </a:ext>
                  </a:extLst>
                </a:gridCol>
                <a:gridCol w="609272">
                  <a:extLst>
                    <a:ext uri="{9D8B030D-6E8A-4147-A177-3AD203B41FA5}">
                      <a16:colId xmlns:a16="http://schemas.microsoft.com/office/drawing/2014/main" val="2741239120"/>
                    </a:ext>
                  </a:extLst>
                </a:gridCol>
                <a:gridCol w="609272">
                  <a:extLst>
                    <a:ext uri="{9D8B030D-6E8A-4147-A177-3AD203B41FA5}">
                      <a16:colId xmlns:a16="http://schemas.microsoft.com/office/drawing/2014/main" val="4237812116"/>
                    </a:ext>
                  </a:extLst>
                </a:gridCol>
                <a:gridCol w="609272">
                  <a:extLst>
                    <a:ext uri="{9D8B030D-6E8A-4147-A177-3AD203B41FA5}">
                      <a16:colId xmlns:a16="http://schemas.microsoft.com/office/drawing/2014/main" val="1887866126"/>
                    </a:ext>
                  </a:extLst>
                </a:gridCol>
              </a:tblGrid>
              <a:tr h="190500">
                <a:tc gridSpan="4">
                  <a:txBody>
                    <a:bodyPr/>
                    <a:lstStyle/>
                    <a:p>
                      <a:pPr algn="l" fontAlgn="b"/>
                      <a:r>
                        <a:rPr lang="en-US" sz="1100" b="1" u="none" strike="noStrike" dirty="0">
                          <a:effectLst/>
                        </a:rPr>
                        <a:t>  *** CURRENT-LAW DISTRIBUTION TABLE *** </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5214380"/>
                  </a:ext>
                </a:extLst>
              </a:tr>
              <a:tr h="190500">
                <a:tc>
                  <a:txBody>
                    <a:bodyPr/>
                    <a:lstStyle/>
                    <a:p>
                      <a:pPr algn="ctr" fontAlgn="b"/>
                      <a:r>
                        <a:rPr lang="en-US" sz="1100" b="0" u="none" strike="noStrike" dirty="0">
                          <a:effectLst/>
                        </a:rPr>
                        <a:t>Income Bracket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b="0" u="none" strike="noStrike" dirty="0">
                          <a:effectLst/>
                        </a:rPr>
                        <a:t>Number of returns</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u="none" strike="noStrike" dirty="0">
                          <a:effectLst/>
                        </a:rPr>
                        <a:t>GTI</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TTI</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rebate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surcharge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err="1">
                          <a:effectLst/>
                        </a:rPr>
                        <a:t>cess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81661077"/>
                  </a:ext>
                </a:extLst>
              </a:tr>
              <a:tr h="190500">
                <a:tc>
                  <a:txBody>
                    <a:bodyPr/>
                    <a:lstStyle/>
                    <a:p>
                      <a:pPr algn="l" fontAlgn="b"/>
                      <a:r>
                        <a:rPr lang="en-US" sz="1100" u="none" strike="noStrike" dirty="0">
                          <a:effectLst/>
                        </a:rPr>
                        <a:t>&lt;0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5196276"/>
                  </a:ext>
                </a:extLst>
              </a:tr>
              <a:tr h="190500">
                <a:tc>
                  <a:txBody>
                    <a:bodyPr/>
                    <a:lstStyle/>
                    <a:p>
                      <a:pPr algn="l"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4554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995617"/>
                  </a:ext>
                </a:extLst>
              </a:tr>
              <a:tr h="190500">
                <a:tc>
                  <a:txBody>
                    <a:bodyPr/>
                    <a:lstStyle/>
                    <a:p>
                      <a:pPr algn="l"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334225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334225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5732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8621433"/>
                  </a:ext>
                </a:extLst>
              </a:tr>
              <a:tr h="190500">
                <a:tc>
                  <a:txBody>
                    <a:bodyPr/>
                    <a:lstStyle/>
                    <a:p>
                      <a:pPr algn="l" fontAlgn="b"/>
                      <a:r>
                        <a:rPr lang="en-US" sz="1100" u="none" strike="noStrike" dirty="0">
                          <a:effectLst/>
                        </a:rPr>
                        <a:t>5-10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50745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2483059"/>
                  </a:ext>
                </a:extLst>
              </a:tr>
              <a:tr h="190500">
                <a:tc>
                  <a:txBody>
                    <a:bodyPr/>
                    <a:lstStyle/>
                    <a:p>
                      <a:pPr algn="l" fontAlgn="b"/>
                      <a:r>
                        <a:rPr lang="en-US" sz="1100" u="none" strike="noStrike" dirty="0">
                          <a:effectLst/>
                        </a:rPr>
                        <a:t>10-15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101656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2456681"/>
                  </a:ext>
                </a:extLst>
              </a:tr>
              <a:tr h="190500">
                <a:tc>
                  <a:txBody>
                    <a:bodyPr/>
                    <a:lstStyle/>
                    <a:p>
                      <a:pPr algn="l" fontAlgn="b"/>
                      <a:r>
                        <a:rPr lang="en-US" sz="1100" u="none" strike="noStrike" dirty="0">
                          <a:effectLst/>
                        </a:rPr>
                        <a:t>15-20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64876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3501466"/>
                  </a:ext>
                </a:extLst>
              </a:tr>
              <a:tr h="190500">
                <a:tc>
                  <a:txBody>
                    <a:bodyPr/>
                    <a:lstStyle/>
                    <a:p>
                      <a:pPr algn="l" fontAlgn="b"/>
                      <a:r>
                        <a:rPr lang="en-US" sz="1100" u="none" strike="noStrike" dirty="0">
                          <a:effectLst/>
                        </a:rPr>
                        <a:t>20-30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83306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3998767"/>
                  </a:ext>
                </a:extLst>
              </a:tr>
              <a:tr h="190500">
                <a:tc>
                  <a:txBody>
                    <a:bodyPr/>
                    <a:lstStyle/>
                    <a:p>
                      <a:pPr algn="l" fontAlgn="b"/>
                      <a:r>
                        <a:rPr lang="en-US" sz="1100" u="none" strike="noStrike" dirty="0">
                          <a:effectLst/>
                        </a:rPr>
                        <a:t>30-40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101768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24509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97546"/>
                  </a:ext>
                </a:extLst>
              </a:tr>
              <a:tr h="190500">
                <a:tc>
                  <a:txBody>
                    <a:bodyPr/>
                    <a:lstStyle/>
                    <a:p>
                      <a:pPr algn="l" fontAlgn="b"/>
                      <a:r>
                        <a:rPr lang="en-US" sz="1100" u="none" strike="noStrike" dirty="0">
                          <a:effectLst/>
                        </a:rPr>
                        <a:t>40-50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4145697"/>
                  </a:ext>
                </a:extLst>
              </a:tr>
              <a:tr h="190500">
                <a:tc>
                  <a:txBody>
                    <a:bodyPr/>
                    <a:lstStyle/>
                    <a:p>
                      <a:pPr algn="l" fontAlgn="b"/>
                      <a:r>
                        <a:rPr lang="en-US" sz="1100" u="none" strike="noStrike" dirty="0">
                          <a:effectLst/>
                        </a:rPr>
                        <a:t>50-100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7790148"/>
                  </a:ext>
                </a:extLst>
              </a:tr>
              <a:tr h="190500">
                <a:tc>
                  <a:txBody>
                    <a:bodyPr/>
                    <a:lstStyle/>
                    <a:p>
                      <a:pPr algn="l" fontAlgn="b"/>
                      <a:r>
                        <a:rPr lang="en-US" sz="1100" u="none" strike="noStrike" dirty="0">
                          <a:effectLst/>
                        </a:rPr>
                        <a:t>&gt;100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4868014"/>
                  </a:ext>
                </a:extLst>
              </a:tr>
              <a:tr h="190500">
                <a:tc>
                  <a:txBody>
                    <a:bodyPr/>
                    <a:lstStyle/>
                    <a:p>
                      <a:pPr algn="l" fontAlgn="b"/>
                      <a:r>
                        <a:rPr lang="en-US" sz="1100" u="none" strike="noStrike" dirty="0">
                          <a:effectLst/>
                        </a:rPr>
                        <a:t>ALL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335377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4551149"/>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0421236"/>
                  </a:ext>
                </a:extLst>
              </a:tr>
              <a:tr h="190500">
                <a:tc gridSpan="2">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633271"/>
                  </a:ext>
                </a:extLst>
              </a:tr>
            </a:tbl>
          </a:graphicData>
        </a:graphic>
      </p:graphicFrame>
      <p:graphicFrame>
        <p:nvGraphicFramePr>
          <p:cNvPr id="7" name="Table 6">
            <a:extLst>
              <a:ext uri="{FF2B5EF4-FFF2-40B4-BE49-F238E27FC236}">
                <a16:creationId xmlns:a16="http://schemas.microsoft.com/office/drawing/2014/main" id="{2D0C8FBE-22B0-476E-BA90-0B67960383F6}"/>
              </a:ext>
            </a:extLst>
          </p:cNvPr>
          <p:cNvGraphicFramePr>
            <a:graphicFrameLocks noGrp="1"/>
          </p:cNvGraphicFramePr>
          <p:nvPr>
            <p:extLst>
              <p:ext uri="{D42A27DB-BD31-4B8C-83A1-F6EECF244321}">
                <p14:modId xmlns:p14="http://schemas.microsoft.com/office/powerpoint/2010/main" val="4099078821"/>
              </p:ext>
            </p:extLst>
          </p:nvPr>
        </p:nvGraphicFramePr>
        <p:xfrm>
          <a:off x="6095999" y="1245529"/>
          <a:ext cx="5982450" cy="3361545"/>
        </p:xfrm>
        <a:graphic>
          <a:graphicData uri="http://schemas.openxmlformats.org/drawingml/2006/table">
            <a:tbl>
              <a:tblPr>
                <a:tableStyleId>{5C22544A-7EE6-4342-B048-85BDC9FD1C3A}</a:tableStyleId>
              </a:tblPr>
              <a:tblGrid>
                <a:gridCol w="1034122">
                  <a:extLst>
                    <a:ext uri="{9D8B030D-6E8A-4147-A177-3AD203B41FA5}">
                      <a16:colId xmlns:a16="http://schemas.microsoft.com/office/drawing/2014/main" val="4030169533"/>
                    </a:ext>
                  </a:extLst>
                </a:gridCol>
                <a:gridCol w="618541">
                  <a:extLst>
                    <a:ext uri="{9D8B030D-6E8A-4147-A177-3AD203B41FA5}">
                      <a16:colId xmlns:a16="http://schemas.microsoft.com/office/drawing/2014/main" val="1836059831"/>
                    </a:ext>
                  </a:extLst>
                </a:gridCol>
                <a:gridCol w="618541">
                  <a:extLst>
                    <a:ext uri="{9D8B030D-6E8A-4147-A177-3AD203B41FA5}">
                      <a16:colId xmlns:a16="http://schemas.microsoft.com/office/drawing/2014/main" val="944061132"/>
                    </a:ext>
                  </a:extLst>
                </a:gridCol>
                <a:gridCol w="618541">
                  <a:extLst>
                    <a:ext uri="{9D8B030D-6E8A-4147-A177-3AD203B41FA5}">
                      <a16:colId xmlns:a16="http://schemas.microsoft.com/office/drawing/2014/main" val="4237798041"/>
                    </a:ext>
                  </a:extLst>
                </a:gridCol>
                <a:gridCol w="618541">
                  <a:extLst>
                    <a:ext uri="{9D8B030D-6E8A-4147-A177-3AD203B41FA5}">
                      <a16:colId xmlns:a16="http://schemas.microsoft.com/office/drawing/2014/main" val="2582803645"/>
                    </a:ext>
                  </a:extLst>
                </a:gridCol>
                <a:gridCol w="618541">
                  <a:extLst>
                    <a:ext uri="{9D8B030D-6E8A-4147-A177-3AD203B41FA5}">
                      <a16:colId xmlns:a16="http://schemas.microsoft.com/office/drawing/2014/main" val="2878430568"/>
                    </a:ext>
                  </a:extLst>
                </a:gridCol>
                <a:gridCol w="618541">
                  <a:extLst>
                    <a:ext uri="{9D8B030D-6E8A-4147-A177-3AD203B41FA5}">
                      <a16:colId xmlns:a16="http://schemas.microsoft.com/office/drawing/2014/main" val="108772006"/>
                    </a:ext>
                  </a:extLst>
                </a:gridCol>
                <a:gridCol w="618541">
                  <a:extLst>
                    <a:ext uri="{9D8B030D-6E8A-4147-A177-3AD203B41FA5}">
                      <a16:colId xmlns:a16="http://schemas.microsoft.com/office/drawing/2014/main" val="1608557092"/>
                    </a:ext>
                  </a:extLst>
                </a:gridCol>
                <a:gridCol w="618541">
                  <a:extLst>
                    <a:ext uri="{9D8B030D-6E8A-4147-A177-3AD203B41FA5}">
                      <a16:colId xmlns:a16="http://schemas.microsoft.com/office/drawing/2014/main" val="3136048893"/>
                    </a:ext>
                  </a:extLst>
                </a:gridCol>
              </a:tblGrid>
              <a:tr h="189940">
                <a:tc gridSpan="4">
                  <a:txBody>
                    <a:bodyPr/>
                    <a:lstStyle/>
                    <a:p>
                      <a:pPr algn="l" fontAlgn="b"/>
                      <a:r>
                        <a:rPr lang="en-US" sz="1100" u="none" strike="noStrike" dirty="0">
                          <a:effectLst/>
                        </a:rPr>
                        <a:t>  </a:t>
                      </a:r>
                      <a:r>
                        <a:rPr lang="en-US" sz="1100" b="1" u="none" strike="noStrike" dirty="0">
                          <a:effectLst/>
                        </a:rPr>
                        <a:t>*** POLICY-REFORM DISTRIBUTION TABLE ***</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3499166"/>
                  </a:ext>
                </a:extLst>
              </a:tr>
              <a:tr h="189940">
                <a:tc>
                  <a:txBody>
                    <a:bodyPr/>
                    <a:lstStyle/>
                    <a:p>
                      <a:pPr algn="ctr" fontAlgn="b"/>
                      <a:r>
                        <a:rPr lang="en-US" sz="1100" b="0" u="none" strike="noStrike" dirty="0">
                          <a:effectLst/>
                        </a:rPr>
                        <a:t>Income Bracket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b="0" u="none" strike="noStrike" dirty="0">
                          <a:effectLst/>
                        </a:rPr>
                        <a:t>Number of returns</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u="none" strike="noStrike" dirty="0">
                          <a:effectLst/>
                        </a:rPr>
                        <a:t>GTI</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TTI</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rebate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surcharge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 Difference</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39476532"/>
                  </a:ext>
                </a:extLst>
              </a:tr>
              <a:tr h="189940">
                <a:tc>
                  <a:txBody>
                    <a:bodyPr/>
                    <a:lstStyle/>
                    <a:p>
                      <a:pPr algn="l" fontAlgn="b"/>
                      <a:r>
                        <a:rPr lang="en-US" sz="1100" u="none" strike="noStrike">
                          <a:effectLst/>
                        </a:rPr>
                        <a:t>&lt;0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1402223"/>
                  </a:ext>
                </a:extLst>
              </a:tr>
              <a:tr h="189940">
                <a:tc>
                  <a:txBody>
                    <a:bodyPr/>
                    <a:lstStyle/>
                    <a:p>
                      <a:pPr algn="l"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100" u="none" strike="noStrike" dirty="0">
                          <a:effectLst/>
                        </a:rPr>
                        <a:t>125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62318430"/>
                  </a:ext>
                </a:extLst>
              </a:tr>
              <a:tr h="189940">
                <a:tc>
                  <a:txBody>
                    <a:bodyPr/>
                    <a:lstStyle/>
                    <a:p>
                      <a:pPr algn="l"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334225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334225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5732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4524151"/>
                  </a:ext>
                </a:extLst>
              </a:tr>
              <a:tr h="189940">
                <a:tc>
                  <a:txBody>
                    <a:bodyPr/>
                    <a:lstStyle/>
                    <a:p>
                      <a:pPr algn="l" fontAlgn="b"/>
                      <a:r>
                        <a:rPr lang="en-US" sz="1100" u="none" strike="noStrike" dirty="0">
                          <a:effectLst/>
                        </a:rPr>
                        <a:t>5-10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651745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1404217"/>
                  </a:ext>
                </a:extLst>
              </a:tr>
              <a:tr h="189940">
                <a:tc>
                  <a:txBody>
                    <a:bodyPr/>
                    <a:lstStyle/>
                    <a:p>
                      <a:pPr algn="l" fontAlgn="b"/>
                      <a:r>
                        <a:rPr lang="en-US" sz="1100" u="none" strike="noStrike" dirty="0">
                          <a:effectLst/>
                        </a:rPr>
                        <a:t>10-15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720228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123662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22006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2300300"/>
                  </a:ext>
                </a:extLst>
              </a:tr>
              <a:tr h="189940">
                <a:tc>
                  <a:txBody>
                    <a:bodyPr/>
                    <a:lstStyle/>
                    <a:p>
                      <a:pPr algn="l" fontAlgn="b"/>
                      <a:r>
                        <a:rPr lang="en-US" sz="1100" u="none" strike="noStrike" dirty="0">
                          <a:effectLst/>
                        </a:rPr>
                        <a:t>15-20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336686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93674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28798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3133994"/>
                  </a:ext>
                </a:extLst>
              </a:tr>
              <a:tr h="189940">
                <a:tc>
                  <a:txBody>
                    <a:bodyPr/>
                    <a:lstStyle/>
                    <a:p>
                      <a:pPr algn="l" fontAlgn="b"/>
                      <a:r>
                        <a:rPr lang="en-US" sz="1100" u="none" strike="noStrike" dirty="0">
                          <a:effectLst/>
                        </a:rPr>
                        <a:t>20-30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378048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126800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43494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8444744"/>
                  </a:ext>
                </a:extLst>
              </a:tr>
              <a:tr h="189940">
                <a:tc>
                  <a:txBody>
                    <a:bodyPr/>
                    <a:lstStyle/>
                    <a:p>
                      <a:pPr algn="l" fontAlgn="b"/>
                      <a:r>
                        <a:rPr lang="en-US" sz="1100" u="none" strike="noStrike" dirty="0">
                          <a:effectLst/>
                        </a:rPr>
                        <a:t>30-40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38439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13930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1306787"/>
                  </a:ext>
                </a:extLst>
              </a:tr>
              <a:tr h="189940">
                <a:tc>
                  <a:txBody>
                    <a:bodyPr/>
                    <a:lstStyle/>
                    <a:p>
                      <a:pPr algn="l" fontAlgn="b"/>
                      <a:r>
                        <a:rPr lang="en-US" sz="1100" u="none" strike="noStrike" dirty="0">
                          <a:effectLst/>
                        </a:rPr>
                        <a:t>40-50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2118381"/>
                  </a:ext>
                </a:extLst>
              </a:tr>
              <a:tr h="189940">
                <a:tc>
                  <a:txBody>
                    <a:bodyPr/>
                    <a:lstStyle/>
                    <a:p>
                      <a:pPr algn="l" fontAlgn="b"/>
                      <a:r>
                        <a:rPr lang="en-US" sz="1100" u="none" strike="noStrike" dirty="0">
                          <a:effectLst/>
                        </a:rPr>
                        <a:t>50-100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2496565"/>
                  </a:ext>
                </a:extLst>
              </a:tr>
              <a:tr h="189940">
                <a:tc>
                  <a:txBody>
                    <a:bodyPr/>
                    <a:lstStyle/>
                    <a:p>
                      <a:pPr algn="l" fontAlgn="b"/>
                      <a:r>
                        <a:rPr lang="en-US" sz="1100" u="none" strike="noStrike" dirty="0">
                          <a:effectLst/>
                        </a:rPr>
                        <a:t>&gt;100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6070496"/>
                  </a:ext>
                </a:extLst>
              </a:tr>
              <a:tr h="189940">
                <a:tc>
                  <a:txBody>
                    <a:bodyPr/>
                    <a:lstStyle/>
                    <a:p>
                      <a:pPr algn="l" fontAlgn="b"/>
                      <a:r>
                        <a:rPr lang="en-US" sz="1100" u="none" strike="noStrike" dirty="0">
                          <a:effectLst/>
                        </a:rPr>
                        <a:t>ALL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443606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108229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5417724"/>
                  </a:ext>
                </a:extLst>
              </a:tr>
              <a:tr h="18994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7041391"/>
                  </a:ext>
                </a:extLst>
              </a:tr>
              <a:tr h="189940">
                <a:tc gridSpan="2">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7263106"/>
                  </a:ext>
                </a:extLst>
              </a:tr>
            </a:tbl>
          </a:graphicData>
        </a:graphic>
      </p:graphicFrame>
    </p:spTree>
    <p:extLst>
      <p:ext uri="{BB962C8B-B14F-4D97-AF65-F5344CB8AC3E}">
        <p14:creationId xmlns:p14="http://schemas.microsoft.com/office/powerpoint/2010/main" val="294697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3945-5440-4F16-B0DC-ED7DDFFB7A72}"/>
              </a:ext>
            </a:extLst>
          </p:cNvPr>
          <p:cNvSpPr>
            <a:spLocks noGrp="1"/>
          </p:cNvSpPr>
          <p:nvPr>
            <p:ph type="title"/>
          </p:nvPr>
        </p:nvSpPr>
        <p:spPr>
          <a:xfrm>
            <a:off x="385484" y="1712259"/>
            <a:ext cx="3648036" cy="1797703"/>
          </a:xfrm>
        </p:spPr>
        <p:txBody>
          <a:bodyPr vert="horz" lIns="91440" tIns="45720" rIns="91440" bIns="45720" rtlCol="0" anchor="b">
            <a:normAutofit/>
          </a:bodyPr>
          <a:lstStyle/>
          <a:p>
            <a:r>
              <a:rPr lang="en-US" sz="3200" kern="1200" dirty="0">
                <a:solidFill>
                  <a:schemeClr val="tx1"/>
                </a:solidFill>
                <a:latin typeface="+mj-lt"/>
                <a:ea typeface="+mj-ea"/>
                <a:cs typeface="+mj-cs"/>
              </a:rPr>
              <a:t>Distributional Charts</a:t>
            </a:r>
            <a:br>
              <a:rPr lang="en-US" sz="4100" kern="1200" dirty="0">
                <a:solidFill>
                  <a:schemeClr val="tx1"/>
                </a:solidFill>
                <a:latin typeface="+mj-lt"/>
                <a:ea typeface="+mj-ea"/>
                <a:cs typeface="+mj-cs"/>
              </a:rPr>
            </a:br>
            <a:endParaRPr lang="en-US" sz="4100" kern="1200" dirty="0">
              <a:solidFill>
                <a:schemeClr val="tx1"/>
              </a:solidFill>
              <a:latin typeface="+mj-lt"/>
              <a:ea typeface="+mj-ea"/>
              <a:cs typeface="+mj-cs"/>
            </a:endParaRPr>
          </a:p>
        </p:txBody>
      </p:sp>
      <p:pic>
        <p:nvPicPr>
          <p:cNvPr id="14" name="Picture 13">
            <a:extLst>
              <a:ext uri="{FF2B5EF4-FFF2-40B4-BE49-F238E27FC236}">
                <a16:creationId xmlns:a16="http://schemas.microsoft.com/office/drawing/2014/main" id="{C2490B6A-F4C3-4816-88BB-0D714DFE0C3B}"/>
              </a:ext>
            </a:extLst>
          </p:cNvPr>
          <p:cNvPicPr>
            <a:picLocks noChangeAspect="1"/>
          </p:cNvPicPr>
          <p:nvPr/>
        </p:nvPicPr>
        <p:blipFill>
          <a:blip r:embed="rId2"/>
          <a:stretch>
            <a:fillRect/>
          </a:stretch>
        </p:blipFill>
        <p:spPr>
          <a:xfrm>
            <a:off x="4851700" y="325633"/>
            <a:ext cx="2356736" cy="1531785"/>
          </a:xfrm>
          <a:prstGeom prst="rect">
            <a:avLst/>
          </a:prstGeom>
        </p:spPr>
      </p:pic>
      <p:pic>
        <p:nvPicPr>
          <p:cNvPr id="13" name="Picture 12">
            <a:extLst>
              <a:ext uri="{FF2B5EF4-FFF2-40B4-BE49-F238E27FC236}">
                <a16:creationId xmlns:a16="http://schemas.microsoft.com/office/drawing/2014/main" id="{A1E8FB47-4FFD-4C83-B3C9-3EBACA132D11}"/>
              </a:ext>
            </a:extLst>
          </p:cNvPr>
          <p:cNvPicPr>
            <a:picLocks noChangeAspect="1"/>
          </p:cNvPicPr>
          <p:nvPr/>
        </p:nvPicPr>
        <p:blipFill>
          <a:blip r:embed="rId3"/>
          <a:stretch>
            <a:fillRect/>
          </a:stretch>
        </p:blipFill>
        <p:spPr>
          <a:xfrm>
            <a:off x="4851700" y="2622300"/>
            <a:ext cx="2356731" cy="1659239"/>
          </a:xfrm>
          <a:prstGeom prst="rect">
            <a:avLst/>
          </a:prstGeom>
        </p:spPr>
      </p:pic>
      <p:pic>
        <p:nvPicPr>
          <p:cNvPr id="12" name="Picture 11">
            <a:extLst>
              <a:ext uri="{FF2B5EF4-FFF2-40B4-BE49-F238E27FC236}">
                <a16:creationId xmlns:a16="http://schemas.microsoft.com/office/drawing/2014/main" id="{CD80DF43-2A48-429F-8118-1FF3D68550A1}"/>
              </a:ext>
            </a:extLst>
          </p:cNvPr>
          <p:cNvPicPr>
            <a:picLocks noChangeAspect="1"/>
          </p:cNvPicPr>
          <p:nvPr/>
        </p:nvPicPr>
        <p:blipFill>
          <a:blip r:embed="rId4"/>
          <a:stretch>
            <a:fillRect/>
          </a:stretch>
        </p:blipFill>
        <p:spPr>
          <a:xfrm>
            <a:off x="4851700" y="4934735"/>
            <a:ext cx="2356727" cy="1686225"/>
          </a:xfrm>
          <a:prstGeom prst="rect">
            <a:avLst/>
          </a:prstGeom>
        </p:spPr>
      </p:pic>
      <p:cxnSp>
        <p:nvCxnSpPr>
          <p:cNvPr id="19" name="Straight Connector 18">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2"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02062F-7F47-41E5-8574-2D1492D58E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1" y="3429000"/>
            <a:ext cx="466344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4568202"/>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text on a white background&#10;&#10;Description automatically generated">
            <a:extLst>
              <a:ext uri="{FF2B5EF4-FFF2-40B4-BE49-F238E27FC236}">
                <a16:creationId xmlns:a16="http://schemas.microsoft.com/office/drawing/2014/main" id="{24250E6B-AB64-4C1D-A23A-A1D4BEDB92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9532" y="3712922"/>
            <a:ext cx="4562468" cy="290803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42E21D8-5CAE-4406-840B-D0D849182E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7387" y="54953"/>
            <a:ext cx="4545020" cy="2840638"/>
          </a:xfrm>
          <a:prstGeom prst="rect">
            <a:avLst/>
          </a:prstGeom>
        </p:spPr>
      </p:pic>
      <p:sp>
        <p:nvSpPr>
          <p:cNvPr id="8" name="TextBox 7">
            <a:extLst>
              <a:ext uri="{FF2B5EF4-FFF2-40B4-BE49-F238E27FC236}">
                <a16:creationId xmlns:a16="http://schemas.microsoft.com/office/drawing/2014/main" id="{25A501E6-5883-4478-8F14-D6CF2C2D14BC}"/>
              </a:ext>
            </a:extLst>
          </p:cNvPr>
          <p:cNvSpPr txBox="1"/>
          <p:nvPr/>
        </p:nvSpPr>
        <p:spPr>
          <a:xfrm>
            <a:off x="4998128" y="1857418"/>
            <a:ext cx="2210297" cy="261610"/>
          </a:xfrm>
          <a:prstGeom prst="rect">
            <a:avLst/>
          </a:prstGeom>
          <a:noFill/>
        </p:spPr>
        <p:txBody>
          <a:bodyPr wrap="square" rtlCol="0">
            <a:spAutoFit/>
          </a:bodyPr>
          <a:lstStyle/>
          <a:p>
            <a:r>
              <a:rPr lang="en-US" sz="1100" dirty="0"/>
              <a:t>Effective Tax Rate</a:t>
            </a:r>
          </a:p>
        </p:txBody>
      </p:sp>
    </p:spTree>
    <p:extLst>
      <p:ext uri="{BB962C8B-B14F-4D97-AF65-F5344CB8AC3E}">
        <p14:creationId xmlns:p14="http://schemas.microsoft.com/office/powerpoint/2010/main" val="1529856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3056</TotalTime>
  <Words>3155</Words>
  <Application>Microsoft Office PowerPoint</Application>
  <PresentationFormat>Widescreen</PresentationFormat>
  <Paragraphs>543</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Tax Microsimulation Model for Poland</vt:lpstr>
      <vt:lpstr>What Is A Tax Microsimulation Model?</vt:lpstr>
      <vt:lpstr>What Are Its Uses To A Policy Maker?</vt:lpstr>
      <vt:lpstr> What Are The Key Inputs To The Model? </vt:lpstr>
      <vt:lpstr>Could We Use Income Survey Data? What Are The Advantages?</vt:lpstr>
      <vt:lpstr>Analysis Can Cover Direct And Indirect Taxes</vt:lpstr>
      <vt:lpstr> Some Outputs In The Form Of Tables And Charts </vt:lpstr>
      <vt:lpstr>   Distributional Tables </vt:lpstr>
      <vt:lpstr>Distributional Charts </vt:lpstr>
      <vt:lpstr> Total Revenue In A Year </vt:lpstr>
      <vt:lpstr>Total Revenue For Multiple Years/ Projections </vt:lpstr>
      <vt:lpstr> Breakdown Of Tax Burden By Income </vt:lpstr>
      <vt:lpstr>Breakdown of revenue impact of specific reform proposals </vt:lpstr>
      <vt:lpstr> Further improvements  </vt:lpstr>
      <vt:lpstr>Behavioral Analysis (Elasticities) </vt:lpstr>
      <vt:lpstr>Growth dynamics </vt:lpstr>
      <vt:lpstr> Negative Income Taxes </vt:lpstr>
      <vt:lpstr>TRAINING SLIDES</vt:lpstr>
      <vt:lpstr>Design of the microsimulation Model</vt:lpstr>
      <vt:lpstr>Structure of the Microsimulation Model</vt:lpstr>
      <vt:lpstr>Day1 tasks</vt:lpstr>
      <vt:lpstr>Data Input – pit.csv and pitweights.csv</vt:lpstr>
      <vt:lpstr>Getting started with the model (Prerequisites)</vt:lpstr>
      <vt:lpstr>Sync with Revenue Academy on github</vt:lpstr>
      <vt:lpstr>Reading the Data</vt:lpstr>
      <vt:lpstr>Example of an Output result from app0,app1,app2</vt:lpstr>
      <vt:lpstr>Writing Tax Functions</vt:lpstr>
      <vt:lpstr>Adding a new tax function</vt:lpstr>
      <vt:lpstr>Adding a new tax function (2)</vt:lpstr>
      <vt:lpstr>Adding a new tax function (3)</vt:lpstr>
      <vt:lpstr>Adding a new Variable</vt:lpstr>
      <vt:lpstr>Adding a new Variable (2)</vt:lpstr>
      <vt:lpstr>Adding a new Variable (3) - if different growth rate from CPI</vt:lpstr>
      <vt:lpstr>Adding a new Variable (4) - if different growth rate from CPI</vt:lpstr>
      <vt:lpstr>PowerPoint Presentation</vt:lpstr>
      <vt:lpstr>Running baseline case</vt:lpstr>
      <vt:lpstr>Implementing Reforms</vt:lpstr>
      <vt:lpstr>Revenue Projections into the Future</vt:lpstr>
      <vt:lpstr>Distributional Analysis</vt:lpstr>
      <vt:lpstr>Typical Errors when Running the Microsimulation</vt:lpstr>
      <vt:lpstr>Typical Errors when Running the Microsimulation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 Microsimulation Model</dc:title>
  <dc:creator>Sana Elahi</dc:creator>
  <cp:lastModifiedBy>Sebastian S. James</cp:lastModifiedBy>
  <cp:revision>29</cp:revision>
  <dcterms:created xsi:type="dcterms:W3CDTF">2019-12-05T21:38:14Z</dcterms:created>
  <dcterms:modified xsi:type="dcterms:W3CDTF">2020-02-26T19:46:16Z</dcterms:modified>
</cp:coreProperties>
</file>