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8"/>
  </p:notesMasterIdLst>
  <p:sldIdLst>
    <p:sldId id="266" r:id="rId2"/>
    <p:sldId id="263" r:id="rId3"/>
    <p:sldId id="284" r:id="rId4"/>
    <p:sldId id="256" r:id="rId5"/>
    <p:sldId id="286" r:id="rId6"/>
    <p:sldId id="269" r:id="rId7"/>
    <p:sldId id="258" r:id="rId8"/>
    <p:sldId id="287" r:id="rId9"/>
    <p:sldId id="272" r:id="rId10"/>
    <p:sldId id="289" r:id="rId11"/>
    <p:sldId id="290" r:id="rId12"/>
    <p:sldId id="285" r:id="rId13"/>
    <p:sldId id="281" r:id="rId14"/>
    <p:sldId id="288" r:id="rId15"/>
    <p:sldId id="264" r:id="rId16"/>
    <p:sldId id="280" r:id="rId17"/>
  </p:sldIdLst>
  <p:sldSz cx="9144000" cy="6858000" type="screen4x3"/>
  <p:notesSz cx="6858000" cy="9144000"/>
  <p:embeddedFontLst>
    <p:embeddedFont>
      <p:font typeface="Karla" charset="0"/>
      <p:regular r:id="rId19"/>
      <p:bold r:id="rId20"/>
      <p:italic r:id="rId21"/>
      <p:boldItalic r:id="rId22"/>
    </p:embeddedFont>
    <p:embeddedFont>
      <p:font typeface="Montserrat" charset="0"/>
      <p:regular r:id="rId23"/>
      <p:bold r:id="rId24"/>
    </p:embeddedFont>
    <p:embeddedFont>
      <p:font typeface="Century Gothic" pitchFamily="34" charset="0"/>
      <p:regular r:id="rId25"/>
      <p:bold r:id="rId26"/>
      <p:italic r:id="rId27"/>
      <p:boldItalic r:id="rId28"/>
    </p:embeddedFont>
    <p:embeddedFont>
      <p:font typeface="MS PGothic" pitchFamily="34" charset="-128"/>
      <p:regular r:id="rId29"/>
    </p:embeddedFont>
    <p:embeddedFont>
      <p:font typeface="Calibri Light" pitchFamily="34" charset="0"/>
      <p:regular r:id="rId30"/>
      <p: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1CA1"/>
    <a:srgbClr val="33CCCC"/>
    <a:srgbClr val="FFF8B3"/>
    <a:srgbClr val="7C1E6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E722802-2CB7-41D4-AC67-0F6603EF49FE}">
  <a:tblStyle styleId="{DE722802-2CB7-41D4-AC67-0F6603EF49FE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08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379225832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17985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89925" algn="l" defTabSz="117985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79850" algn="l" defTabSz="117985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69775" algn="l" defTabSz="117985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359701" algn="l" defTabSz="117985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949626" algn="l" defTabSz="117985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539551" algn="l" defTabSz="117985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129476" algn="l" defTabSz="117985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719401" algn="l" defTabSz="117985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0579019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252064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5629269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499452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417555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057167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608459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97470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696190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498681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295661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295661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295661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18928" y="-12896"/>
            <a:ext cx="5276875" cy="6889433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9674" y="-12896"/>
            <a:ext cx="5276875" cy="6889433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48303" y="4234606"/>
            <a:ext cx="3530700" cy="1575999"/>
          </a:xfrm>
          <a:prstGeom prst="rect">
            <a:avLst/>
          </a:prstGeom>
        </p:spPr>
        <p:txBody>
          <a:bodyPr lIns="117966" tIns="117966" rIns="117966" bIns="117966" anchor="b" anchorCtr="0"/>
          <a:lstStyle>
            <a:lvl1pPr lvl="0">
              <a:spcBef>
                <a:spcPts val="0"/>
              </a:spcBef>
              <a:buSzPct val="100000"/>
              <a:defRPr sz="4600"/>
            </a:lvl1pPr>
            <a:lvl2pPr lvl="1">
              <a:spcBef>
                <a:spcPts val="0"/>
              </a:spcBef>
              <a:buSzPct val="100000"/>
              <a:defRPr sz="4600"/>
            </a:lvl2pPr>
            <a:lvl3pPr lvl="2">
              <a:spcBef>
                <a:spcPts val="0"/>
              </a:spcBef>
              <a:buSzPct val="100000"/>
              <a:defRPr sz="4600"/>
            </a:lvl3pPr>
            <a:lvl4pPr lvl="3">
              <a:spcBef>
                <a:spcPts val="0"/>
              </a:spcBef>
              <a:buSzPct val="100000"/>
              <a:defRPr sz="4600"/>
            </a:lvl4pPr>
            <a:lvl5pPr lvl="4">
              <a:spcBef>
                <a:spcPts val="0"/>
              </a:spcBef>
              <a:buSzPct val="100000"/>
              <a:defRPr sz="4600"/>
            </a:lvl5pPr>
            <a:lvl6pPr lvl="5">
              <a:spcBef>
                <a:spcPts val="0"/>
              </a:spcBef>
              <a:buSzPct val="100000"/>
              <a:defRPr sz="4600"/>
            </a:lvl6pPr>
            <a:lvl7pPr lvl="6">
              <a:spcBef>
                <a:spcPts val="0"/>
              </a:spcBef>
              <a:buSzPct val="100000"/>
              <a:defRPr sz="4600"/>
            </a:lvl7pPr>
            <a:lvl8pPr lvl="7">
              <a:spcBef>
                <a:spcPts val="0"/>
              </a:spcBef>
              <a:buSzPct val="100000"/>
              <a:defRPr sz="4600"/>
            </a:lvl8pPr>
            <a:lvl9pPr lvl="8">
              <a:spcBef>
                <a:spcPts val="0"/>
              </a:spcBef>
              <a:buSzPct val="100000"/>
              <a:defRPr sz="4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big imag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209250" y="-12896"/>
            <a:ext cx="3076751" cy="6889433"/>
          </a:xfrm>
          <a:custGeom>
            <a:avLst/>
            <a:gdLst/>
            <a:ahLst/>
            <a:cxnLst/>
            <a:rect l="0" t="0" r="0" b="0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4" name="Shape 24"/>
          <p:cNvSpPr/>
          <p:nvPr/>
        </p:nvSpPr>
        <p:spPr>
          <a:xfrm>
            <a:off x="-19349" y="-12896"/>
            <a:ext cx="3076751" cy="6889433"/>
          </a:xfrm>
          <a:custGeom>
            <a:avLst/>
            <a:gdLst/>
            <a:ahLst/>
            <a:cxnLst/>
            <a:rect l="0" t="0" r="0" b="0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09709" y="5489172"/>
            <a:ext cx="1609799" cy="647599"/>
          </a:xfrm>
          <a:prstGeom prst="rect">
            <a:avLst/>
          </a:prstGeom>
        </p:spPr>
        <p:txBody>
          <a:bodyPr lIns="117966" tIns="117966" rIns="117966" bIns="117966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228605" y="-13916"/>
            <a:ext cx="8229313" cy="6885848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Shape 33"/>
          <p:cNvSpPr/>
          <p:nvPr/>
        </p:nvSpPr>
        <p:spPr>
          <a:xfrm>
            <a:off x="5" y="-13916"/>
            <a:ext cx="8229313" cy="6885848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8351" y="1191339"/>
            <a:ext cx="5324100" cy="647599"/>
          </a:xfrm>
          <a:prstGeom prst="rect">
            <a:avLst/>
          </a:prstGeom>
        </p:spPr>
        <p:txBody>
          <a:bodyPr lIns="117966" tIns="117966" rIns="117966" bIns="117966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38251" y="2006600"/>
            <a:ext cx="5324100" cy="3007600"/>
          </a:xfrm>
          <a:prstGeom prst="rect">
            <a:avLst/>
          </a:prstGeom>
        </p:spPr>
        <p:txBody>
          <a:bodyPr lIns="117966" tIns="117966" rIns="117966" bIns="117966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228605" y="-13916"/>
            <a:ext cx="8229313" cy="6885848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8" name="Shape 38"/>
          <p:cNvSpPr/>
          <p:nvPr/>
        </p:nvSpPr>
        <p:spPr>
          <a:xfrm>
            <a:off x="5" y="-13916"/>
            <a:ext cx="8229313" cy="6885848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41004" y="1292933"/>
            <a:ext cx="4801499" cy="546000"/>
          </a:xfrm>
          <a:prstGeom prst="rect">
            <a:avLst/>
          </a:prstGeom>
        </p:spPr>
        <p:txBody>
          <a:bodyPr lIns="117966" tIns="117966" rIns="117966" bIns="117966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841002" y="2104033"/>
            <a:ext cx="2671801" cy="3244400"/>
          </a:xfrm>
          <a:prstGeom prst="rect">
            <a:avLst/>
          </a:prstGeom>
        </p:spPr>
        <p:txBody>
          <a:bodyPr lIns="117966" tIns="117966" rIns="117966" bIns="117966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3673844" y="2104033"/>
            <a:ext cx="2671801" cy="3244400"/>
          </a:xfrm>
          <a:prstGeom prst="rect">
            <a:avLst/>
          </a:prstGeom>
        </p:spPr>
        <p:txBody>
          <a:bodyPr lIns="117966" tIns="117966" rIns="117966" bIns="117966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228605" y="-13916"/>
            <a:ext cx="8229313" cy="6885848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4" name="Shape 44"/>
          <p:cNvSpPr/>
          <p:nvPr/>
        </p:nvSpPr>
        <p:spPr>
          <a:xfrm>
            <a:off x="5" y="-13916"/>
            <a:ext cx="8229313" cy="6885848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41004" y="1292933"/>
            <a:ext cx="4801499" cy="546000"/>
          </a:xfrm>
          <a:prstGeom prst="rect">
            <a:avLst/>
          </a:prstGeom>
        </p:spPr>
        <p:txBody>
          <a:bodyPr lIns="117966" tIns="117966" rIns="117966" bIns="117966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841005" y="2134636"/>
            <a:ext cx="2094900" cy="3213999"/>
          </a:xfrm>
          <a:prstGeom prst="rect">
            <a:avLst/>
          </a:prstGeom>
        </p:spPr>
        <p:txBody>
          <a:bodyPr lIns="117966" tIns="117966" rIns="117966" bIns="117966" anchor="t" anchorCtr="0"/>
          <a:lstStyle>
            <a:lvl1pPr lvl="0" rtl="0">
              <a:spcBef>
                <a:spcPts val="0"/>
              </a:spcBef>
              <a:buSzPct val="100000"/>
              <a:defRPr sz="2100"/>
            </a:lvl1pPr>
            <a:lvl2pPr lvl="1" rtl="0">
              <a:spcBef>
                <a:spcPts val="0"/>
              </a:spcBef>
              <a:buSzPct val="100000"/>
              <a:defRPr sz="2100"/>
            </a:lvl2pPr>
            <a:lvl3pPr lvl="2" rtl="0">
              <a:spcBef>
                <a:spcPts val="0"/>
              </a:spcBef>
              <a:buSzPct val="100000"/>
              <a:defRPr sz="2100"/>
            </a:lvl3pPr>
            <a:lvl4pPr lvl="3" rtl="0">
              <a:spcBef>
                <a:spcPts val="0"/>
              </a:spcBef>
              <a:buSzPct val="100000"/>
              <a:defRPr sz="2100"/>
            </a:lvl4pPr>
            <a:lvl5pPr lvl="4" rtl="0">
              <a:spcBef>
                <a:spcPts val="0"/>
              </a:spcBef>
              <a:buSzPct val="100000"/>
              <a:defRPr sz="2100"/>
            </a:lvl5pPr>
            <a:lvl6pPr lvl="5" rtl="0">
              <a:spcBef>
                <a:spcPts val="0"/>
              </a:spcBef>
              <a:buSzPct val="100000"/>
              <a:defRPr sz="2100"/>
            </a:lvl6pPr>
            <a:lvl7pPr lvl="6" rtl="0">
              <a:spcBef>
                <a:spcPts val="0"/>
              </a:spcBef>
              <a:buSzPct val="100000"/>
              <a:defRPr sz="2100"/>
            </a:lvl7pPr>
            <a:lvl8pPr lvl="7" rtl="0">
              <a:spcBef>
                <a:spcPts val="0"/>
              </a:spcBef>
              <a:buSzPct val="100000"/>
              <a:defRPr sz="2100"/>
            </a:lvl8pPr>
            <a:lvl9pPr lvl="8" rtl="0">
              <a:spcBef>
                <a:spcPts val="0"/>
              </a:spcBef>
              <a:buSzPct val="100000"/>
              <a:defRPr sz="21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3043282" y="2134636"/>
            <a:ext cx="2094900" cy="3213999"/>
          </a:xfrm>
          <a:prstGeom prst="rect">
            <a:avLst/>
          </a:prstGeom>
        </p:spPr>
        <p:txBody>
          <a:bodyPr lIns="117966" tIns="117966" rIns="117966" bIns="117966" anchor="t" anchorCtr="0"/>
          <a:lstStyle>
            <a:lvl1pPr lvl="0" rtl="0">
              <a:spcBef>
                <a:spcPts val="0"/>
              </a:spcBef>
              <a:buSzPct val="100000"/>
              <a:defRPr sz="2100"/>
            </a:lvl1pPr>
            <a:lvl2pPr lvl="1" rtl="0">
              <a:spcBef>
                <a:spcPts val="0"/>
              </a:spcBef>
              <a:buSzPct val="100000"/>
              <a:defRPr sz="2100"/>
            </a:lvl2pPr>
            <a:lvl3pPr lvl="2" rtl="0">
              <a:spcBef>
                <a:spcPts val="0"/>
              </a:spcBef>
              <a:buSzPct val="100000"/>
              <a:defRPr sz="2100"/>
            </a:lvl3pPr>
            <a:lvl4pPr lvl="3" rtl="0">
              <a:spcBef>
                <a:spcPts val="0"/>
              </a:spcBef>
              <a:buSzPct val="100000"/>
              <a:defRPr sz="2100"/>
            </a:lvl4pPr>
            <a:lvl5pPr lvl="4" rtl="0">
              <a:spcBef>
                <a:spcPts val="0"/>
              </a:spcBef>
              <a:buSzPct val="100000"/>
              <a:defRPr sz="2100"/>
            </a:lvl5pPr>
            <a:lvl6pPr lvl="5" rtl="0">
              <a:spcBef>
                <a:spcPts val="0"/>
              </a:spcBef>
              <a:buSzPct val="100000"/>
              <a:defRPr sz="2100"/>
            </a:lvl6pPr>
            <a:lvl7pPr lvl="6" rtl="0">
              <a:spcBef>
                <a:spcPts val="0"/>
              </a:spcBef>
              <a:buSzPct val="100000"/>
              <a:defRPr sz="2100"/>
            </a:lvl7pPr>
            <a:lvl8pPr lvl="7" rtl="0">
              <a:spcBef>
                <a:spcPts val="0"/>
              </a:spcBef>
              <a:buSzPct val="100000"/>
              <a:defRPr sz="2100"/>
            </a:lvl8pPr>
            <a:lvl9pPr lvl="8" rtl="0">
              <a:spcBef>
                <a:spcPts val="0"/>
              </a:spcBef>
              <a:buSzPct val="100000"/>
              <a:defRPr sz="21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5245565" y="2134636"/>
            <a:ext cx="2094900" cy="3213999"/>
          </a:xfrm>
          <a:prstGeom prst="rect">
            <a:avLst/>
          </a:prstGeom>
        </p:spPr>
        <p:txBody>
          <a:bodyPr lIns="117966" tIns="117966" rIns="117966" bIns="117966" anchor="t" anchorCtr="0"/>
          <a:lstStyle>
            <a:lvl1pPr lvl="0" rtl="0">
              <a:spcBef>
                <a:spcPts val="0"/>
              </a:spcBef>
              <a:buSzPct val="100000"/>
              <a:defRPr sz="2100"/>
            </a:lvl1pPr>
            <a:lvl2pPr lvl="1" rtl="0">
              <a:spcBef>
                <a:spcPts val="0"/>
              </a:spcBef>
              <a:buSzPct val="100000"/>
              <a:defRPr sz="2100"/>
            </a:lvl2pPr>
            <a:lvl3pPr lvl="2" rtl="0">
              <a:spcBef>
                <a:spcPts val="0"/>
              </a:spcBef>
              <a:buSzPct val="100000"/>
              <a:defRPr sz="2100"/>
            </a:lvl3pPr>
            <a:lvl4pPr lvl="3" rtl="0">
              <a:spcBef>
                <a:spcPts val="0"/>
              </a:spcBef>
              <a:buSzPct val="100000"/>
              <a:defRPr sz="2100"/>
            </a:lvl4pPr>
            <a:lvl5pPr lvl="4" rtl="0">
              <a:spcBef>
                <a:spcPts val="0"/>
              </a:spcBef>
              <a:buSzPct val="100000"/>
              <a:defRPr sz="2100"/>
            </a:lvl5pPr>
            <a:lvl6pPr lvl="5" rtl="0">
              <a:spcBef>
                <a:spcPts val="0"/>
              </a:spcBef>
              <a:buSzPct val="100000"/>
              <a:defRPr sz="2100"/>
            </a:lvl6pPr>
            <a:lvl7pPr lvl="6" rtl="0">
              <a:spcBef>
                <a:spcPts val="0"/>
              </a:spcBef>
              <a:buSzPct val="100000"/>
              <a:defRPr sz="2100"/>
            </a:lvl7pPr>
            <a:lvl8pPr lvl="7" rtl="0">
              <a:spcBef>
                <a:spcPts val="0"/>
              </a:spcBef>
              <a:buSzPct val="100000"/>
              <a:defRPr sz="2100"/>
            </a:lvl8pPr>
            <a:lvl9pPr lvl="8" rtl="0">
              <a:spcBef>
                <a:spcPts val="0"/>
              </a:spcBef>
              <a:buSzPct val="100000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28605" y="-13916"/>
            <a:ext cx="8229313" cy="6885848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1" name="Shape 51"/>
          <p:cNvSpPr/>
          <p:nvPr/>
        </p:nvSpPr>
        <p:spPr>
          <a:xfrm>
            <a:off x="5" y="-13916"/>
            <a:ext cx="8229313" cy="6885848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841004" y="1292933"/>
            <a:ext cx="4801499" cy="546000"/>
          </a:xfrm>
          <a:prstGeom prst="rect">
            <a:avLst/>
          </a:prstGeom>
        </p:spPr>
        <p:txBody>
          <a:bodyPr lIns="117966" tIns="117966" rIns="117966" bIns="117966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228605" y="-13916"/>
            <a:ext cx="8229313" cy="6885848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Shape 59"/>
          <p:cNvSpPr/>
          <p:nvPr/>
        </p:nvSpPr>
        <p:spPr>
          <a:xfrm>
            <a:off x="5" y="-13916"/>
            <a:ext cx="8229313" cy="6885848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3" y="988139"/>
            <a:ext cx="5185199" cy="632799"/>
          </a:xfrm>
          <a:prstGeom prst="rect">
            <a:avLst/>
          </a:prstGeom>
          <a:noFill/>
          <a:ln>
            <a:noFill/>
          </a:ln>
        </p:spPr>
        <p:txBody>
          <a:bodyPr lIns="117966" tIns="117966" rIns="117966" bIns="117966" anchor="b" anchorCtr="0"/>
          <a:lstStyle>
            <a:lvl1pPr lv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3" y="1803401"/>
            <a:ext cx="5185199" cy="3007600"/>
          </a:xfrm>
          <a:prstGeom prst="rect">
            <a:avLst/>
          </a:prstGeom>
          <a:noFill/>
          <a:ln>
            <a:noFill/>
          </a:ln>
        </p:spPr>
        <p:txBody>
          <a:bodyPr lIns="117966" tIns="117966" rIns="117966" bIns="117966" anchor="t" anchorCtr="0"/>
          <a:lstStyle>
            <a:lvl1pPr lvl="0">
              <a:spcBef>
                <a:spcPts val="600"/>
              </a:spcBef>
              <a:buClr>
                <a:srgbClr val="666666"/>
              </a:buClr>
              <a:buSzPct val="100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666666"/>
              </a:buClr>
              <a:buSzPct val="100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666666"/>
              </a:buClr>
              <a:buSzPct val="100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381100" y="2514600"/>
            <a:ext cx="2133499" cy="3723967"/>
          </a:xfrm>
          <a:prstGeom prst="rect">
            <a:avLst/>
          </a:prstGeom>
        </p:spPr>
        <p:txBody>
          <a:bodyPr lIns="117966" tIns="117966" rIns="117966" bIns="117966" anchor="b" anchorCtr="0">
            <a:noAutofit/>
          </a:bodyPr>
          <a:lstStyle/>
          <a:p>
            <a:r>
              <a:rPr lang="en-US" sz="3900" b="0" dirty="0" smtClean="0">
                <a:solidFill>
                  <a:srgbClr val="607D8B"/>
                </a:solidFill>
                <a:latin typeface="Karla"/>
                <a:ea typeface="Karla"/>
                <a:cs typeface="Karla"/>
                <a:sym typeface="Karla"/>
              </a:rPr>
              <a:t>It takes one minute to </a:t>
            </a:r>
            <a:r>
              <a:rPr lang="en-US" sz="3900" b="0" dirty="0" smtClean="0">
                <a:solidFill>
                  <a:srgbClr val="FF0000"/>
                </a:solidFill>
                <a:latin typeface="Karla"/>
                <a:ea typeface="Karla"/>
                <a:cs typeface="Karla"/>
                <a:sym typeface="Karla"/>
              </a:rPr>
              <a:t>save alive </a:t>
            </a:r>
            <a:r>
              <a:rPr lang="en-US" sz="3900" b="0" dirty="0" smtClean="0">
                <a:solidFill>
                  <a:srgbClr val="607D8B"/>
                </a:solidFill>
                <a:latin typeface="Karla"/>
                <a:ea typeface="Karla"/>
                <a:cs typeface="Karla"/>
                <a:sym typeface="Karla"/>
              </a:rPr>
              <a:t>!</a:t>
            </a:r>
            <a:endParaRPr lang="en" sz="3900" b="0" dirty="0">
              <a:solidFill>
                <a:srgbClr val="607D8B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60000"/>
          </a:srgbClr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0"/>
          <p:cNvSpPr txBox="1">
            <a:spLocks/>
          </p:cNvSpPr>
          <p:nvPr/>
        </p:nvSpPr>
        <p:spPr>
          <a:xfrm>
            <a:off x="381000" y="304800"/>
            <a:ext cx="8305800" cy="1066800"/>
          </a:xfrm>
          <a:prstGeom prst="rect">
            <a:avLst/>
          </a:prstGeom>
          <a:noFill/>
          <a:ln>
            <a:noFill/>
          </a:ln>
        </p:spPr>
        <p:txBody>
          <a:bodyPr lIns="117966" tIns="117966" rIns="117966" bIns="117966" anchor="b" anchorCtr="0"/>
          <a:lstStyle/>
          <a:p>
            <a:pPr algn="ctr">
              <a:buClr>
                <a:srgbClr val="999999"/>
              </a:buClr>
              <a:buSzPct val="100000"/>
            </a:pPr>
            <a:r>
              <a:rPr lang="en-US" sz="5400" dirty="0" smtClean="0">
                <a:solidFill>
                  <a:schemeClr val="tx1"/>
                </a:solidFill>
                <a:latin typeface="Century Gothic" pitchFamily="34" charset="0"/>
              </a:rPr>
              <a:t>Approach(cont’d)</a:t>
            </a:r>
          </a:p>
        </p:txBody>
      </p:sp>
      <p:pic>
        <p:nvPicPr>
          <p:cNvPr id="4098" name="Picture 2" descr="C:\Users\Abu Ziad\Desktop\alaa\wirless project\Final\Wi-Fi network_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600200"/>
            <a:ext cx="2657475" cy="472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4099" name="Picture 3" descr="C:\Users\Abu Ziad\Desktop\alaa\wirless project\Final\Wi-Fi network_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00400" y="1600200"/>
            <a:ext cx="2666999" cy="4741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4100" name="Picture 4" descr="C:\Users\Abu Ziad\Desktop\alaa\wirless project\Final\Wi-Fi network_3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0" y="1600200"/>
            <a:ext cx="2667000" cy="4741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  <a:alpha val="29000"/>
          </a:schemeClr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0"/>
          <p:cNvSpPr txBox="1">
            <a:spLocks/>
          </p:cNvSpPr>
          <p:nvPr/>
        </p:nvSpPr>
        <p:spPr>
          <a:xfrm>
            <a:off x="381000" y="304800"/>
            <a:ext cx="8305800" cy="1066800"/>
          </a:xfrm>
          <a:prstGeom prst="rect">
            <a:avLst/>
          </a:prstGeom>
          <a:noFill/>
          <a:ln>
            <a:noFill/>
          </a:ln>
        </p:spPr>
        <p:txBody>
          <a:bodyPr lIns="117966" tIns="117966" rIns="117966" bIns="117966" anchor="b" anchorCtr="0"/>
          <a:lstStyle/>
          <a:p>
            <a:pPr algn="ctr">
              <a:buClr>
                <a:srgbClr val="999999"/>
              </a:buClr>
              <a:buSzPct val="100000"/>
            </a:pPr>
            <a:r>
              <a:rPr lang="en-US" sz="5400" dirty="0" smtClean="0">
                <a:solidFill>
                  <a:schemeClr val="tx1"/>
                </a:solidFill>
                <a:latin typeface="Century Gothic" pitchFamily="34" charset="0"/>
              </a:rPr>
              <a:t>Approach(cont’d)</a:t>
            </a:r>
          </a:p>
        </p:txBody>
      </p:sp>
      <p:pic>
        <p:nvPicPr>
          <p:cNvPr id="5122" name="Picture 2" descr="C:\Users\Abu Ziad\Desktop\alaa\wirless project\Final\192.168.4.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524000"/>
            <a:ext cx="6963071" cy="396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5123" name="Picture 3" descr="C:\Users\Abu Ziad\Desktop\alaa\wirless project\Final\SuccessfullyConnected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1524000"/>
            <a:ext cx="7010400" cy="40206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1CA1">
            <a:alpha val="3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0"/>
          <p:cNvSpPr txBox="1">
            <a:spLocks/>
          </p:cNvSpPr>
          <p:nvPr/>
        </p:nvSpPr>
        <p:spPr>
          <a:xfrm>
            <a:off x="381000" y="0"/>
            <a:ext cx="8305800" cy="1066800"/>
          </a:xfrm>
          <a:prstGeom prst="rect">
            <a:avLst/>
          </a:prstGeom>
          <a:noFill/>
          <a:ln>
            <a:noFill/>
          </a:ln>
        </p:spPr>
        <p:txBody>
          <a:bodyPr lIns="117966" tIns="117966" rIns="117966" bIns="117966" anchor="b" anchorCtr="0"/>
          <a:lstStyle/>
          <a:p>
            <a:pPr algn="ctr">
              <a:buClr>
                <a:srgbClr val="999999"/>
              </a:buClr>
              <a:buSzPct val="100000"/>
            </a:pPr>
            <a:r>
              <a:rPr lang="en-US" sz="5400" dirty="0" smtClean="0">
                <a:solidFill>
                  <a:schemeClr val="tx1"/>
                </a:solidFill>
                <a:latin typeface="Century Gothic" pitchFamily="34" charset="0"/>
              </a:rPr>
              <a:t>Approach(cont’d)</a:t>
            </a:r>
          </a:p>
        </p:txBody>
      </p:sp>
      <p:pic>
        <p:nvPicPr>
          <p:cNvPr id="6146" name="Picture 2" descr="C:\Users\Abu Ziad\Desktop\alaa\wirless project\Final\AndroidApplication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219200"/>
            <a:ext cx="2786063" cy="4953000"/>
          </a:xfrm>
          <a:prstGeom prst="rect">
            <a:avLst/>
          </a:prstGeom>
          <a:noFill/>
        </p:spPr>
      </p:pic>
      <p:pic>
        <p:nvPicPr>
          <p:cNvPr id="6147" name="Picture 3" descr="C:\Users\Abu Ziad\Desktop\alaa\wirless project\Final\AndroidApplication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1219200"/>
            <a:ext cx="2743201" cy="4953000"/>
          </a:xfrm>
          <a:prstGeom prst="rect">
            <a:avLst/>
          </a:prstGeom>
          <a:noFill/>
        </p:spPr>
      </p:pic>
      <p:pic>
        <p:nvPicPr>
          <p:cNvPr id="6148" name="Picture 4" descr="C:\Users\Abu Ziad\Desktop\alaa\wirless project\Final\AndroidApplication3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28800" y="1142999"/>
            <a:ext cx="2819400" cy="5090583"/>
          </a:xfrm>
          <a:prstGeom prst="rect">
            <a:avLst/>
          </a:prstGeom>
          <a:noFill/>
        </p:spPr>
      </p:pic>
      <p:pic>
        <p:nvPicPr>
          <p:cNvPr id="6149" name="Picture 5" descr="C:\Users\Abu Ziad\Desktop\alaa\wirless project\Final\AndroidApplication4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28800" y="1142999"/>
            <a:ext cx="2819400" cy="5090583"/>
          </a:xfrm>
          <a:prstGeom prst="rect">
            <a:avLst/>
          </a:prstGeom>
          <a:noFill/>
        </p:spPr>
      </p:pic>
      <p:pic>
        <p:nvPicPr>
          <p:cNvPr id="6150" name="Picture 6" descr="C:\Users\Abu Ziad\Desktop\alaa\wirless project\Final\AndroidApplication5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828800" y="1143000"/>
            <a:ext cx="2786063" cy="5029200"/>
          </a:xfrm>
          <a:prstGeom prst="rect">
            <a:avLst/>
          </a:prstGeom>
          <a:noFill/>
        </p:spPr>
      </p:pic>
      <p:pic>
        <p:nvPicPr>
          <p:cNvPr id="6151" name="Picture 7" descr="C:\Users\Abu Ziad\Desktop\alaa\wirless project\Final\AndroidApplication6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105400" y="1143000"/>
            <a:ext cx="2862262" cy="50884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529314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60000"/>
          </a:schemeClr>
        </a:solidFill>
        <a:effectLst/>
      </p:bgPr>
    </p:bg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 txBox="1">
            <a:spLocks/>
          </p:cNvSpPr>
          <p:nvPr/>
        </p:nvSpPr>
        <p:spPr>
          <a:xfrm>
            <a:off x="381000" y="304800"/>
            <a:ext cx="8305800" cy="1066800"/>
          </a:xfrm>
          <a:prstGeom prst="rect">
            <a:avLst/>
          </a:prstGeom>
          <a:noFill/>
          <a:ln>
            <a:noFill/>
          </a:ln>
        </p:spPr>
        <p:txBody>
          <a:bodyPr lIns="117966" tIns="117966" rIns="117966" bIns="117966" anchor="b" anchorCtr="0"/>
          <a:lstStyle/>
          <a:p>
            <a:pPr algn="ctr">
              <a:buClr>
                <a:srgbClr val="999999"/>
              </a:buClr>
              <a:buSzPct val="100000"/>
            </a:pPr>
            <a:r>
              <a:rPr lang="en-US" sz="5400" dirty="0" smtClean="0">
                <a:solidFill>
                  <a:schemeClr val="tx1"/>
                </a:solidFill>
                <a:latin typeface="Century Gothic" pitchFamily="34" charset="0"/>
              </a:rPr>
              <a:t>Results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1981200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entury Gothic" pitchFamily="34" charset="0"/>
              </a:rPr>
              <a:t>If </a:t>
            </a:r>
            <a:r>
              <a:rPr lang="en-US" sz="2400" dirty="0">
                <a:latin typeface="Century Gothic" pitchFamily="34" charset="0"/>
              </a:rPr>
              <a:t>distance less than 3.</a:t>
            </a:r>
          </a:p>
        </p:txBody>
      </p:sp>
      <p:pic>
        <p:nvPicPr>
          <p:cNvPr id="2050" name="Picture 2" descr="C:\Users\Abu Ziad\Desktop\alaa\wirless project\Final\DistanceLessThan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276600"/>
            <a:ext cx="7162800" cy="337185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>
            <a:alpha val="58000"/>
          </a:srgbClr>
        </a:solidFill>
        <a:effectLst/>
      </p:bgPr>
    </p:bg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 txBox="1">
            <a:spLocks/>
          </p:cNvSpPr>
          <p:nvPr/>
        </p:nvSpPr>
        <p:spPr>
          <a:xfrm>
            <a:off x="381000" y="304800"/>
            <a:ext cx="8305800" cy="1066800"/>
          </a:xfrm>
          <a:prstGeom prst="rect">
            <a:avLst/>
          </a:prstGeom>
          <a:noFill/>
          <a:ln>
            <a:noFill/>
          </a:ln>
        </p:spPr>
        <p:txBody>
          <a:bodyPr lIns="117966" tIns="117966" rIns="117966" bIns="117966" anchor="b" anchorCtr="0"/>
          <a:lstStyle/>
          <a:p>
            <a:pPr algn="ctr">
              <a:buClr>
                <a:srgbClr val="999999"/>
              </a:buClr>
              <a:buSzPct val="100000"/>
            </a:pPr>
            <a:r>
              <a:rPr lang="en-US" sz="5400" dirty="0" smtClean="0">
                <a:latin typeface="Century Gothic" pitchFamily="34" charset="0"/>
              </a:rPr>
              <a:t>Results(cont’d)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152400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entury Gothic" pitchFamily="34" charset="0"/>
              </a:rPr>
              <a:t>If distance greater than </a:t>
            </a:r>
            <a:r>
              <a:rPr lang="en-US" sz="2400" dirty="0">
                <a:latin typeface="Century Gothic" pitchFamily="34" charset="0"/>
              </a:rPr>
              <a:t>3.</a:t>
            </a:r>
          </a:p>
        </p:txBody>
      </p:sp>
      <p:pic>
        <p:nvPicPr>
          <p:cNvPr id="3074" name="Picture 2" descr="C:\Users\Abu Ziad\Desktop\alaa\wirless project\Final\IfDistanceGreaterThan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895600"/>
            <a:ext cx="6886575" cy="33242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84694434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27B0">
            <a:alpha val="66000"/>
          </a:srgbClr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0"/>
          <p:cNvSpPr txBox="1">
            <a:spLocks/>
          </p:cNvSpPr>
          <p:nvPr/>
        </p:nvSpPr>
        <p:spPr>
          <a:xfrm>
            <a:off x="381000" y="304800"/>
            <a:ext cx="8305800" cy="1066800"/>
          </a:xfrm>
          <a:prstGeom prst="rect">
            <a:avLst/>
          </a:prstGeom>
          <a:noFill/>
          <a:ln>
            <a:noFill/>
          </a:ln>
        </p:spPr>
        <p:txBody>
          <a:bodyPr lIns="117966" tIns="117966" rIns="117966" bIns="117966" anchor="b" anchorCtr="0"/>
          <a:lstStyle/>
          <a:p>
            <a:pPr algn="ctr">
              <a:buClr>
                <a:srgbClr val="999999"/>
              </a:buClr>
              <a:buSzPct val="100000"/>
            </a:pPr>
            <a:r>
              <a:rPr lang="en-US" sz="5400" dirty="0" smtClean="0">
                <a:solidFill>
                  <a:schemeClr val="tx1"/>
                </a:solidFill>
                <a:latin typeface="Century Gothic" pitchFamily="34" charset="0"/>
              </a:rP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8650" y="1828800"/>
            <a:ext cx="69151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entury Gothic" pitchFamily="34" charset="0"/>
              </a:rPr>
              <a:t>Based </a:t>
            </a:r>
            <a:r>
              <a:rPr lang="en-US" sz="2400" dirty="0" smtClean="0">
                <a:latin typeface="Century Gothic" pitchFamily="34" charset="0"/>
              </a:rPr>
              <a:t>on what </a:t>
            </a:r>
            <a:r>
              <a:rPr lang="en-US" sz="2400" dirty="0" smtClean="0">
                <a:latin typeface="Century Gothic" pitchFamily="34" charset="0"/>
              </a:rPr>
              <a:t>we see from the flooding damages in the world, We believe that this project, which helps to </a:t>
            </a:r>
            <a:r>
              <a:rPr lang="en-US" sz="2400" dirty="0" smtClean="0">
                <a:latin typeface="Century Gothic" pitchFamily="34" charset="0"/>
              </a:rPr>
              <a:t>indicate </a:t>
            </a:r>
            <a:r>
              <a:rPr lang="en-US" sz="2400" dirty="0" smtClean="0">
                <a:latin typeface="Century Gothic" pitchFamily="34" charset="0"/>
              </a:rPr>
              <a:t>the homeowner for flooding </a:t>
            </a:r>
            <a:r>
              <a:rPr lang="en-US" sz="2400" smtClean="0">
                <a:latin typeface="Century Gothic" pitchFamily="34" charset="0"/>
              </a:rPr>
              <a:t>at </a:t>
            </a:r>
            <a:r>
              <a:rPr lang="en-US" sz="2400" smtClean="0">
                <a:latin typeface="Century Gothic" pitchFamily="34" charset="0"/>
              </a:rPr>
              <a:t>home </a:t>
            </a:r>
            <a:r>
              <a:rPr lang="en-US" sz="2400" dirty="0" smtClean="0">
                <a:latin typeface="Century Gothic" pitchFamily="34" charset="0"/>
              </a:rPr>
              <a:t>will give a positive result through the services that offered by this device</a:t>
            </a:r>
            <a:r>
              <a:rPr lang="en-US" sz="2400" dirty="0" smtClean="0">
                <a:latin typeface="Century Gothic" pitchFamily="34" charset="0"/>
              </a:rPr>
              <a:t>.</a:t>
            </a:r>
            <a:r>
              <a:rPr lang="en-US" sz="2400" dirty="0" smtClean="0">
                <a:latin typeface="Century Gothic" pitchFamily="34" charset="0"/>
              </a:rPr>
              <a:t/>
            </a:r>
            <a:br>
              <a:rPr lang="en-US" sz="2400" dirty="0" smtClean="0">
                <a:latin typeface="Century Gothic" pitchFamily="34" charset="0"/>
              </a:rPr>
            </a:br>
            <a:endParaRPr lang="en-US" sz="2400" dirty="0" smtClean="0">
              <a:latin typeface="Century Gothic" pitchFamily="34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ctrTitle" idx="4294967295"/>
          </p:nvPr>
        </p:nvSpPr>
        <p:spPr>
          <a:xfrm>
            <a:off x="685803" y="2619139"/>
            <a:ext cx="4531499" cy="1546399"/>
          </a:xfrm>
          <a:prstGeom prst="rect">
            <a:avLst/>
          </a:prstGeom>
        </p:spPr>
        <p:txBody>
          <a:bodyPr lIns="117966" tIns="117966" rIns="117966" bIns="117966" anchor="b" anchorCtr="0">
            <a:noAutofit/>
          </a:bodyPr>
          <a:lstStyle/>
          <a:p>
            <a:r>
              <a:rPr lang="en" sz="4600" dirty="0">
                <a:solidFill>
                  <a:schemeClr val="accent4">
                    <a:lumMod val="75000"/>
                  </a:schemeClr>
                </a:solidFill>
              </a:rPr>
              <a:t>THANKS!</a:t>
            </a:r>
          </a:p>
        </p:txBody>
      </p:sp>
      <p:sp>
        <p:nvSpPr>
          <p:cNvPr id="392" name="Shape 392"/>
          <p:cNvSpPr txBox="1">
            <a:spLocks noGrp="1"/>
          </p:cNvSpPr>
          <p:nvPr>
            <p:ph type="subTitle" idx="4294967295"/>
          </p:nvPr>
        </p:nvSpPr>
        <p:spPr>
          <a:xfrm>
            <a:off x="685803" y="4218571"/>
            <a:ext cx="4531499" cy="1046399"/>
          </a:xfrm>
          <a:prstGeom prst="rect">
            <a:avLst/>
          </a:prstGeom>
        </p:spPr>
        <p:txBody>
          <a:bodyPr lIns="117966" tIns="117966" rIns="117966" bIns="117966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600" dirty="0"/>
              <a:t>Any questions?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1E63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28600" y="457200"/>
            <a:ext cx="6019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6600" dirty="0" smtClean="0">
                <a:solidFill>
                  <a:srgbClr val="E91E63"/>
                </a:solidFill>
                <a:latin typeface="Century Gothic" pitchFamily="34" charset="0"/>
                <a:ea typeface="MS PGothic" pitchFamily="34" charset="-128"/>
              </a:rPr>
              <a:t>House Flooding Early Detection</a:t>
            </a:r>
            <a:endParaRPr lang="en-US" sz="6600" dirty="0">
              <a:latin typeface="Century Gothic" pitchFamily="34" charset="0"/>
              <a:ea typeface="MS PGothic" pitchFamily="34" charset="-128"/>
            </a:endParaRPr>
          </a:p>
        </p:txBody>
      </p:sp>
      <p:sp>
        <p:nvSpPr>
          <p:cNvPr id="10" name="Pentagon 12"/>
          <p:cNvSpPr/>
          <p:nvPr/>
        </p:nvSpPr>
        <p:spPr>
          <a:xfrm>
            <a:off x="0" y="4953000"/>
            <a:ext cx="2286000" cy="762000"/>
          </a:xfrm>
          <a:prstGeom prst="homePlate">
            <a:avLst/>
          </a:prstGeom>
          <a:solidFill>
            <a:schemeClr val="tx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indent="-339725" algn="ctr">
              <a:spcBef>
                <a:spcPts val="8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25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Prepared by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 bwMode="auto">
          <a:xfrm>
            <a:off x="2362200" y="4953000"/>
            <a:ext cx="5562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-339725" fontAlgn="auto">
              <a:spcBef>
                <a:spcPts val="8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2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Abrar</a:t>
            </a:r>
            <a:r>
              <a:rPr lang="en-US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Al-</a:t>
            </a:r>
            <a:r>
              <a:rPr lang="en-US" sz="2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Taj</a:t>
            </a:r>
            <a:r>
              <a:rPr lang="en-US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            - 20120175038</a:t>
            </a:r>
            <a:endParaRPr lang="en-US" sz="2500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  <a:p>
            <a:pPr indent="-339725" fontAlgn="auto">
              <a:spcBef>
                <a:spcPts val="8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2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Alaa</a:t>
            </a:r>
            <a:r>
              <a:rPr lang="en-US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Abu-</a:t>
            </a:r>
            <a:r>
              <a:rPr lang="en-US" sz="2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Hantash</a:t>
            </a:r>
            <a:r>
              <a:rPr lang="en-US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- 20120175015</a:t>
            </a:r>
            <a:endParaRPr lang="en-US" sz="2500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cs typeface="+mn-c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9" presetClass="entr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7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rgbClr val="A21700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bg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85800" y="1623804"/>
            <a:ext cx="5867400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  <a:latin typeface="Century Gothic" pitchFamily="34" charset="0"/>
              </a:rPr>
              <a:t>Motivation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endParaRPr lang="en-US" sz="800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marL="514350" indent="-514350"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  <a:latin typeface="Century Gothic" pitchFamily="34" charset="0"/>
              </a:rPr>
              <a:t>Objectives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endParaRPr lang="en-US" sz="800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marL="457200" indent="-457200"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  <a:latin typeface="Century Gothic" pitchFamily="34" charset="0"/>
              </a:rPr>
              <a:t>Introduction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endParaRPr lang="en-US" sz="800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marL="514350" indent="-514350"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  <a:latin typeface="Century Gothic" pitchFamily="34" charset="0"/>
              </a:rPr>
              <a:t>Problem statement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endParaRPr lang="en-US" sz="800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marL="514350" indent="-514350"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  <a:latin typeface="Century Gothic" pitchFamily="34" charset="0"/>
              </a:rPr>
              <a:t>Approach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endParaRPr lang="en-US" sz="900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marL="514350" indent="-514350"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  <a:latin typeface="Century Gothic" pitchFamily="34" charset="0"/>
              </a:rPr>
              <a:t>Results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endParaRPr lang="en-US" sz="800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marL="514350" indent="-514350"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  <a:latin typeface="Century Gothic" pitchFamily="34" charset="0"/>
              </a:rPr>
              <a:t>Conclusion</a:t>
            </a:r>
          </a:p>
        </p:txBody>
      </p:sp>
      <p:sp>
        <p:nvSpPr>
          <p:cNvPr id="10" name="Title 10"/>
          <p:cNvSpPr txBox="1">
            <a:spLocks/>
          </p:cNvSpPr>
          <p:nvPr/>
        </p:nvSpPr>
        <p:spPr>
          <a:xfrm>
            <a:off x="381000" y="381000"/>
            <a:ext cx="8305800" cy="1066800"/>
          </a:xfrm>
          <a:prstGeom prst="rect">
            <a:avLst/>
          </a:prstGeom>
          <a:noFill/>
          <a:ln>
            <a:noFill/>
          </a:ln>
        </p:spPr>
        <p:txBody>
          <a:bodyPr lIns="117966" tIns="117966" rIns="117966" bIns="117966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Montserrat"/>
                <a:cs typeface="Montserrat"/>
                <a:sym typeface="Montserrat"/>
              </a:rPr>
              <a:t>Outline</a:t>
            </a:r>
            <a:endParaRPr kumimoji="0" lang="en-US" sz="5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9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5" dur="10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0"/>
          <p:cNvSpPr txBox="1">
            <a:spLocks/>
          </p:cNvSpPr>
          <p:nvPr/>
        </p:nvSpPr>
        <p:spPr>
          <a:xfrm>
            <a:off x="0" y="381000"/>
            <a:ext cx="4419600" cy="1066800"/>
          </a:xfrm>
          <a:prstGeom prst="rect">
            <a:avLst/>
          </a:prstGeom>
          <a:noFill/>
          <a:ln>
            <a:noFill/>
          </a:ln>
        </p:spPr>
        <p:txBody>
          <a:bodyPr lIns="117966" tIns="117966" rIns="117966" bIns="117966" anchor="b" anchorCtr="0"/>
          <a:lstStyle/>
          <a:p>
            <a:pPr lvl="0" algn="ctr">
              <a:buClr>
                <a:srgbClr val="999999"/>
              </a:buClr>
              <a:buSzPct val="100000"/>
            </a:pPr>
            <a:r>
              <a:rPr lang="en-US" sz="5400" dirty="0" smtClean="0">
                <a:solidFill>
                  <a:schemeClr val="tx1"/>
                </a:solidFill>
                <a:latin typeface="Century Gothic" pitchFamily="34" charset="0"/>
              </a:rPr>
              <a:t>Motivation</a:t>
            </a:r>
            <a:endParaRPr kumimoji="0" lang="en-US" sz="5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  <a:ea typeface="Montserrat"/>
              <a:cs typeface="Montserrat"/>
              <a:sym typeface="Montserrat"/>
            </a:endParaRPr>
          </a:p>
        </p:txBody>
      </p:sp>
      <p:pic>
        <p:nvPicPr>
          <p:cNvPr id="1027" name="Picture 3" descr="C:\Users\Abu Ziad\Desktop\Flooded-hous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914400"/>
            <a:ext cx="3429000" cy="241063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</p:pic>
      <p:sp>
        <p:nvSpPr>
          <p:cNvPr id="22" name="TextBox 21"/>
          <p:cNvSpPr txBox="1"/>
          <p:nvPr/>
        </p:nvSpPr>
        <p:spPr>
          <a:xfrm>
            <a:off x="228600" y="1905000"/>
            <a:ext cx="4191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SzPct val="100000"/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  <a:latin typeface="Century Gothic" pitchFamily="34" charset="0"/>
                <a:ea typeface="MS PGothic" pitchFamily="34" charset="-128"/>
              </a:rPr>
              <a:t>There are many people who are</a:t>
            </a:r>
            <a:r>
              <a:rPr lang="ar-JO" sz="2400" dirty="0" smtClean="0">
                <a:solidFill>
                  <a:schemeClr val="tx1"/>
                </a:solidFill>
                <a:latin typeface="Century Gothic" pitchFamily="34" charset="0"/>
                <a:ea typeface="MS PGothic" pitchFamily="34" charset="-128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entury Gothic" pitchFamily="34" charset="0"/>
                <a:ea typeface="MS PGothic" pitchFamily="34" charset="-128"/>
              </a:rPr>
              <a:t>affected due to flood damage which causes material losses, financial losses, and even </a:t>
            </a:r>
            <a:r>
              <a:rPr lang="en-US" sz="2400" dirty="0" smtClean="0">
                <a:solidFill>
                  <a:srgbClr val="FF0000"/>
                </a:solidFill>
                <a:latin typeface="Century Gothic" pitchFamily="34" charset="0"/>
                <a:ea typeface="MS PGothic" pitchFamily="34" charset="-128"/>
              </a:rPr>
              <a:t>humans death</a:t>
            </a:r>
            <a:r>
              <a:rPr lang="en-US" sz="2400" dirty="0" smtClean="0">
                <a:solidFill>
                  <a:schemeClr val="tx1"/>
                </a:solidFill>
                <a:latin typeface="Century Gothic" pitchFamily="34" charset="0"/>
                <a:ea typeface="MS PGothic" pitchFamily="34" charset="-128"/>
              </a:rPr>
              <a:t>!</a:t>
            </a:r>
            <a:endParaRPr lang="en-US" sz="2400" dirty="0">
              <a:solidFill>
                <a:schemeClr val="tx1"/>
              </a:solidFill>
              <a:latin typeface="Century Gothic" pitchFamily="34" charset="0"/>
              <a:ea typeface="MS PGothic" pitchFamily="34" charset="-128"/>
            </a:endParaRPr>
          </a:p>
        </p:txBody>
      </p:sp>
      <p:pic>
        <p:nvPicPr>
          <p:cNvPr id="2" name="Picture 2" descr="C:\Users\Abu Ziad\Desktop\alaa\wirless project\Final\irq_147698377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57802" y="3581400"/>
            <a:ext cx="3478236" cy="25145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  <a:alpha val="4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/>
          <p:cNvSpPr txBox="1">
            <a:spLocks/>
          </p:cNvSpPr>
          <p:nvPr/>
        </p:nvSpPr>
        <p:spPr>
          <a:xfrm>
            <a:off x="381000" y="304800"/>
            <a:ext cx="8305800" cy="1066800"/>
          </a:xfrm>
          <a:prstGeom prst="rect">
            <a:avLst/>
          </a:prstGeom>
          <a:noFill/>
          <a:ln>
            <a:noFill/>
          </a:ln>
        </p:spPr>
        <p:txBody>
          <a:bodyPr lIns="117966" tIns="117966" rIns="117966" bIns="117966" anchor="b" anchorCtr="0"/>
          <a:lstStyle/>
          <a:p>
            <a:pPr lvl="0" algn="ctr">
              <a:buClr>
                <a:srgbClr val="999999"/>
              </a:buClr>
              <a:buSzPct val="100000"/>
            </a:pPr>
            <a:r>
              <a:rPr lang="en-US" sz="5400" dirty="0" smtClean="0">
                <a:solidFill>
                  <a:schemeClr val="tx1"/>
                </a:solidFill>
                <a:latin typeface="Century Gothic" pitchFamily="34" charset="0"/>
              </a:rPr>
              <a:t>Objectives</a:t>
            </a:r>
            <a:endParaRPr kumimoji="0" lang="en-US" sz="5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650" y="1828800"/>
            <a:ext cx="69151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400" b="1" dirty="0" smtClean="0">
                <a:latin typeface="Century Gothic" pitchFamily="34" charset="0"/>
              </a:rPr>
              <a:t>This will lead to: </a:t>
            </a:r>
          </a:p>
          <a:p>
            <a:pPr marL="514350" indent="-514350"/>
            <a:endParaRPr lang="en-US" sz="2400" b="1" dirty="0" smtClean="0">
              <a:latin typeface="Century Gothic" pitchFamily="34" charset="0"/>
            </a:endParaRP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entury Gothic" pitchFamily="34" charset="0"/>
              </a:rPr>
              <a:t>Reduce the number of houses that are fully flooded. 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entury Gothic" pitchFamily="34" charset="0"/>
              </a:rPr>
              <a:t>Reduce rate of the damage and the number of houses that are fully flooded.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entury Gothic" pitchFamily="34" charset="0"/>
              </a:rPr>
              <a:t>Increase the number of people that will be saved. 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entury Gothic" pitchFamily="34" charset="0"/>
              </a:rPr>
              <a:t>Predict the flood before it occurs completely (especially at night). </a:t>
            </a:r>
          </a:p>
        </p:txBody>
      </p:sp>
    </p:spTree>
    <p:extLst>
      <p:ext uri="{BB962C8B-B14F-4D97-AF65-F5344CB8AC3E}">
        <p14:creationId xmlns="" xmlns:p14="http://schemas.microsoft.com/office/powerpoint/2010/main" val="355251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decel="100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>
            <a:alpha val="67000"/>
          </a:srgbClr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0"/>
          <p:cNvSpPr txBox="1">
            <a:spLocks/>
          </p:cNvSpPr>
          <p:nvPr/>
        </p:nvSpPr>
        <p:spPr>
          <a:xfrm>
            <a:off x="381000" y="304800"/>
            <a:ext cx="8305800" cy="1066800"/>
          </a:xfrm>
          <a:prstGeom prst="rect">
            <a:avLst/>
          </a:prstGeom>
          <a:noFill/>
          <a:ln>
            <a:noFill/>
          </a:ln>
        </p:spPr>
        <p:txBody>
          <a:bodyPr lIns="117966" tIns="117966" rIns="117966" bIns="117966" anchor="b" anchorCtr="0"/>
          <a:lstStyle/>
          <a:p>
            <a:pPr lvl="0" algn="ctr">
              <a:buClr>
                <a:srgbClr val="999999"/>
              </a:buClr>
              <a:buSzPct val="100000"/>
            </a:pPr>
            <a:r>
              <a:rPr lang="en-US" sz="5400" dirty="0" smtClean="0">
                <a:solidFill>
                  <a:schemeClr val="tx1"/>
                </a:solidFill>
                <a:latin typeface="Century Gothic" pitchFamily="34" charset="0"/>
              </a:rPr>
              <a:t>Introduction</a:t>
            </a:r>
            <a:endParaRPr kumimoji="0" lang="en-US" sz="5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2895600"/>
            <a:ext cx="7010400" cy="2057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981200"/>
            <a:ext cx="7162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entury Gothic" pitchFamily="34" charset="0"/>
              </a:rPr>
              <a:t>The idea of this project is to help people through warning them before the occurrence of the flood disaster and keep a constantly updated about the house state even when the homeowner is outside.</a:t>
            </a:r>
          </a:p>
          <a:p>
            <a:pPr marL="342900" indent="-342900"/>
            <a:endParaRPr lang="en-US" sz="2400" dirty="0" smtClean="0">
              <a:latin typeface="Century Gothic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800" dirty="0">
              <a:latin typeface="Century Gothic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entury Gothic" pitchFamily="34" charset="0"/>
              </a:rPr>
              <a:t>Help them to take the appropriate </a:t>
            </a:r>
            <a:r>
              <a:rPr lang="en-US" sz="2400" dirty="0">
                <a:latin typeface="Century Gothic" pitchFamily="34" charset="0"/>
              </a:rPr>
              <a:t>action</a:t>
            </a:r>
            <a:r>
              <a:rPr lang="en-US" sz="2400" dirty="0" smtClean="0">
                <a:latin typeface="Century Gothic" pitchFamily="34" charset="0"/>
              </a:rPr>
              <a:t>.</a:t>
            </a:r>
            <a:endParaRPr lang="en-US" sz="2400" dirty="0">
              <a:latin typeface="Century Gothic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latin typeface="Century Gothic" pitchFamily="34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B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0"/>
          <p:cNvSpPr txBox="1">
            <a:spLocks/>
          </p:cNvSpPr>
          <p:nvPr/>
        </p:nvSpPr>
        <p:spPr>
          <a:xfrm>
            <a:off x="381000" y="457200"/>
            <a:ext cx="8305800" cy="1066800"/>
          </a:xfrm>
          <a:prstGeom prst="rect">
            <a:avLst/>
          </a:prstGeom>
          <a:noFill/>
          <a:ln>
            <a:noFill/>
          </a:ln>
        </p:spPr>
        <p:txBody>
          <a:bodyPr lIns="117966" tIns="117966" rIns="117966" bIns="117966" anchor="b" anchorCtr="0"/>
          <a:lstStyle/>
          <a:p>
            <a:pPr algn="ctr">
              <a:buClr>
                <a:srgbClr val="999999"/>
              </a:buClr>
              <a:buSzPct val="100000"/>
            </a:pPr>
            <a:r>
              <a:rPr lang="en-US" sz="5400" dirty="0" smtClean="0">
                <a:solidFill>
                  <a:schemeClr val="tx1"/>
                </a:solidFill>
                <a:latin typeface="Century Gothic" pitchFamily="34" charset="0"/>
              </a:rPr>
              <a:t>Problem statement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2057400"/>
            <a:ext cx="6858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Century Gothic" pitchFamily="34" charset="0"/>
              </a:rPr>
              <a:t>Upon the occurrence of the flood, the water flowing is very fast and cannot control it</a:t>
            </a:r>
            <a:r>
              <a:rPr lang="en-US" sz="2400" dirty="0" smtClean="0">
                <a:latin typeface="Century Gothic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entury Gothic" pitchFamily="34" charset="0"/>
              </a:rPr>
              <a:t>Flood causes a big </a:t>
            </a:r>
            <a:r>
              <a:rPr lang="en-US" sz="2400" dirty="0">
                <a:latin typeface="Century Gothic" pitchFamily="34" charset="0"/>
              </a:rPr>
              <a:t>damage to the </a:t>
            </a:r>
            <a:r>
              <a:rPr lang="en-US" sz="2400" dirty="0" smtClean="0">
                <a:latin typeface="Century Gothic" pitchFamily="34" charset="0"/>
              </a:rPr>
              <a:t>house; walls falling down, furniture getting destroyed and Electric Machineries get crashed.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entury Gothic" pitchFamily="34" charset="0"/>
              </a:rPr>
              <a:t>Also it is possible to loess some important files, For example like passport and textbooks.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Century Gothic" pitchFamily="34" charset="0"/>
              </a:rPr>
              <a:t>P</a:t>
            </a:r>
            <a:r>
              <a:rPr lang="en-US" sz="2400" dirty="0" smtClean="0">
                <a:latin typeface="Century Gothic" pitchFamily="34" charset="0"/>
              </a:rPr>
              <a:t>eople </a:t>
            </a:r>
            <a:r>
              <a:rPr lang="en-US" sz="2400" dirty="0">
                <a:latin typeface="Century Gothic" pitchFamily="34" charset="0"/>
              </a:rPr>
              <a:t>might lose their lives.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0"/>
          <p:cNvSpPr txBox="1">
            <a:spLocks/>
          </p:cNvSpPr>
          <p:nvPr/>
        </p:nvSpPr>
        <p:spPr>
          <a:xfrm>
            <a:off x="381000" y="304800"/>
            <a:ext cx="8305800" cy="1066800"/>
          </a:xfrm>
          <a:prstGeom prst="rect">
            <a:avLst/>
          </a:prstGeom>
          <a:noFill/>
          <a:ln>
            <a:noFill/>
          </a:ln>
        </p:spPr>
        <p:txBody>
          <a:bodyPr lIns="117966" tIns="117966" rIns="117966" bIns="117966" anchor="b" anchorCtr="0"/>
          <a:lstStyle/>
          <a:p>
            <a:pPr algn="ctr">
              <a:buClr>
                <a:srgbClr val="999999"/>
              </a:buClr>
              <a:buSzPct val="100000"/>
            </a:pPr>
            <a:r>
              <a:rPr lang="en-US" sz="5400" dirty="0" smtClean="0">
                <a:solidFill>
                  <a:schemeClr val="tx1"/>
                </a:solidFill>
                <a:latin typeface="Century Gothic" pitchFamily="34" charset="0"/>
              </a:rPr>
              <a:t>Approach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1828800"/>
            <a:ext cx="601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libri Light" panose="020F0302020204030204" pitchFamily="34" charset="0"/>
              </a:rPr>
              <a:t>Block diagram </a:t>
            </a:r>
            <a:endParaRPr lang="en-US" sz="2400" dirty="0">
              <a:latin typeface="Calibri Light" panose="020F0302020204030204" pitchFamily="34" charset="0"/>
            </a:endParaRPr>
          </a:p>
        </p:txBody>
      </p:sp>
      <p:pic>
        <p:nvPicPr>
          <p:cNvPr id="1026" name="Picture 2" descr="C:\Users\Abu Ziad\Desktop\alaa\wirless project\Final\BlockDiagra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590800"/>
            <a:ext cx="8153400" cy="17301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25653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0"/>
          <p:cNvSpPr txBox="1">
            <a:spLocks/>
          </p:cNvSpPr>
          <p:nvPr/>
        </p:nvSpPr>
        <p:spPr>
          <a:xfrm>
            <a:off x="381000" y="304800"/>
            <a:ext cx="8305800" cy="1066800"/>
          </a:xfrm>
          <a:prstGeom prst="rect">
            <a:avLst/>
          </a:prstGeom>
          <a:noFill/>
          <a:ln>
            <a:noFill/>
          </a:ln>
        </p:spPr>
        <p:txBody>
          <a:bodyPr lIns="117966" tIns="117966" rIns="117966" bIns="117966" anchor="b" anchorCtr="0"/>
          <a:lstStyle/>
          <a:p>
            <a:pPr algn="ctr">
              <a:buClr>
                <a:srgbClr val="999999"/>
              </a:buClr>
              <a:buSzPct val="100000"/>
            </a:pPr>
            <a:r>
              <a:rPr lang="en-US" sz="5400" dirty="0" smtClean="0">
                <a:solidFill>
                  <a:schemeClr val="tx1"/>
                </a:solidFill>
                <a:latin typeface="Century Gothic" pitchFamily="34" charset="0"/>
              </a:rPr>
              <a:t>Approach(cont’d)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800" y="1600200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entury Gothic" pitchFamily="34" charset="0"/>
              </a:rPr>
              <a:t>The Hardware</a:t>
            </a:r>
            <a:endParaRPr lang="en-US" sz="2400" dirty="0">
              <a:latin typeface="Century Gothic" pitchFamily="34" charset="0"/>
            </a:endParaRPr>
          </a:p>
        </p:txBody>
      </p:sp>
      <p:pic>
        <p:nvPicPr>
          <p:cNvPr id="4" name="Picture 3" descr="C:\Users\Abu Ziad\Desktop\alaa\wirless project\House Flooding Early Detection_Progress Report\img1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2514600"/>
            <a:ext cx="5745162" cy="3712528"/>
          </a:xfrm>
          <a:prstGeom prst="rect">
            <a:avLst/>
          </a:prstGeom>
          <a:noFill/>
          <a:ln w="28575">
            <a:solidFill>
              <a:srgbClr val="33CCCC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Arvirar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295</Words>
  <Application>Microsoft Office PowerPoint</Application>
  <PresentationFormat>On-screen Show (4:3)</PresentationFormat>
  <Paragraphs>53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Karla</vt:lpstr>
      <vt:lpstr>Montserrat</vt:lpstr>
      <vt:lpstr>Century Gothic</vt:lpstr>
      <vt:lpstr>MS PGothic</vt:lpstr>
      <vt:lpstr>Wingdings</vt:lpstr>
      <vt:lpstr>Calibri Light</vt:lpstr>
      <vt:lpstr>Arvirargus template</vt:lpstr>
      <vt:lpstr>It takes one minute to save alive !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Abu Ziad</dc:creator>
  <cp:lastModifiedBy>Abu Ziad</cp:lastModifiedBy>
  <cp:revision>79</cp:revision>
  <dcterms:modified xsi:type="dcterms:W3CDTF">2016-05-14T19:39:17Z</dcterms:modified>
</cp:coreProperties>
</file>