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1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.10" initials="W" lastIdx="1" clrIdx="0">
    <p:extLst>
      <p:ext uri="{19B8F6BF-5375-455C-9EA6-DF929625EA0E}">
        <p15:presenceInfo xmlns:p15="http://schemas.microsoft.com/office/powerpoint/2012/main" userId="Windows.1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14/04/1444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9268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14/04/1444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6157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14/04/1444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45994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14/04/1444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979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14/04/1444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76714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14/04/1444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95152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14/04/1444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69611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14/04/1444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30265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14/04/1444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7925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14/04/1444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9906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14/04/1444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350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14/04/1444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932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14/04/1444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6293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14/04/1444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0766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14/04/1444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2223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14/04/1444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7211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14/04/1444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057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pPr/>
              <a:t>14/04/1444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24175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371600" y="0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en-US" sz="1600" b="1" dirty="0" smtClean="0">
                <a:solidFill>
                  <a:srgbClr val="FFFFFF"/>
                </a:solidFill>
              </a:rPr>
              <a:t/>
            </a:r>
            <a:br>
              <a:rPr lang="en-US" sz="1600" b="1" dirty="0" smtClean="0">
                <a:solidFill>
                  <a:srgbClr val="FFFFFF"/>
                </a:solidFill>
              </a:rPr>
            </a:br>
            <a:r>
              <a:rPr lang="ar-SA" sz="1600" b="1" dirty="0">
                <a:solidFill>
                  <a:srgbClr val="FFFFFF"/>
                </a:solidFill>
              </a:rPr>
              <a:t/>
            </a:r>
            <a:br>
              <a:rPr lang="ar-SA" sz="1600" b="1" dirty="0">
                <a:solidFill>
                  <a:srgbClr val="FFFFFF"/>
                </a:solidFill>
              </a:rPr>
            </a:b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0" y="393405"/>
            <a:ext cx="9144000" cy="6250281"/>
          </a:xfrm>
        </p:spPr>
        <p:txBody>
          <a:bodyPr>
            <a:normAutofit fontScale="25000" lnSpcReduction="20000"/>
          </a:bodyPr>
          <a:lstStyle/>
          <a:p>
            <a:pPr marL="514350" indent="-514350"/>
            <a:endParaRPr lang="en-US" sz="9600" b="1" dirty="0" smtClean="0">
              <a:solidFill>
                <a:schemeClr val="tx1"/>
              </a:solidFill>
            </a:endParaRPr>
          </a:p>
          <a:p>
            <a:pPr marL="514350" indent="-514350"/>
            <a:endParaRPr lang="en-US" sz="9600" b="1" dirty="0"/>
          </a:p>
          <a:p>
            <a:pPr marL="514350" indent="-514350"/>
            <a:endParaRPr lang="en-US" sz="9600" b="1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ar-SA" sz="9600" b="1" dirty="0" smtClean="0">
                <a:solidFill>
                  <a:schemeClr val="tx1"/>
                </a:solidFill>
              </a:rPr>
              <a:t>خوارزمية </a:t>
            </a:r>
            <a:r>
              <a:rPr lang="ar-SA" sz="9600" b="1" dirty="0">
                <a:solidFill>
                  <a:schemeClr val="tx1"/>
                </a:solidFill>
              </a:rPr>
              <a:t>تشفير تفرعية لتطبيق تراسل</a:t>
            </a:r>
            <a:r>
              <a:rPr lang="ar-SY" sz="9600" b="1" dirty="0">
                <a:solidFill>
                  <a:schemeClr val="tx1"/>
                </a:solidFill>
              </a:rPr>
              <a:t> </a:t>
            </a:r>
            <a:r>
              <a:rPr lang="ar-SA" sz="9600" b="1" dirty="0">
                <a:solidFill>
                  <a:schemeClr val="tx1"/>
                </a:solidFill>
              </a:rPr>
              <a:t>صوتي شبكي آمن باستخدام</a:t>
            </a:r>
            <a:r>
              <a:rPr lang="ar-SY" sz="9600" b="1" dirty="0">
                <a:solidFill>
                  <a:schemeClr val="tx1"/>
                </a:solidFill>
              </a:rPr>
              <a:t> </a:t>
            </a:r>
            <a:r>
              <a:rPr lang="ar-SY" sz="9600" b="1" dirty="0" err="1">
                <a:solidFill>
                  <a:schemeClr val="tx1"/>
                </a:solidFill>
              </a:rPr>
              <a:t>راسبري</a:t>
            </a:r>
            <a:r>
              <a:rPr lang="ar-SA" sz="9600" b="1" dirty="0">
                <a:solidFill>
                  <a:schemeClr val="tx1"/>
                </a:solidFill>
              </a:rPr>
              <a:t> </a:t>
            </a:r>
            <a:r>
              <a:rPr lang="ar-SA" sz="9600" b="1" dirty="0" smtClean="0">
                <a:solidFill>
                  <a:schemeClr val="tx1"/>
                </a:solidFill>
              </a:rPr>
              <a:t>باي</a:t>
            </a:r>
            <a:endParaRPr lang="ar-SA" sz="9600" b="1" dirty="0">
              <a:solidFill>
                <a:schemeClr val="tx1"/>
              </a:solidFill>
            </a:endParaRPr>
          </a:p>
          <a:p>
            <a:pPr marL="514350" indent="-514350"/>
            <a:r>
              <a:rPr lang="en-US" sz="9600" b="1" dirty="0">
                <a:effectLst/>
              </a:rPr>
              <a:t>(Parallel Encryption Algorithm For a Secure Voice Messaging Application Using Raspberry pi) </a:t>
            </a:r>
            <a:endParaRPr lang="en-US" sz="9600" dirty="0">
              <a:effectLst/>
            </a:endParaRPr>
          </a:p>
          <a:p>
            <a:pPr marL="514350" indent="-514350"/>
            <a:r>
              <a:rPr lang="ar-SY" sz="12800" b="1" dirty="0">
                <a:solidFill>
                  <a:schemeClr val="tx1"/>
                </a:solidFill>
              </a:rPr>
              <a:t> </a:t>
            </a:r>
            <a:endParaRPr lang="en-US" sz="12800" b="1" dirty="0" smtClean="0">
              <a:solidFill>
                <a:schemeClr val="tx1"/>
              </a:solidFill>
            </a:endParaRPr>
          </a:p>
          <a:p>
            <a:pPr marL="514350" indent="-514350"/>
            <a:endParaRPr lang="ar-SA" sz="9000" b="1" dirty="0">
              <a:solidFill>
                <a:schemeClr val="tx1"/>
              </a:solidFill>
            </a:endParaRPr>
          </a:p>
          <a:p>
            <a:pPr marL="514350" indent="-514350"/>
            <a:r>
              <a:rPr lang="ar-SA" sz="9000" b="1" dirty="0" smtClean="0">
                <a:solidFill>
                  <a:schemeClr val="tx1"/>
                </a:solidFill>
              </a:rPr>
              <a:t>  </a:t>
            </a:r>
            <a:r>
              <a:rPr lang="ar-SY" sz="9000" b="1" dirty="0" smtClean="0">
                <a:solidFill>
                  <a:schemeClr val="tx1"/>
                </a:solidFill>
              </a:rPr>
              <a:t>فكرة و تصميم</a:t>
            </a:r>
            <a:r>
              <a:rPr lang="ar-SA" sz="9000" b="1" dirty="0" smtClean="0">
                <a:solidFill>
                  <a:schemeClr val="tx1"/>
                </a:solidFill>
              </a:rPr>
              <a:t> </a:t>
            </a:r>
            <a:r>
              <a:rPr lang="ar-SY" sz="9000" b="1" dirty="0" smtClean="0"/>
              <a:t>المهندس :</a:t>
            </a:r>
            <a:endParaRPr lang="ar-SA" sz="10000" b="1" dirty="0">
              <a:solidFill>
                <a:schemeClr val="tx1"/>
              </a:solidFill>
            </a:endParaRPr>
          </a:p>
          <a:p>
            <a:pPr marL="514350" indent="-514350"/>
            <a:r>
              <a:rPr lang="ar-SA" sz="9600" b="1" dirty="0">
                <a:solidFill>
                  <a:schemeClr val="tx1"/>
                </a:solidFill>
              </a:rPr>
              <a:t>     </a:t>
            </a:r>
            <a:endParaRPr lang="en-US" sz="9600" b="1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ar-SA" sz="14400" b="1" dirty="0" smtClean="0">
                <a:solidFill>
                  <a:schemeClr val="tx2">
                    <a:lumMod val="50000"/>
                  </a:schemeClr>
                </a:solidFill>
              </a:rPr>
              <a:t>عـــــلاء الحلــــــبي</a:t>
            </a:r>
            <a:endParaRPr lang="ar-SA" sz="14400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/>
            <a:r>
              <a:rPr lang="ar-SA" sz="5600" b="1" dirty="0">
                <a:solidFill>
                  <a:schemeClr val="tx1"/>
                </a:solidFill>
              </a:rPr>
              <a:t>           </a:t>
            </a:r>
            <a:endParaRPr lang="en-US" sz="5600" b="1" dirty="0"/>
          </a:p>
          <a:p>
            <a:pPr marL="514350" indent="-514350"/>
            <a:endParaRPr lang="en-US" sz="5600" b="1" dirty="0" smtClean="0"/>
          </a:p>
          <a:p>
            <a:pPr marL="514350" indent="-514350"/>
            <a:endParaRPr lang="en-US" sz="5600" b="1" dirty="0"/>
          </a:p>
          <a:p>
            <a:pPr marL="514350" indent="-514350"/>
            <a:endParaRPr lang="en-US" sz="5600" b="1" dirty="0"/>
          </a:p>
          <a:p>
            <a:pPr marL="514350" indent="-514350"/>
            <a:r>
              <a:rPr lang="ar-SA" sz="5600" b="1" dirty="0" smtClean="0">
                <a:solidFill>
                  <a:schemeClr val="tx1"/>
                </a:solidFill>
              </a:rPr>
              <a:t>              </a:t>
            </a:r>
            <a:endParaRPr lang="ar-SA" sz="5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 descr="RAS2575_2_LRG-cop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883788" cy="3784247"/>
          </a:xfrm>
        </p:spPr>
      </p:pic>
      <p:pic>
        <p:nvPicPr>
          <p:cNvPr id="5" name="صورة 4" descr="RAS2575_2_LRG-cop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7" y="142852"/>
            <a:ext cx="3000363" cy="3804144"/>
          </a:xfrm>
          <a:prstGeom prst="rect">
            <a:avLst/>
          </a:prstGeom>
        </p:spPr>
      </p:pic>
      <p:sp>
        <p:nvSpPr>
          <p:cNvPr id="6" name="سهم إلى اليسار واليمين 5"/>
          <p:cNvSpPr/>
          <p:nvPr/>
        </p:nvSpPr>
        <p:spPr>
          <a:xfrm>
            <a:off x="2857488" y="3143248"/>
            <a:ext cx="3143272" cy="428628"/>
          </a:xfrm>
          <a:prstGeom prst="leftRightArrow">
            <a:avLst/>
          </a:prstGeom>
          <a:solidFill>
            <a:srgbClr val="FF0000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مستطيل 6"/>
          <p:cNvSpPr/>
          <p:nvPr/>
        </p:nvSpPr>
        <p:spPr>
          <a:xfrm>
            <a:off x="3214678" y="2571744"/>
            <a:ext cx="26052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8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أمواج صوتية مشفرة</a:t>
            </a:r>
          </a:p>
        </p:txBody>
      </p:sp>
      <p:sp>
        <p:nvSpPr>
          <p:cNvPr id="10" name="مستطيل 9"/>
          <p:cNvSpPr/>
          <p:nvPr/>
        </p:nvSpPr>
        <p:spPr>
          <a:xfrm>
            <a:off x="296037" y="3929066"/>
            <a:ext cx="204254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تشفير/فك تشفير</a:t>
            </a:r>
            <a:endParaRPr 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ar-SA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 باستخدام</a:t>
            </a:r>
            <a:r>
              <a:rPr lang="ar-SY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 تفرعية</a:t>
            </a:r>
            <a:r>
              <a:rPr lang="en-US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ae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s </a:t>
            </a:r>
            <a:endParaRPr lang="ar-SA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مستطيل 10"/>
          <p:cNvSpPr/>
          <p:nvPr/>
        </p:nvSpPr>
        <p:spPr>
          <a:xfrm>
            <a:off x="6143636" y="3929066"/>
            <a:ext cx="2786083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تشفير/فك تشفير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ar-SA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باستخدام</a:t>
            </a:r>
            <a:r>
              <a:rPr lang="ar-SY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تفرعية</a:t>
            </a:r>
            <a:r>
              <a:rPr lang="ar-SA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aes</a:t>
            </a:r>
            <a:endParaRPr lang="ar-SA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ar-SA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مستطيل 12"/>
          <p:cNvSpPr/>
          <p:nvPr/>
        </p:nvSpPr>
        <p:spPr>
          <a:xfrm>
            <a:off x="181498" y="4791662"/>
            <a:ext cx="292900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Ip:-</a:t>
            </a:r>
            <a:r>
              <a:rPr lang="ar-SA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192.168.1.20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Port:1224</a:t>
            </a:r>
            <a:endParaRPr lang="ar-SA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" name="مستطيل 13"/>
          <p:cNvSpPr/>
          <p:nvPr/>
        </p:nvSpPr>
        <p:spPr>
          <a:xfrm>
            <a:off x="5299715" y="4857760"/>
            <a:ext cx="280557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Ip:</a:t>
            </a:r>
            <a:r>
              <a:rPr lang="ar-SA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192.168.1.10</a:t>
            </a:r>
          </a:p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Port:1024</a:t>
            </a:r>
            <a:endParaRPr lang="ar-SA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2715866" y="6038779"/>
            <a:ext cx="49279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SA" sz="2400" b="1" i="1" u="sng" dirty="0"/>
              <a:t>يتم الإرسال  والاستقبال باستخدام تطبيق </a:t>
            </a:r>
            <a:r>
              <a:rPr lang="ar-SA" sz="2400" b="1" i="1" u="sng" dirty="0" smtClean="0"/>
              <a:t>شبكي</a:t>
            </a:r>
            <a:r>
              <a:rPr lang="en-US" sz="2400" b="1" i="1" u="sng" dirty="0" smtClean="0"/>
              <a:t> </a:t>
            </a:r>
            <a:endParaRPr lang="ar-SA" sz="2400" b="1" i="1" u="sng" dirty="0"/>
          </a:p>
          <a:p>
            <a:pPr algn="r"/>
            <a:r>
              <a:rPr lang="en-US" sz="2400" b="1" i="1" u="sng" dirty="0" smtClean="0"/>
              <a:t>RP1,RP</a:t>
            </a:r>
            <a:r>
              <a:rPr lang="en-US" sz="2000" i="1" u="sng" dirty="0" smtClean="0"/>
              <a:t>2</a:t>
            </a:r>
            <a:r>
              <a:rPr lang="ar-SA" sz="2000" b="1" i="1" u="sng" dirty="0"/>
              <a:t> بين </a:t>
            </a:r>
            <a:endParaRPr lang="en-US" sz="2000" i="1" u="sng" dirty="0"/>
          </a:p>
        </p:txBody>
      </p:sp>
      <p:pic>
        <p:nvPicPr>
          <p:cNvPr id="16" name="صورة 15" descr="00-4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1802" y="1142984"/>
            <a:ext cx="3000396" cy="1428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403648" y="1836635"/>
            <a:ext cx="633670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Y" sz="2400" dirty="0">
                <a:highlight>
                  <a:srgbClr val="800080"/>
                </a:highlight>
              </a:rPr>
              <a:t>توفير مكالمة صوتية </a:t>
            </a:r>
            <a:r>
              <a:rPr lang="en-US" sz="2000" dirty="0">
                <a:highlight>
                  <a:srgbClr val="FF3399"/>
                </a:highlight>
              </a:rPr>
              <a:t>Live stream Voice</a:t>
            </a:r>
            <a:r>
              <a:rPr lang="ar-SY" sz="2000" dirty="0"/>
              <a:t> </a:t>
            </a:r>
            <a:r>
              <a:rPr lang="ar-SY" sz="2000" dirty="0">
                <a:highlight>
                  <a:srgbClr val="800080"/>
                </a:highlight>
              </a:rPr>
              <a:t>بين طرفين على نفس </a:t>
            </a:r>
            <a:r>
              <a:rPr lang="ar-SY" dirty="0">
                <a:highlight>
                  <a:srgbClr val="800080"/>
                </a:highlight>
              </a:rPr>
              <a:t>ا</a:t>
            </a:r>
            <a:r>
              <a:rPr lang="ar-SY" sz="2400" dirty="0">
                <a:highlight>
                  <a:srgbClr val="800080"/>
                </a:highlight>
              </a:rPr>
              <a:t>لشبكة</a:t>
            </a:r>
            <a:r>
              <a:rPr lang="en-US" sz="2400" dirty="0">
                <a:highlight>
                  <a:srgbClr val="800080"/>
                </a:highlight>
              </a:rPr>
              <a:t> </a:t>
            </a:r>
            <a:r>
              <a:rPr lang="ar-SY" sz="2400" dirty="0">
                <a:highlight>
                  <a:srgbClr val="800080"/>
                </a:highlight>
              </a:rPr>
              <a:t>بطريقة امنة </a:t>
            </a:r>
            <a:r>
              <a:rPr lang="ar-SY" dirty="0"/>
              <a:t>. 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1583160" y="4275642"/>
            <a:ext cx="7560840" cy="16565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Y" sz="4000" dirty="0">
                <a:highlight>
                  <a:srgbClr val="00FF00"/>
                </a:highlight>
              </a:rPr>
              <a:t>الميزة التنافسية للمنتج </a:t>
            </a:r>
            <a:r>
              <a:rPr lang="ar-SY" sz="4000" dirty="0"/>
              <a:t>:</a:t>
            </a:r>
          </a:p>
          <a:p>
            <a:pPr algn="r" rtl="1">
              <a:lnSpc>
                <a:spcPct val="150000"/>
              </a:lnSpc>
            </a:pPr>
            <a:r>
              <a:rPr lang="ar-SA" dirty="0"/>
              <a:t> </a:t>
            </a:r>
            <a:r>
              <a:rPr lang="ar-SY" sz="2000" dirty="0">
                <a:highlight>
                  <a:srgbClr val="FF0000"/>
                </a:highlight>
              </a:rPr>
              <a:t>تحقيق طريقة تشفير تفرعية للصوت مما يعطي سرعة في الأداء و جودة عالية أثناء</a:t>
            </a:r>
            <a:endParaRPr lang="en-US" dirty="0">
              <a:highlight>
                <a:srgbClr val="FF0000"/>
              </a:highlight>
            </a:endParaRPr>
          </a:p>
          <a:p>
            <a:pPr algn="r" rtl="1">
              <a:lnSpc>
                <a:spcPct val="150000"/>
              </a:lnSpc>
            </a:pPr>
            <a:r>
              <a:rPr lang="ar-SA" dirty="0"/>
              <a:t> </a:t>
            </a:r>
            <a:r>
              <a:rPr lang="en-US" sz="2400" b="1" dirty="0">
                <a:highlight>
                  <a:srgbClr val="FF3399"/>
                </a:highlight>
              </a:rPr>
              <a:t>live stream </a:t>
            </a:r>
            <a:endParaRPr lang="ar-SY" sz="2000" b="1" dirty="0">
              <a:highlight>
                <a:srgbClr val="FF3399"/>
              </a:highlight>
            </a:endParaRPr>
          </a:p>
        </p:txBody>
      </p:sp>
      <p:sp>
        <p:nvSpPr>
          <p:cNvPr id="4" name="فقاعة التفكير: على شكل سحابة 3">
            <a:extLst>
              <a:ext uri="{FF2B5EF4-FFF2-40B4-BE49-F238E27FC236}">
                <a16:creationId xmlns:a16="http://schemas.microsoft.com/office/drawing/2014/main" id="{F9095355-2396-46B0-B711-672C1CE3BB1A}"/>
              </a:ext>
            </a:extLst>
          </p:cNvPr>
          <p:cNvSpPr/>
          <p:nvPr/>
        </p:nvSpPr>
        <p:spPr>
          <a:xfrm>
            <a:off x="1574063" y="1127417"/>
            <a:ext cx="7560840" cy="2232248"/>
          </a:xfrm>
          <a:prstGeom prst="cloud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C6CF71BA-EEFC-40AB-AD08-F4383FBE17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7" b="89924" l="10000" r="92813">
                        <a14:foregroundMark x1="90938" y1="10943" x2="10813" y2="46696"/>
                        <a14:foregroundMark x1="10813" y1="46696" x2="3688" y2="58722"/>
                        <a14:foregroundMark x1="3688" y1="58722" x2="8750" y2="74323"/>
                        <a14:foregroundMark x1="8750" y1="74323" x2="19875" y2="76165"/>
                        <a14:foregroundMark x1="19875" y1="76165" x2="93688" y2="39003"/>
                        <a14:foregroundMark x1="93688" y1="39003" x2="92813" y2="21018"/>
                        <a14:foregroundMark x1="92813" y1="21018" x2="88625" y2="16360"/>
                        <a14:backgroundMark x1="95188" y1="6501" x2="11875" y2="38245"/>
                        <a14:backgroundMark x1="11875" y1="38245" x2="2375" y2="44745"/>
                        <a14:backgroundMark x1="2375" y1="44745" x2="313" y2="483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9874">
            <a:off x="-210953" y="-733062"/>
            <a:ext cx="4876800" cy="281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2" y="3415670"/>
            <a:ext cx="2160240" cy="2520280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194" y="3182383"/>
            <a:ext cx="2520280" cy="2520280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142404D5-842A-40BE-85FA-E6D5C9057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7333" y1="28000" x2="41333" y2="16444"/>
                        <a14:foregroundMark x1="41333" y1="16444" x2="17333" y2="43556"/>
                        <a14:foregroundMark x1="17333" y1="43556" x2="29778" y2="76889"/>
                        <a14:foregroundMark x1="29778" y1="76889" x2="65778" y2="85778"/>
                        <a14:foregroundMark x1="65778" y1="85778" x2="86667" y2="56000"/>
                        <a14:foregroundMark x1="86667" y1="56000" x2="79556" y2="2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59" y="-108873"/>
            <a:ext cx="1296144" cy="771382"/>
          </a:xfrm>
          <a:prstGeom prst="rect">
            <a:avLst/>
          </a:prstGeom>
        </p:spPr>
      </p:pic>
      <p:sp>
        <p:nvSpPr>
          <p:cNvPr id="8" name="سهم: لأسفل 7">
            <a:extLst>
              <a:ext uri="{FF2B5EF4-FFF2-40B4-BE49-F238E27FC236}">
                <a16:creationId xmlns:a16="http://schemas.microsoft.com/office/drawing/2014/main" id="{1D3AFCF9-7471-4B42-9148-C9296965D016}"/>
              </a:ext>
            </a:extLst>
          </p:cNvPr>
          <p:cNvSpPr/>
          <p:nvPr/>
        </p:nvSpPr>
        <p:spPr>
          <a:xfrm>
            <a:off x="1217370" y="644633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مستطيل: زوايا مستديرة 8">
            <a:extLst>
              <a:ext uri="{FF2B5EF4-FFF2-40B4-BE49-F238E27FC236}">
                <a16:creationId xmlns:a16="http://schemas.microsoft.com/office/drawing/2014/main" id="{6DF5AA9E-266D-4FBA-9223-14D592C96F88}"/>
              </a:ext>
            </a:extLst>
          </p:cNvPr>
          <p:cNvSpPr/>
          <p:nvPr/>
        </p:nvSpPr>
        <p:spPr>
          <a:xfrm>
            <a:off x="253744" y="1195371"/>
            <a:ext cx="2520280" cy="504056"/>
          </a:xfrm>
          <a:prstGeom prst="roundRect">
            <a:avLst/>
          </a:prstGeom>
          <a:noFill/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4E94924D-C2A9-495C-8B41-3ECF467413CF}"/>
              </a:ext>
            </a:extLst>
          </p:cNvPr>
          <p:cNvSpPr txBox="1"/>
          <p:nvPr/>
        </p:nvSpPr>
        <p:spPr>
          <a:xfrm>
            <a:off x="605302" y="118272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400" dirty="0">
                <a:solidFill>
                  <a:srgbClr val="FF3399"/>
                </a:solidFill>
              </a:rPr>
              <a:t>مصفوفة الصوت</a:t>
            </a:r>
            <a:endParaRPr lang="en-US" sz="2400" dirty="0">
              <a:solidFill>
                <a:srgbClr val="FF3399"/>
              </a:solidFill>
            </a:endParaRPr>
          </a:p>
        </p:txBody>
      </p:sp>
      <p:sp>
        <p:nvSpPr>
          <p:cNvPr id="11" name="سهم: لأسفل 10">
            <a:extLst>
              <a:ext uri="{FF2B5EF4-FFF2-40B4-BE49-F238E27FC236}">
                <a16:creationId xmlns:a16="http://schemas.microsoft.com/office/drawing/2014/main" id="{B5EBE9B6-B4F6-4EF1-920E-9D6081163DFC}"/>
              </a:ext>
            </a:extLst>
          </p:cNvPr>
          <p:cNvSpPr/>
          <p:nvPr/>
        </p:nvSpPr>
        <p:spPr>
          <a:xfrm>
            <a:off x="1289378" y="1766256"/>
            <a:ext cx="432048" cy="458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مستطيل: زوايا مستديرة 11">
            <a:extLst>
              <a:ext uri="{FF2B5EF4-FFF2-40B4-BE49-F238E27FC236}">
                <a16:creationId xmlns:a16="http://schemas.microsoft.com/office/drawing/2014/main" id="{46B8FC66-AD84-4B3C-AE0B-BD11C1BA91D5}"/>
              </a:ext>
            </a:extLst>
          </p:cNvPr>
          <p:cNvSpPr/>
          <p:nvPr/>
        </p:nvSpPr>
        <p:spPr>
          <a:xfrm>
            <a:off x="251563" y="2224666"/>
            <a:ext cx="2520280" cy="64633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AEA49D00-F4F5-4423-80AD-0F5A043EE407}"/>
              </a:ext>
            </a:extLst>
          </p:cNvPr>
          <p:cNvSpPr txBox="1"/>
          <p:nvPr/>
        </p:nvSpPr>
        <p:spPr>
          <a:xfrm>
            <a:off x="89377" y="2239096"/>
            <a:ext cx="2704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600" b="1" dirty="0">
                <a:solidFill>
                  <a:srgbClr val="FF3399"/>
                </a:solidFill>
              </a:rPr>
              <a:t>تقطيع مصفوفة الصوت</a:t>
            </a:r>
            <a:r>
              <a:rPr lang="en-US" sz="1600" b="1" dirty="0">
                <a:solidFill>
                  <a:srgbClr val="FF3399"/>
                </a:solidFill>
              </a:rPr>
              <a:t> </a:t>
            </a:r>
            <a:r>
              <a:rPr lang="ar-SA" sz="1600" b="1" dirty="0">
                <a:solidFill>
                  <a:srgbClr val="FF3399"/>
                </a:solidFill>
              </a:rPr>
              <a:t>الى بلوكات </a:t>
            </a:r>
            <a:r>
              <a:rPr lang="ar-SY" sz="1600" b="1" dirty="0" smtClean="0">
                <a:solidFill>
                  <a:srgbClr val="FF3399"/>
                </a:solidFill>
              </a:rPr>
              <a:t>بلوك</a:t>
            </a:r>
            <a:r>
              <a:rPr lang="en-US" sz="1600" b="1" dirty="0" smtClean="0">
                <a:solidFill>
                  <a:srgbClr val="FF3399"/>
                </a:solidFill>
              </a:rPr>
              <a:t>  </a:t>
            </a:r>
            <a:r>
              <a:rPr lang="ar-SA" sz="1600" b="1" dirty="0" smtClean="0">
                <a:solidFill>
                  <a:srgbClr val="FF3399"/>
                </a:solidFill>
              </a:rPr>
              <a:t>16 </a:t>
            </a:r>
            <a:r>
              <a:rPr lang="en-US" sz="1600" b="1" dirty="0">
                <a:solidFill>
                  <a:srgbClr val="FF3399"/>
                </a:solidFill>
              </a:rPr>
              <a:t>[][][][][][]</a:t>
            </a:r>
          </a:p>
        </p:txBody>
      </p:sp>
      <p:sp>
        <p:nvSpPr>
          <p:cNvPr id="15" name="سهم: لأسفل 14">
            <a:extLst>
              <a:ext uri="{FF2B5EF4-FFF2-40B4-BE49-F238E27FC236}">
                <a16:creationId xmlns:a16="http://schemas.microsoft.com/office/drawing/2014/main" id="{43A60D69-48C7-4E4A-AC14-35978BDDF39F}"/>
              </a:ext>
            </a:extLst>
          </p:cNvPr>
          <p:cNvSpPr/>
          <p:nvPr/>
        </p:nvSpPr>
        <p:spPr>
          <a:xfrm>
            <a:off x="1289378" y="2916883"/>
            <a:ext cx="432048" cy="458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سهم: لأسفل 15">
            <a:extLst>
              <a:ext uri="{FF2B5EF4-FFF2-40B4-BE49-F238E27FC236}">
                <a16:creationId xmlns:a16="http://schemas.microsoft.com/office/drawing/2014/main" id="{FE4E7E5E-2E39-4CA4-AAA8-5448AF8905D4}"/>
              </a:ext>
            </a:extLst>
          </p:cNvPr>
          <p:cNvSpPr/>
          <p:nvPr/>
        </p:nvSpPr>
        <p:spPr>
          <a:xfrm>
            <a:off x="1289378" y="5898910"/>
            <a:ext cx="432048" cy="458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63427A17-B7C3-439B-AB02-6F798EF682A4}"/>
              </a:ext>
            </a:extLst>
          </p:cNvPr>
          <p:cNvSpPr/>
          <p:nvPr/>
        </p:nvSpPr>
        <p:spPr>
          <a:xfrm>
            <a:off x="461286" y="6298114"/>
            <a:ext cx="2231083" cy="504056"/>
          </a:xfrm>
          <a:prstGeom prst="roundRect">
            <a:avLst/>
          </a:prstGeom>
          <a:noFill/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9D085F12-18B6-442E-BC50-99422223AF52}"/>
              </a:ext>
            </a:extLst>
          </p:cNvPr>
          <p:cNvSpPr txBox="1"/>
          <p:nvPr/>
        </p:nvSpPr>
        <p:spPr>
          <a:xfrm>
            <a:off x="387102" y="628368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000" b="1" dirty="0">
                <a:solidFill>
                  <a:srgbClr val="FF3399"/>
                </a:solidFill>
              </a:rPr>
              <a:t>مصفوفة الصوت مشفرة</a:t>
            </a:r>
            <a:endParaRPr lang="en-US" sz="2000" b="1" dirty="0">
              <a:solidFill>
                <a:srgbClr val="FF3399"/>
              </a:solidFill>
            </a:endParaRPr>
          </a:p>
        </p:txBody>
      </p:sp>
      <p:sp>
        <p:nvSpPr>
          <p:cNvPr id="20" name="سهم: لليسار 19">
            <a:extLst>
              <a:ext uri="{FF2B5EF4-FFF2-40B4-BE49-F238E27FC236}">
                <a16:creationId xmlns:a16="http://schemas.microsoft.com/office/drawing/2014/main" id="{A7FD85D7-50E2-43B6-B4D1-6FB0BE3670A2}"/>
              </a:ext>
            </a:extLst>
          </p:cNvPr>
          <p:cNvSpPr/>
          <p:nvPr/>
        </p:nvSpPr>
        <p:spPr>
          <a:xfrm>
            <a:off x="2692369" y="100917"/>
            <a:ext cx="504099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مستطيل: زوايا مستديرة 20">
            <a:extLst>
              <a:ext uri="{FF2B5EF4-FFF2-40B4-BE49-F238E27FC236}">
                <a16:creationId xmlns:a16="http://schemas.microsoft.com/office/drawing/2014/main" id="{4B4A8BFB-6414-4F8D-87D4-C45280F077B2}"/>
              </a:ext>
            </a:extLst>
          </p:cNvPr>
          <p:cNvSpPr/>
          <p:nvPr/>
        </p:nvSpPr>
        <p:spPr>
          <a:xfrm>
            <a:off x="0" y="80891"/>
            <a:ext cx="2468013" cy="519955"/>
          </a:xfrm>
          <a:prstGeom prst="roundRect">
            <a:avLst/>
          </a:prstGeom>
          <a:noFill/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D24A2534-9E05-4B0A-B748-9A4560556EAA}"/>
              </a:ext>
            </a:extLst>
          </p:cNvPr>
          <p:cNvSpPr txBox="1"/>
          <p:nvPr/>
        </p:nvSpPr>
        <p:spPr>
          <a:xfrm>
            <a:off x="-57469" y="139142"/>
            <a:ext cx="2606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3399"/>
                </a:solidFill>
              </a:rPr>
              <a:t>Live voice stream</a:t>
            </a:r>
          </a:p>
        </p:txBody>
      </p:sp>
      <p:sp>
        <p:nvSpPr>
          <p:cNvPr id="24" name="سهم: لأسفل 23">
            <a:extLst>
              <a:ext uri="{FF2B5EF4-FFF2-40B4-BE49-F238E27FC236}">
                <a16:creationId xmlns:a16="http://schemas.microsoft.com/office/drawing/2014/main" id="{5C0CA216-2626-4DAB-A560-EA2E3C9715F6}"/>
              </a:ext>
            </a:extLst>
          </p:cNvPr>
          <p:cNvSpPr/>
          <p:nvPr/>
        </p:nvSpPr>
        <p:spPr>
          <a:xfrm>
            <a:off x="1696905" y="2911374"/>
            <a:ext cx="432048" cy="458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سهم: لأسفل 24">
            <a:extLst>
              <a:ext uri="{FF2B5EF4-FFF2-40B4-BE49-F238E27FC236}">
                <a16:creationId xmlns:a16="http://schemas.microsoft.com/office/drawing/2014/main" id="{46E65BEF-0642-43B7-9E1A-F4F6FF8D25C8}"/>
              </a:ext>
            </a:extLst>
          </p:cNvPr>
          <p:cNvSpPr/>
          <p:nvPr/>
        </p:nvSpPr>
        <p:spPr>
          <a:xfrm>
            <a:off x="829457" y="2916547"/>
            <a:ext cx="432048" cy="458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سهم: لأسفل 25">
            <a:extLst>
              <a:ext uri="{FF2B5EF4-FFF2-40B4-BE49-F238E27FC236}">
                <a16:creationId xmlns:a16="http://schemas.microsoft.com/office/drawing/2014/main" id="{D3C556CE-0251-4817-B2E3-C2EFE80152D3}"/>
              </a:ext>
            </a:extLst>
          </p:cNvPr>
          <p:cNvSpPr/>
          <p:nvPr/>
        </p:nvSpPr>
        <p:spPr>
          <a:xfrm>
            <a:off x="444193" y="2907636"/>
            <a:ext cx="432048" cy="458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سهم: لأسفل 26">
            <a:extLst>
              <a:ext uri="{FF2B5EF4-FFF2-40B4-BE49-F238E27FC236}">
                <a16:creationId xmlns:a16="http://schemas.microsoft.com/office/drawing/2014/main" id="{675F37CC-5872-4A2C-B195-FBE448D777B5}"/>
              </a:ext>
            </a:extLst>
          </p:cNvPr>
          <p:cNvSpPr/>
          <p:nvPr/>
        </p:nvSpPr>
        <p:spPr>
          <a:xfrm>
            <a:off x="2116490" y="2903517"/>
            <a:ext cx="432048" cy="458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مستطيل: زوايا مستديرة 27">
            <a:extLst>
              <a:ext uri="{FF2B5EF4-FFF2-40B4-BE49-F238E27FC236}">
                <a16:creationId xmlns:a16="http://schemas.microsoft.com/office/drawing/2014/main" id="{4C39B779-E3C7-4D44-BB0B-F88D8B7B99FF}"/>
              </a:ext>
            </a:extLst>
          </p:cNvPr>
          <p:cNvSpPr/>
          <p:nvPr/>
        </p:nvSpPr>
        <p:spPr>
          <a:xfrm>
            <a:off x="6222380" y="6118757"/>
            <a:ext cx="2851553" cy="646330"/>
          </a:xfrm>
          <a:prstGeom prst="roundRect">
            <a:avLst/>
          </a:prstGeom>
          <a:noFill/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صورة 29">
            <a:extLst>
              <a:ext uri="{FF2B5EF4-FFF2-40B4-BE49-F238E27FC236}">
                <a16:creationId xmlns:a16="http://schemas.microsoft.com/office/drawing/2014/main" id="{AB8BF4F4-F214-4720-935E-5B0FACD0F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4444" y1="16889" x2="41333" y2="16000"/>
                        <a14:foregroundMark x1="41333" y1="16000" x2="21333" y2="26667"/>
                        <a14:foregroundMark x1="21333" y1="26667" x2="18667" y2="48889"/>
                        <a14:foregroundMark x1="18667" y1="48889" x2="27111" y2="70222"/>
                        <a14:foregroundMark x1="27111" y1="70222" x2="49333" y2="79111"/>
                        <a14:foregroundMark x1="49333" y1="79111" x2="71556" y2="72444"/>
                        <a14:foregroundMark x1="71556" y1="72444" x2="83111" y2="53333"/>
                        <a14:foregroundMark x1="83111" y1="53333" x2="81333" y2="29778"/>
                        <a14:foregroundMark x1="81333" y1="29778" x2="62667" y2="15556"/>
                        <a14:foregroundMark x1="62667" y1="15556" x2="38667" y2="1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50" y="-48196"/>
            <a:ext cx="2143125" cy="664254"/>
          </a:xfrm>
          <a:prstGeom prst="rect">
            <a:avLst/>
          </a:prstGeom>
        </p:spPr>
      </p:pic>
      <p:sp>
        <p:nvSpPr>
          <p:cNvPr id="31" name="مستطيل: زوايا مستديرة 30">
            <a:extLst>
              <a:ext uri="{FF2B5EF4-FFF2-40B4-BE49-F238E27FC236}">
                <a16:creationId xmlns:a16="http://schemas.microsoft.com/office/drawing/2014/main" id="{1D456693-0195-457B-8CF1-DC7711E07EF7}"/>
              </a:ext>
            </a:extLst>
          </p:cNvPr>
          <p:cNvSpPr/>
          <p:nvPr/>
        </p:nvSpPr>
        <p:spPr>
          <a:xfrm>
            <a:off x="5912016" y="1071782"/>
            <a:ext cx="3095024" cy="504056"/>
          </a:xfrm>
          <a:prstGeom prst="roundRect">
            <a:avLst/>
          </a:prstGeom>
          <a:noFill/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مستطيل: زوايا مستديرة 31">
            <a:extLst>
              <a:ext uri="{FF2B5EF4-FFF2-40B4-BE49-F238E27FC236}">
                <a16:creationId xmlns:a16="http://schemas.microsoft.com/office/drawing/2014/main" id="{F37EB6B6-565C-4682-8ECE-41D3C2E8B16E}"/>
              </a:ext>
            </a:extLst>
          </p:cNvPr>
          <p:cNvSpPr/>
          <p:nvPr/>
        </p:nvSpPr>
        <p:spPr>
          <a:xfrm>
            <a:off x="5912016" y="2206995"/>
            <a:ext cx="3231984" cy="504056"/>
          </a:xfrm>
          <a:prstGeom prst="roundRect">
            <a:avLst/>
          </a:prstGeom>
          <a:noFill/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A593DB9C-BCAA-4D9B-B80E-41CA60BAC362}"/>
              </a:ext>
            </a:extLst>
          </p:cNvPr>
          <p:cNvSpPr txBox="1"/>
          <p:nvPr/>
        </p:nvSpPr>
        <p:spPr>
          <a:xfrm>
            <a:off x="5739942" y="2197866"/>
            <a:ext cx="3439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400" dirty="0">
                <a:solidFill>
                  <a:srgbClr val="FF3399"/>
                </a:solidFill>
              </a:rPr>
              <a:t>مصفوفة الصوت بعد فك تشفير</a:t>
            </a:r>
            <a:endParaRPr lang="en-US" sz="2400" dirty="0">
              <a:solidFill>
                <a:srgbClr val="FF3399"/>
              </a:solidFill>
            </a:endParaRP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09C5250C-6744-4C15-BB29-A980BF440391}"/>
              </a:ext>
            </a:extLst>
          </p:cNvPr>
          <p:cNvSpPr txBox="1"/>
          <p:nvPr/>
        </p:nvSpPr>
        <p:spPr>
          <a:xfrm>
            <a:off x="6350385" y="6185318"/>
            <a:ext cx="261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>
                <a:solidFill>
                  <a:srgbClr val="FF3399"/>
                </a:solidFill>
              </a:rPr>
              <a:t>تقطيع مصفوفة الصوت</a:t>
            </a:r>
            <a:r>
              <a:rPr lang="en-US" dirty="0">
                <a:solidFill>
                  <a:srgbClr val="FF3399"/>
                </a:solidFill>
              </a:rPr>
              <a:t> </a:t>
            </a:r>
            <a:r>
              <a:rPr lang="ar-SA" dirty="0">
                <a:solidFill>
                  <a:srgbClr val="FF3399"/>
                </a:solidFill>
              </a:rPr>
              <a:t>الى بلوكات </a:t>
            </a:r>
            <a:r>
              <a:rPr lang="ar-SA" dirty="0" smtClean="0">
                <a:solidFill>
                  <a:srgbClr val="FF3399"/>
                </a:solidFill>
              </a:rPr>
              <a:t>16</a:t>
            </a:r>
            <a:r>
              <a:rPr lang="ar-SY" dirty="0" smtClean="0">
                <a:solidFill>
                  <a:srgbClr val="FF3399"/>
                </a:solidFill>
              </a:rPr>
              <a:t> بلوك</a:t>
            </a:r>
            <a:r>
              <a:rPr lang="ar-SA" dirty="0" smtClean="0">
                <a:solidFill>
                  <a:srgbClr val="FF3399"/>
                </a:solidFill>
              </a:rPr>
              <a:t> </a:t>
            </a:r>
            <a:r>
              <a:rPr lang="en-US" dirty="0">
                <a:solidFill>
                  <a:srgbClr val="FF3399"/>
                </a:solidFill>
              </a:rPr>
              <a:t>[][][][][][]</a:t>
            </a:r>
          </a:p>
        </p:txBody>
      </p:sp>
      <p:sp>
        <p:nvSpPr>
          <p:cNvPr id="35" name="سهم: لأسفل 34">
            <a:extLst>
              <a:ext uri="{FF2B5EF4-FFF2-40B4-BE49-F238E27FC236}">
                <a16:creationId xmlns:a16="http://schemas.microsoft.com/office/drawing/2014/main" id="{5058BE08-8533-4C58-892B-F69B45427E9B}"/>
              </a:ext>
            </a:extLst>
          </p:cNvPr>
          <p:cNvSpPr/>
          <p:nvPr/>
        </p:nvSpPr>
        <p:spPr>
          <a:xfrm rot="10579081">
            <a:off x="7116289" y="1662808"/>
            <a:ext cx="432048" cy="4584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6F76FDF0-D923-406D-8E94-7162B57D4E27}"/>
              </a:ext>
            </a:extLst>
          </p:cNvPr>
          <p:cNvSpPr/>
          <p:nvPr/>
        </p:nvSpPr>
        <p:spPr>
          <a:xfrm>
            <a:off x="6133884" y="1071782"/>
            <a:ext cx="2857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3399"/>
                </a:solidFill>
              </a:rPr>
              <a:t>Live voice stream</a:t>
            </a:r>
          </a:p>
        </p:txBody>
      </p:sp>
      <p:sp>
        <p:nvSpPr>
          <p:cNvPr id="36" name="سهم: لأسفل 35">
            <a:extLst>
              <a:ext uri="{FF2B5EF4-FFF2-40B4-BE49-F238E27FC236}">
                <a16:creationId xmlns:a16="http://schemas.microsoft.com/office/drawing/2014/main" id="{2B6CD680-C7BA-4C99-94C4-10038B3AA68E}"/>
              </a:ext>
            </a:extLst>
          </p:cNvPr>
          <p:cNvSpPr/>
          <p:nvPr/>
        </p:nvSpPr>
        <p:spPr>
          <a:xfrm rot="10579081">
            <a:off x="7189687" y="2695796"/>
            <a:ext cx="432048" cy="4584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سهم: لأسفل 36">
            <a:extLst>
              <a:ext uri="{FF2B5EF4-FFF2-40B4-BE49-F238E27FC236}">
                <a16:creationId xmlns:a16="http://schemas.microsoft.com/office/drawing/2014/main" id="{6EA87267-269D-4418-AC66-C60FE7210019}"/>
              </a:ext>
            </a:extLst>
          </p:cNvPr>
          <p:cNvSpPr/>
          <p:nvPr/>
        </p:nvSpPr>
        <p:spPr>
          <a:xfrm rot="10579081">
            <a:off x="7075926" y="533410"/>
            <a:ext cx="432048" cy="4584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سهم: لأسفل 37">
            <a:extLst>
              <a:ext uri="{FF2B5EF4-FFF2-40B4-BE49-F238E27FC236}">
                <a16:creationId xmlns:a16="http://schemas.microsoft.com/office/drawing/2014/main" id="{9392783D-8B8E-40BC-8162-1EFB7574C4E4}"/>
              </a:ext>
            </a:extLst>
          </p:cNvPr>
          <p:cNvSpPr/>
          <p:nvPr/>
        </p:nvSpPr>
        <p:spPr>
          <a:xfrm rot="10579081">
            <a:off x="7523168" y="5644703"/>
            <a:ext cx="432048" cy="4584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سهم: لأسفل 38">
            <a:extLst>
              <a:ext uri="{FF2B5EF4-FFF2-40B4-BE49-F238E27FC236}">
                <a16:creationId xmlns:a16="http://schemas.microsoft.com/office/drawing/2014/main" id="{DC527737-AB59-45D1-B6C2-836E96A11C28}"/>
              </a:ext>
            </a:extLst>
          </p:cNvPr>
          <p:cNvSpPr/>
          <p:nvPr/>
        </p:nvSpPr>
        <p:spPr>
          <a:xfrm rot="10579081">
            <a:off x="7013206" y="5676416"/>
            <a:ext cx="432048" cy="4584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سهم: لأسفل 39">
            <a:extLst>
              <a:ext uri="{FF2B5EF4-FFF2-40B4-BE49-F238E27FC236}">
                <a16:creationId xmlns:a16="http://schemas.microsoft.com/office/drawing/2014/main" id="{B59A5C8A-4514-4260-A73B-0AD67DC48EE7}"/>
              </a:ext>
            </a:extLst>
          </p:cNvPr>
          <p:cNvSpPr/>
          <p:nvPr/>
        </p:nvSpPr>
        <p:spPr>
          <a:xfrm rot="10579081">
            <a:off x="6560043" y="5669705"/>
            <a:ext cx="432048" cy="4584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سهم: لأسفل 40">
            <a:extLst>
              <a:ext uri="{FF2B5EF4-FFF2-40B4-BE49-F238E27FC236}">
                <a16:creationId xmlns:a16="http://schemas.microsoft.com/office/drawing/2014/main" id="{FD7C953F-92AA-4DF9-AE93-53FA12527706}"/>
              </a:ext>
            </a:extLst>
          </p:cNvPr>
          <p:cNvSpPr/>
          <p:nvPr/>
        </p:nvSpPr>
        <p:spPr>
          <a:xfrm rot="10579081">
            <a:off x="8409113" y="5646947"/>
            <a:ext cx="432048" cy="4584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سهم: لأسفل 41">
            <a:extLst>
              <a:ext uri="{FF2B5EF4-FFF2-40B4-BE49-F238E27FC236}">
                <a16:creationId xmlns:a16="http://schemas.microsoft.com/office/drawing/2014/main" id="{1C6A6484-2788-4FCE-9D46-062ECEA8046E}"/>
              </a:ext>
            </a:extLst>
          </p:cNvPr>
          <p:cNvSpPr/>
          <p:nvPr/>
        </p:nvSpPr>
        <p:spPr>
          <a:xfrm rot="10579081">
            <a:off x="7926964" y="5676416"/>
            <a:ext cx="432048" cy="4584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سهم: لليمين 4">
            <a:extLst>
              <a:ext uri="{FF2B5EF4-FFF2-40B4-BE49-F238E27FC236}">
                <a16:creationId xmlns:a16="http://schemas.microsoft.com/office/drawing/2014/main" id="{219D62D7-0FCF-4BA4-A8F0-3A7EFAC0AA73}"/>
              </a:ext>
            </a:extLst>
          </p:cNvPr>
          <p:cNvSpPr/>
          <p:nvPr/>
        </p:nvSpPr>
        <p:spPr>
          <a:xfrm>
            <a:off x="2766553" y="6297190"/>
            <a:ext cx="454333" cy="503431"/>
          </a:xfrm>
          <a:prstGeom prst="rightArrow">
            <a:avLst/>
          </a:prstGeom>
          <a:gradFill>
            <a:gsLst>
              <a:gs pos="53000">
                <a:srgbClr val="FF3399"/>
              </a:gs>
              <a:gs pos="2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4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مستطيل: زوايا مستديرة 42">
            <a:extLst>
              <a:ext uri="{FF2B5EF4-FFF2-40B4-BE49-F238E27FC236}">
                <a16:creationId xmlns:a16="http://schemas.microsoft.com/office/drawing/2014/main" id="{8A356F4D-E3C7-485A-8092-B2E798DB8519}"/>
              </a:ext>
            </a:extLst>
          </p:cNvPr>
          <p:cNvSpPr/>
          <p:nvPr/>
        </p:nvSpPr>
        <p:spPr>
          <a:xfrm>
            <a:off x="3292362" y="6327593"/>
            <a:ext cx="2226758" cy="504056"/>
          </a:xfrm>
          <a:prstGeom prst="roundRect">
            <a:avLst/>
          </a:prstGeom>
          <a:noFill/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id="{22923937-0AD0-44A8-91DF-2047930F7FED}"/>
              </a:ext>
            </a:extLst>
          </p:cNvPr>
          <p:cNvSpPr/>
          <p:nvPr/>
        </p:nvSpPr>
        <p:spPr>
          <a:xfrm>
            <a:off x="3669330" y="6365476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rgbClr val="FF3399"/>
                </a:solidFill>
              </a:rPr>
              <a:t>مصفوفة الصوت</a:t>
            </a:r>
            <a:endParaRPr lang="en-US" b="1" dirty="0">
              <a:solidFill>
                <a:srgbClr val="FF3399"/>
              </a:solidFill>
            </a:endParaRPr>
          </a:p>
        </p:txBody>
      </p:sp>
      <p:sp>
        <p:nvSpPr>
          <p:cNvPr id="44" name="سهم: لأسفل 43">
            <a:extLst>
              <a:ext uri="{FF2B5EF4-FFF2-40B4-BE49-F238E27FC236}">
                <a16:creationId xmlns:a16="http://schemas.microsoft.com/office/drawing/2014/main" id="{A800E952-70FE-4362-8C71-3A934B0500E0}"/>
              </a:ext>
            </a:extLst>
          </p:cNvPr>
          <p:cNvSpPr/>
          <p:nvPr/>
        </p:nvSpPr>
        <p:spPr>
          <a:xfrm rot="16200000">
            <a:off x="5652089" y="6278276"/>
            <a:ext cx="432048" cy="4584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مستطيل 44">
            <a:extLst>
              <a:ext uri="{FF2B5EF4-FFF2-40B4-BE49-F238E27FC236}">
                <a16:creationId xmlns:a16="http://schemas.microsoft.com/office/drawing/2014/main" id="{FEA81BA9-BD51-4188-B814-2EBFEBAD26D9}"/>
              </a:ext>
            </a:extLst>
          </p:cNvPr>
          <p:cNvSpPr/>
          <p:nvPr/>
        </p:nvSpPr>
        <p:spPr>
          <a:xfrm>
            <a:off x="2138369" y="567312"/>
            <a:ext cx="469087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ألية عمل الخوارزمية</a:t>
            </a:r>
          </a:p>
        </p:txBody>
      </p:sp>
    </p:spTree>
    <p:extLst>
      <p:ext uri="{BB962C8B-B14F-4D97-AF65-F5344CB8AC3E}">
        <p14:creationId xmlns:p14="http://schemas.microsoft.com/office/powerpoint/2010/main" val="809282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54360" y="56597"/>
            <a:ext cx="898964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4400" b="1" dirty="0">
                <a:solidFill>
                  <a:srgbClr val="FFFF00"/>
                </a:solidFill>
                <a:highlight>
                  <a:srgbClr val="FF3399"/>
                </a:highlight>
              </a:rPr>
              <a:t>الية عمل الكود التفرعي:</a:t>
            </a:r>
          </a:p>
          <a:p>
            <a:pPr algn="ctr"/>
            <a:endParaRPr lang="ar-SY" dirty="0"/>
          </a:p>
          <a:p>
            <a:pPr algn="r"/>
            <a:r>
              <a:rPr lang="ar-SY" sz="2800" dirty="0">
                <a:solidFill>
                  <a:srgbClr val="FFFF00"/>
                </a:solidFill>
              </a:rPr>
              <a:t>لدينا الصفوف الاتية:</a:t>
            </a:r>
            <a:endParaRPr lang="ar-SA" sz="2800" dirty="0">
              <a:solidFill>
                <a:srgbClr val="FFFF00"/>
              </a:solidFill>
            </a:endParaRPr>
          </a:p>
          <a:p>
            <a:pPr algn="l" rtl="1"/>
            <a:r>
              <a:rPr lang="en-US" sz="2400" b="1" dirty="0">
                <a:solidFill>
                  <a:srgbClr val="FFFF00"/>
                </a:solidFill>
              </a:rPr>
              <a:t>1-Transmitter                         4-Secure_Voice</a:t>
            </a:r>
          </a:p>
          <a:p>
            <a:pPr algn="l" rtl="1"/>
            <a:r>
              <a:rPr lang="en-US" sz="2400" b="1" dirty="0">
                <a:solidFill>
                  <a:srgbClr val="FFFF00"/>
                </a:solidFill>
              </a:rPr>
              <a:t>2-Receiver                               5-My_Utlis</a:t>
            </a:r>
          </a:p>
          <a:p>
            <a:pPr algn="l" rtl="1"/>
            <a:r>
              <a:rPr lang="en-US" sz="2400" b="1" dirty="0">
                <a:solidFill>
                  <a:srgbClr val="FFFF00"/>
                </a:solidFill>
              </a:rPr>
              <a:t>3-AES-Encryption                  6-AES- Decryption</a:t>
            </a:r>
            <a:endParaRPr lang="ar-SY" sz="2400" b="1" dirty="0">
              <a:solidFill>
                <a:srgbClr val="FFFF00"/>
              </a:solidFill>
            </a:endParaRPr>
          </a:p>
          <a:p>
            <a:endParaRPr lang="ar-SY" dirty="0"/>
          </a:p>
        </p:txBody>
      </p:sp>
      <p:sp>
        <p:nvSpPr>
          <p:cNvPr id="3" name="مستطيل: زوايا مستديرة 2">
            <a:extLst>
              <a:ext uri="{FF2B5EF4-FFF2-40B4-BE49-F238E27FC236}">
                <a16:creationId xmlns:a16="http://schemas.microsoft.com/office/drawing/2014/main" id="{4E7B8543-7066-4EE7-A5D9-DF3A93B1A51E}"/>
              </a:ext>
            </a:extLst>
          </p:cNvPr>
          <p:cNvSpPr/>
          <p:nvPr/>
        </p:nvSpPr>
        <p:spPr>
          <a:xfrm>
            <a:off x="3311860" y="5120024"/>
            <a:ext cx="2066982" cy="1477327"/>
          </a:xfrm>
          <a:prstGeom prst="roundRect">
            <a:avLst/>
          </a:prstGeom>
          <a:blipFill dpi="0" rotWithShape="1">
            <a:blip r:embed="rId2">
              <a:alphaModFix amt="25000"/>
            </a:blip>
            <a:srcRect/>
            <a:tile tx="0" ty="0" sx="100000" sy="100000" flip="none" algn="tl"/>
          </a:blip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3E8FFAAA-E0F2-463C-9DDC-F1E32C1D753B}"/>
              </a:ext>
            </a:extLst>
          </p:cNvPr>
          <p:cNvSpPr/>
          <p:nvPr/>
        </p:nvSpPr>
        <p:spPr>
          <a:xfrm>
            <a:off x="6516215" y="3068960"/>
            <a:ext cx="2187097" cy="1330984"/>
          </a:xfrm>
          <a:prstGeom prst="roundRect">
            <a:avLst/>
          </a:prstGeom>
          <a:blipFill dpi="0" rotWithShape="1">
            <a:blip r:embed="rId2">
              <a:alphaModFix amt="25000"/>
            </a:blip>
            <a:srcRect/>
            <a:tile tx="0" ty="0" sx="100000" sy="100000" flip="none" algn="tl"/>
          </a:blip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Transmitter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endParaRPr lang="en-US" dirty="0"/>
          </a:p>
        </p:txBody>
      </p:sp>
      <p:sp>
        <p:nvSpPr>
          <p:cNvPr id="5" name="مستطيل: زوايا مستديرة 4">
            <a:extLst>
              <a:ext uri="{FF2B5EF4-FFF2-40B4-BE49-F238E27FC236}">
                <a16:creationId xmlns:a16="http://schemas.microsoft.com/office/drawing/2014/main" id="{18B488AB-5BE2-4FBB-BA26-6073600E63BF}"/>
              </a:ext>
            </a:extLst>
          </p:cNvPr>
          <p:cNvSpPr/>
          <p:nvPr/>
        </p:nvSpPr>
        <p:spPr>
          <a:xfrm>
            <a:off x="154360" y="5266368"/>
            <a:ext cx="2185392" cy="1330984"/>
          </a:xfrm>
          <a:prstGeom prst="roundRect">
            <a:avLst/>
          </a:prstGeom>
          <a:blipFill dpi="0" rotWithShape="1">
            <a:blip r:embed="rId2">
              <a:alphaModFix amt="25000"/>
            </a:blip>
            <a:srcRect/>
            <a:tile tx="0" ty="0" sx="100000" sy="100000" flip="none" algn="tl"/>
          </a:blip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en-US" sz="3200" b="1" dirty="0">
                <a:solidFill>
                  <a:srgbClr val="00B0F0"/>
                </a:solidFill>
              </a:rPr>
              <a:t>My_Utlis</a:t>
            </a:r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A795F594-32CF-444C-BC45-88DFDA996E75}"/>
              </a:ext>
            </a:extLst>
          </p:cNvPr>
          <p:cNvSpPr/>
          <p:nvPr/>
        </p:nvSpPr>
        <p:spPr>
          <a:xfrm>
            <a:off x="3153090" y="3068960"/>
            <a:ext cx="2066982" cy="1330984"/>
          </a:xfrm>
          <a:prstGeom prst="roundRect">
            <a:avLst/>
          </a:prstGeom>
          <a:blipFill dpi="0" rotWithShape="1">
            <a:blip r:embed="rId2">
              <a:alphaModFix amt="25000"/>
            </a:blip>
            <a:srcRect/>
            <a:tile tx="0" ty="0" sx="100000" sy="100000" flip="none" algn="tl"/>
          </a:blip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AES-Encryption</a:t>
            </a:r>
          </a:p>
        </p:txBody>
      </p:sp>
      <p:sp>
        <p:nvSpPr>
          <p:cNvPr id="7" name="مستطيل: زوايا مستديرة 6">
            <a:extLst>
              <a:ext uri="{FF2B5EF4-FFF2-40B4-BE49-F238E27FC236}">
                <a16:creationId xmlns:a16="http://schemas.microsoft.com/office/drawing/2014/main" id="{9CD36CF6-B459-48CD-BD02-F80289EA1404}"/>
              </a:ext>
            </a:extLst>
          </p:cNvPr>
          <p:cNvSpPr/>
          <p:nvPr/>
        </p:nvSpPr>
        <p:spPr>
          <a:xfrm>
            <a:off x="86816" y="3068960"/>
            <a:ext cx="2066982" cy="1080120"/>
          </a:xfrm>
          <a:prstGeom prst="roundRect">
            <a:avLst/>
          </a:prstGeom>
          <a:blipFill dpi="0" rotWithShape="1">
            <a:blip r:embed="rId2">
              <a:alphaModFix amt="25000"/>
            </a:blip>
            <a:srcRect/>
            <a:tile tx="0" ty="0" sx="100000" sy="100000" flip="none" algn="tl"/>
          </a:blip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ستطيل: زوايا مستديرة 7">
            <a:extLst>
              <a:ext uri="{FF2B5EF4-FFF2-40B4-BE49-F238E27FC236}">
                <a16:creationId xmlns:a16="http://schemas.microsoft.com/office/drawing/2014/main" id="{22BACAE9-2B34-4785-A41F-B6C123086315}"/>
              </a:ext>
            </a:extLst>
          </p:cNvPr>
          <p:cNvSpPr/>
          <p:nvPr/>
        </p:nvSpPr>
        <p:spPr>
          <a:xfrm>
            <a:off x="6637277" y="5285488"/>
            <a:ext cx="2352363" cy="1330984"/>
          </a:xfrm>
          <a:prstGeom prst="roundRect">
            <a:avLst/>
          </a:prstGeom>
          <a:blipFill dpi="0" rotWithShape="1">
            <a:blip r:embed="rId2">
              <a:alphaModFix amt="25000"/>
            </a:blip>
            <a:srcRect/>
            <a:tile tx="0" ty="0" sx="100000" sy="100000" flip="none" algn="tl"/>
          </a:blip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61FA515-6F88-4F62-A2B0-82991D30E70D}"/>
              </a:ext>
            </a:extLst>
          </p:cNvPr>
          <p:cNvSpPr txBox="1"/>
          <p:nvPr/>
        </p:nvSpPr>
        <p:spPr>
          <a:xfrm>
            <a:off x="3429019" y="5430700"/>
            <a:ext cx="2403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400" b="1" dirty="0">
                <a:solidFill>
                  <a:srgbClr val="00B0F0"/>
                </a:solidFill>
              </a:rPr>
              <a:t>AES- Decryption</a:t>
            </a:r>
            <a:endParaRPr lang="ar-SY" sz="2400" b="1" dirty="0">
              <a:solidFill>
                <a:srgbClr val="00B0F0"/>
              </a:solidFill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2B4947ED-B9D8-43AC-A5E7-96568F5AB057}"/>
              </a:ext>
            </a:extLst>
          </p:cNvPr>
          <p:cNvSpPr txBox="1"/>
          <p:nvPr/>
        </p:nvSpPr>
        <p:spPr>
          <a:xfrm>
            <a:off x="6879509" y="5584588"/>
            <a:ext cx="24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Receiver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endParaRPr lang="en-US" dirty="0"/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B03ABE16-EAB5-496B-8AE8-DD65B65982A8}"/>
              </a:ext>
            </a:extLst>
          </p:cNvPr>
          <p:cNvSpPr txBox="1"/>
          <p:nvPr/>
        </p:nvSpPr>
        <p:spPr>
          <a:xfrm>
            <a:off x="212939" y="3297647"/>
            <a:ext cx="240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3200" b="1" dirty="0">
                <a:solidFill>
                  <a:srgbClr val="00B0F0"/>
                </a:solidFill>
              </a:rPr>
              <a:t>My_Utlis</a:t>
            </a:r>
          </a:p>
        </p:txBody>
      </p:sp>
      <p:sp>
        <p:nvSpPr>
          <p:cNvPr id="14" name="سهم: لليسار 13">
            <a:extLst>
              <a:ext uri="{FF2B5EF4-FFF2-40B4-BE49-F238E27FC236}">
                <a16:creationId xmlns:a16="http://schemas.microsoft.com/office/drawing/2014/main" id="{05AB20C2-797B-4582-95FA-34DDE70CFE90}"/>
              </a:ext>
            </a:extLst>
          </p:cNvPr>
          <p:cNvSpPr/>
          <p:nvPr/>
        </p:nvSpPr>
        <p:spPr>
          <a:xfrm>
            <a:off x="5325054" y="3068960"/>
            <a:ext cx="864095" cy="584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سهم: لليسار 14">
            <a:extLst>
              <a:ext uri="{FF2B5EF4-FFF2-40B4-BE49-F238E27FC236}">
                <a16:creationId xmlns:a16="http://schemas.microsoft.com/office/drawing/2014/main" id="{3DB232F0-1AA3-4C99-971F-A5D9BC643697}"/>
              </a:ext>
            </a:extLst>
          </p:cNvPr>
          <p:cNvSpPr/>
          <p:nvPr/>
        </p:nvSpPr>
        <p:spPr>
          <a:xfrm rot="16200000">
            <a:off x="7177715" y="4550328"/>
            <a:ext cx="864095" cy="584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سهم: لليسار 15">
            <a:extLst>
              <a:ext uri="{FF2B5EF4-FFF2-40B4-BE49-F238E27FC236}">
                <a16:creationId xmlns:a16="http://schemas.microsoft.com/office/drawing/2014/main" id="{030C760D-4768-4659-BC54-ABE6BE8CF9AC}"/>
              </a:ext>
            </a:extLst>
          </p:cNvPr>
          <p:cNvSpPr/>
          <p:nvPr/>
        </p:nvSpPr>
        <p:spPr>
          <a:xfrm rot="10800000">
            <a:off x="2385135" y="5780386"/>
            <a:ext cx="864095" cy="584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سهم: لليسار 16">
            <a:extLst>
              <a:ext uri="{FF2B5EF4-FFF2-40B4-BE49-F238E27FC236}">
                <a16:creationId xmlns:a16="http://schemas.microsoft.com/office/drawing/2014/main" id="{EFA74415-E6F0-4C26-B173-F24B1C593888}"/>
              </a:ext>
            </a:extLst>
          </p:cNvPr>
          <p:cNvSpPr/>
          <p:nvPr/>
        </p:nvSpPr>
        <p:spPr>
          <a:xfrm>
            <a:off x="2349697" y="5083541"/>
            <a:ext cx="864095" cy="584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سهم: لليسار 17">
            <a:extLst>
              <a:ext uri="{FF2B5EF4-FFF2-40B4-BE49-F238E27FC236}">
                <a16:creationId xmlns:a16="http://schemas.microsoft.com/office/drawing/2014/main" id="{320CA798-26FA-41C9-9DBE-10C1458D330D}"/>
              </a:ext>
            </a:extLst>
          </p:cNvPr>
          <p:cNvSpPr/>
          <p:nvPr/>
        </p:nvSpPr>
        <p:spPr>
          <a:xfrm>
            <a:off x="5462722" y="5095046"/>
            <a:ext cx="864095" cy="584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سهم: لليسار 18">
            <a:extLst>
              <a:ext uri="{FF2B5EF4-FFF2-40B4-BE49-F238E27FC236}">
                <a16:creationId xmlns:a16="http://schemas.microsoft.com/office/drawing/2014/main" id="{94CDE61B-AB84-412F-B4C4-AD6643D6BEA1}"/>
              </a:ext>
            </a:extLst>
          </p:cNvPr>
          <p:cNvSpPr/>
          <p:nvPr/>
        </p:nvSpPr>
        <p:spPr>
          <a:xfrm>
            <a:off x="2221396" y="3030989"/>
            <a:ext cx="864095" cy="584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سهم: لليسار 19">
            <a:extLst>
              <a:ext uri="{FF2B5EF4-FFF2-40B4-BE49-F238E27FC236}">
                <a16:creationId xmlns:a16="http://schemas.microsoft.com/office/drawing/2014/main" id="{FFB4B8CF-9807-4C31-93EB-FAFDEC71C051}"/>
              </a:ext>
            </a:extLst>
          </p:cNvPr>
          <p:cNvSpPr/>
          <p:nvPr/>
        </p:nvSpPr>
        <p:spPr>
          <a:xfrm rot="10800000">
            <a:off x="5325054" y="3800433"/>
            <a:ext cx="864095" cy="584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سهم: لليسار 20">
            <a:extLst>
              <a:ext uri="{FF2B5EF4-FFF2-40B4-BE49-F238E27FC236}">
                <a16:creationId xmlns:a16="http://schemas.microsoft.com/office/drawing/2014/main" id="{79EC75FC-74E9-4841-A2E9-59606C1D929E}"/>
              </a:ext>
            </a:extLst>
          </p:cNvPr>
          <p:cNvSpPr/>
          <p:nvPr/>
        </p:nvSpPr>
        <p:spPr>
          <a:xfrm rot="10800000">
            <a:off x="5517251" y="5723087"/>
            <a:ext cx="864095" cy="584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سهم: لليسار 21">
            <a:extLst>
              <a:ext uri="{FF2B5EF4-FFF2-40B4-BE49-F238E27FC236}">
                <a16:creationId xmlns:a16="http://schemas.microsoft.com/office/drawing/2014/main" id="{047EB5B1-5327-402A-91B4-00CDD5DC4B98}"/>
              </a:ext>
            </a:extLst>
          </p:cNvPr>
          <p:cNvSpPr/>
          <p:nvPr/>
        </p:nvSpPr>
        <p:spPr>
          <a:xfrm rot="10800000">
            <a:off x="2251611" y="3673093"/>
            <a:ext cx="864095" cy="584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2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343014"/>
              </p:ext>
            </p:extLst>
          </p:nvPr>
        </p:nvGraphicFramePr>
        <p:xfrm>
          <a:off x="107506" y="836713"/>
          <a:ext cx="8928990" cy="6145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9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2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216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SY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متوسط التأخير بالثانية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>
                        <a:alpha val="9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Test3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Test2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FF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Test1</a:t>
                      </a:r>
                    </a:p>
                  </a:txBody>
                  <a:tcPr>
                    <a:solidFill>
                      <a:srgbClr val="FFFF00">
                        <a:alpha val="9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344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0.5</a:t>
                      </a:r>
                      <a:r>
                        <a:rPr lang="en-US" sz="3200" baseline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b="1" dirty="0">
                          <a:latin typeface="Arial" pitchFamily="34" charset="0"/>
                          <a:cs typeface="Arial" pitchFamily="34" charset="0"/>
                        </a:rPr>
                        <a:t>نقل صوت دون تشفير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344">
                <a:tc>
                  <a:txBody>
                    <a:bodyPr/>
                    <a:lstStyle/>
                    <a:p>
                      <a:r>
                        <a:rPr lang="ar-SY" sz="2800" dirty="0">
                          <a:solidFill>
                            <a:srgbClr val="FF0000"/>
                          </a:solidFill>
                        </a:rPr>
                        <a:t>    2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SY" dirty="0"/>
                        <a:t>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SY" dirty="0"/>
                        <a:t>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SY" dirty="0"/>
                        <a:t>1.8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/>
                        <a:t>نقل صوت</a:t>
                      </a:r>
                      <a:r>
                        <a:rPr lang="ar-SA" b="1" baseline="0" dirty="0"/>
                        <a:t> مع تشفير</a:t>
                      </a:r>
                      <a:r>
                        <a:rPr lang="ar-SY" b="1" baseline="0" dirty="0"/>
                        <a:t> بطريقة تسلسلية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964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SY" dirty="0"/>
                        <a:t>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SY" dirty="0"/>
                        <a:t>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SY" dirty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/>
                        <a:t>نقل صوت مع تشفير تفرعي</a:t>
                      </a:r>
                      <a:r>
                        <a:rPr lang="ar-SY" b="1" dirty="0"/>
                        <a:t> باستخدام </a:t>
                      </a:r>
                      <a:r>
                        <a:rPr lang="ar-SY" b="1" baseline="0" dirty="0"/>
                        <a:t> </a:t>
                      </a:r>
                      <a:r>
                        <a:rPr lang="en-US" b="1" baseline="0" dirty="0"/>
                        <a:t>(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Fork</a:t>
                      </a:r>
                      <a:r>
                        <a:rPr lang="en-US" b="1" baseline="0" dirty="0"/>
                        <a:t>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964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SY" dirty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SY" dirty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SY" dirty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b="1" dirty="0"/>
                        <a:t>نقل صوت مع تشفير تفرعي</a:t>
                      </a:r>
                      <a:r>
                        <a:rPr lang="ar-SY" b="1" dirty="0"/>
                        <a:t> باستخدام </a:t>
                      </a:r>
                      <a:r>
                        <a:rPr lang="ar-SY" b="1" baseline="0" dirty="0"/>
                        <a:t> </a:t>
                      </a:r>
                      <a:r>
                        <a:rPr lang="en-US" b="1" baseline="0" dirty="0"/>
                        <a:t>(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Threads</a:t>
                      </a:r>
                      <a:r>
                        <a:rPr lang="en-US" b="1" baseline="0" dirty="0"/>
                        <a:t>)</a:t>
                      </a:r>
                      <a:endParaRPr lang="ar-S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7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ar-S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مربع نص 4"/>
          <p:cNvSpPr txBox="1"/>
          <p:nvPr/>
        </p:nvSpPr>
        <p:spPr>
          <a:xfrm>
            <a:off x="2403480" y="188640"/>
            <a:ext cx="3536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3200" b="1" dirty="0">
                <a:solidFill>
                  <a:srgbClr val="FFFF00"/>
                </a:solidFill>
              </a:rPr>
              <a:t>نتــائــــج التــــجربــــة</a:t>
            </a:r>
            <a:endParaRPr lang="en-US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899593" y="620688"/>
            <a:ext cx="8064896" cy="30515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Y" sz="4000" dirty="0">
                <a:solidFill>
                  <a:schemeClr val="tx2">
                    <a:lumMod val="75000"/>
                  </a:schemeClr>
                </a:solidFill>
              </a:rPr>
              <a:t>سبب العبء:</a:t>
            </a:r>
          </a:p>
          <a:p>
            <a:pPr algn="r" rtl="1"/>
            <a:endParaRPr lang="ar-SY" dirty="0"/>
          </a:p>
          <a:p>
            <a:pPr algn="r" rtl="1">
              <a:lnSpc>
                <a:spcPct val="150000"/>
              </a:lnSpc>
            </a:pPr>
            <a:r>
              <a:rPr lang="ar-SY" sz="2000" b="1" dirty="0">
                <a:solidFill>
                  <a:srgbClr val="FFFF00"/>
                </a:solidFill>
              </a:rPr>
              <a:t>تختص شركات </a:t>
            </a:r>
            <a:r>
              <a:rPr lang="en-US" sz="2400" b="1" dirty="0">
                <a:solidFill>
                  <a:srgbClr val="FFFF00"/>
                </a:solidFill>
                <a:highlight>
                  <a:srgbClr val="FF3399"/>
                </a:highlight>
              </a:rPr>
              <a:t>audio production</a:t>
            </a:r>
            <a:r>
              <a:rPr lang="ar-SA" sz="2000" b="1" dirty="0">
                <a:solidFill>
                  <a:srgbClr val="FFFF00"/>
                </a:solidFill>
              </a:rPr>
              <a:t>  في </a:t>
            </a:r>
            <a:r>
              <a:rPr lang="ar-SY" sz="2000" b="1" dirty="0">
                <a:solidFill>
                  <a:srgbClr val="FFFF00"/>
                </a:solidFill>
              </a:rPr>
              <a:t>هذا المجال و هناك أنظمة عالمية لهذه النقاط مثل </a:t>
            </a:r>
            <a:r>
              <a:rPr lang="en-US" sz="2000" b="1" dirty="0">
                <a:solidFill>
                  <a:srgbClr val="FFFF00"/>
                </a:solidFill>
              </a:rPr>
              <a:t>  </a:t>
            </a:r>
            <a:r>
              <a:rPr lang="en-US" sz="2800" b="1" dirty="0">
                <a:solidFill>
                  <a:srgbClr val="FFFF00"/>
                </a:solidFill>
                <a:highlight>
                  <a:srgbClr val="FF3399"/>
                </a:highlight>
              </a:rPr>
              <a:t>Eagle</a:t>
            </a:r>
            <a:r>
              <a:rPr lang="en-US" sz="2000" b="1" dirty="0">
                <a:solidFill>
                  <a:srgbClr val="FFFF00"/>
                </a:solidFill>
                <a:highlight>
                  <a:srgbClr val="FF3399"/>
                </a:highlight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ar-SA" sz="2000" b="1" dirty="0">
                <a:solidFill>
                  <a:srgbClr val="FFFF00"/>
                </a:solidFill>
              </a:rPr>
              <a:t> </a:t>
            </a:r>
            <a:r>
              <a:rPr lang="ar-SY" sz="2000" b="1" dirty="0">
                <a:solidFill>
                  <a:srgbClr val="FFFF00"/>
                </a:solidFill>
              </a:rPr>
              <a:t>أو </a:t>
            </a:r>
            <a:r>
              <a:rPr lang="en-US" sz="2800" b="1" dirty="0">
                <a:solidFill>
                  <a:srgbClr val="FFFF00"/>
                </a:solidFill>
                <a:highlight>
                  <a:srgbClr val="FF3399"/>
                </a:highlight>
              </a:rPr>
              <a:t>Omnia</a:t>
            </a:r>
            <a:r>
              <a:rPr lang="en-US" sz="2000" b="1" dirty="0">
                <a:solidFill>
                  <a:srgbClr val="FFFF00"/>
                </a:solidFill>
                <a:highlight>
                  <a:srgbClr val="FF3399"/>
                </a:highlight>
              </a:rPr>
              <a:t> </a:t>
            </a:r>
            <a:r>
              <a:rPr lang="ar-SY" sz="2000" b="1" dirty="0">
                <a:solidFill>
                  <a:srgbClr val="FFFF00"/>
                </a:solidFill>
              </a:rPr>
              <a:t> و كلها أجهزة تخصصية لذلك حيث عند عملية ارسال المعلومات بين محطتين أو نقل صوت</a:t>
            </a:r>
            <a:r>
              <a:rPr lang="en-US" sz="2000" b="1" dirty="0">
                <a:solidFill>
                  <a:srgbClr val="FFFF00"/>
                </a:solidFill>
              </a:rPr>
              <a:t>Live stream Voice </a:t>
            </a:r>
            <a:r>
              <a:rPr lang="ar-SY" sz="2000" b="1" dirty="0">
                <a:solidFill>
                  <a:srgbClr val="FFFF00"/>
                </a:solidFill>
              </a:rPr>
              <a:t> مشفر هناك معالجات خاصة تعمل و تلغي العبء</a:t>
            </a:r>
            <a:r>
              <a:rPr lang="ar-SY" sz="20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1691680" y="4581128"/>
            <a:ext cx="7200800" cy="19082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Y" sz="2800" dirty="0">
                <a:solidFill>
                  <a:srgbClr val="FF3399"/>
                </a:solidFill>
              </a:rPr>
              <a:t>حل هندسي مقترح:</a:t>
            </a:r>
          </a:p>
          <a:p>
            <a:pPr algn="r" rtl="1"/>
            <a:endParaRPr lang="ar-SY" dirty="0">
              <a:solidFill>
                <a:srgbClr val="0099FF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ar-SY" sz="2400" dirty="0">
                <a:solidFill>
                  <a:srgbClr val="0099FF"/>
                </a:solidFill>
              </a:rPr>
              <a:t>تحقيق طريقة يمكن من خلالها جعل المشفر يستخدم و يستنزف موارد الراسبيري باي يشكل </a:t>
            </a:r>
            <a:r>
              <a:rPr lang="ar-SY" sz="2400" dirty="0" smtClean="0">
                <a:solidFill>
                  <a:srgbClr val="0099FF"/>
                </a:solidFill>
              </a:rPr>
              <a:t>كامل</a:t>
            </a:r>
            <a:r>
              <a:rPr lang="ar-SY" b="1" dirty="0">
                <a:solidFill>
                  <a:srgbClr val="FFFF00"/>
                </a:solidFill>
              </a:rPr>
              <a:t> </a:t>
            </a:r>
            <a:endParaRPr lang="ar-SY" dirty="0">
              <a:solidFill>
                <a:srgbClr val="FFFF00"/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5E3C3CC-7701-42A7-9941-7270951A3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29" y="3573016"/>
            <a:ext cx="3085161" cy="1574070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DF7E257E-31FD-4BDD-BC6D-5D70D6AF71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29" y="-117886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21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عرض على الشاشة (4:3)</PresentationFormat>
  <Paragraphs>83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Rockwell</vt:lpstr>
      <vt:lpstr>Times New Roman</vt:lpstr>
      <vt:lpstr>Damask</vt:lpstr>
      <vt:lpstr> 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Windows.10</dc:creator>
  <cp:lastModifiedBy>Windows.10</cp:lastModifiedBy>
  <cp:revision>1</cp:revision>
  <dcterms:modified xsi:type="dcterms:W3CDTF">2022-11-08T06:21:18Z</dcterms:modified>
</cp:coreProperties>
</file>