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1" r:id="rId1"/>
  </p:sldMasterIdLst>
  <p:sldIdLst>
    <p:sldId id="256" r:id="rId2"/>
    <p:sldId id="263" r:id="rId3"/>
    <p:sldId id="264" r:id="rId4"/>
    <p:sldId id="265"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10" initials="W" lastIdx="1" clrIdx="0">
    <p:extLst>
      <p:ext uri="{19B8F6BF-5375-455C-9EA6-DF929625EA0E}">
        <p15:presenceInfo xmlns:p15="http://schemas.microsoft.com/office/powerpoint/2012/main" userId="Windows.1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15" autoAdjust="0"/>
    <p:restoredTop sz="94660"/>
  </p:normalViewPr>
  <p:slideViewPr>
    <p:cSldViewPr snapToGrid="0">
      <p:cViewPr varScale="1">
        <p:scale>
          <a:sx n="79" d="100"/>
          <a:sy n="79" d="100"/>
        </p:scale>
        <p:origin x="108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309268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96157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364599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397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137671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3495152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069611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830265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87925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69906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15350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69321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5346" y="2912232"/>
            <a:ext cx="3830406"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29150" y="2912232"/>
            <a:ext cx="3821518"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96293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10766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92223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277211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pPr/>
              <a:t>14/04/1444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pPr/>
              <a:t>‹#›</a:t>
            </a:fld>
            <a:endParaRPr lang="ar-SA"/>
          </a:p>
        </p:txBody>
      </p:sp>
    </p:spTree>
    <p:extLst>
      <p:ext uri="{BB962C8B-B14F-4D97-AF65-F5344CB8AC3E}">
        <p14:creationId xmlns:p14="http://schemas.microsoft.com/office/powerpoint/2010/main" val="310572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8ABB09-4A1D-463E-8065-109CC2B7EFAA}" type="datetimeFigureOut">
              <a:rPr lang="ar-SA" smtClean="0"/>
              <a:pPr/>
              <a:t>14/04/1444</a:t>
            </a:fld>
            <a:endParaRPr lang="ar-SA"/>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B34F065-1154-456A-91E3-76DE8E75E17B}" type="slidenum">
              <a:rPr lang="ar-SA" smtClean="0"/>
              <a:pPr/>
              <a:t>‹#›</a:t>
            </a:fld>
            <a:endParaRPr lang="ar-SA"/>
          </a:p>
        </p:txBody>
      </p:sp>
    </p:spTree>
    <p:extLst>
      <p:ext uri="{BB962C8B-B14F-4D97-AF65-F5344CB8AC3E}">
        <p14:creationId xmlns:p14="http://schemas.microsoft.com/office/powerpoint/2010/main" val="132417550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371600" y="0"/>
            <a:ext cx="7772400" cy="1470025"/>
          </a:xfrm>
        </p:spPr>
        <p:txBody>
          <a:bodyPr>
            <a:noAutofit/>
          </a:bodyPr>
          <a:lstStyle/>
          <a:p>
            <a:pPr algn="r"/>
            <a:r>
              <a:rPr lang="en-US" sz="1600" b="1" dirty="0" smtClean="0">
                <a:solidFill>
                  <a:srgbClr val="FFFFFF"/>
                </a:solidFill>
              </a:rPr>
              <a:t/>
            </a:r>
            <a:br>
              <a:rPr lang="en-US" sz="1600" b="1" dirty="0" smtClean="0">
                <a:solidFill>
                  <a:srgbClr val="FFFFFF"/>
                </a:solidFill>
              </a:rPr>
            </a:br>
            <a:r>
              <a:rPr lang="ar-SA" sz="1600" b="1" dirty="0">
                <a:solidFill>
                  <a:srgbClr val="FFFFFF"/>
                </a:solidFill>
              </a:rPr>
              <a:t/>
            </a:r>
            <a:br>
              <a:rPr lang="ar-SA" sz="1600" b="1" dirty="0">
                <a:solidFill>
                  <a:srgbClr val="FFFFFF"/>
                </a:solidFill>
              </a:rPr>
            </a:br>
            <a:endParaRPr lang="en-US" sz="1400" b="1" dirty="0">
              <a:solidFill>
                <a:srgbClr val="FFFFFF"/>
              </a:solidFill>
            </a:endParaRPr>
          </a:p>
        </p:txBody>
      </p:sp>
      <p:sp>
        <p:nvSpPr>
          <p:cNvPr id="3" name="عنوان فرعي 2"/>
          <p:cNvSpPr>
            <a:spLocks noGrp="1"/>
          </p:cNvSpPr>
          <p:nvPr>
            <p:ph type="subTitle" idx="1"/>
          </p:nvPr>
        </p:nvSpPr>
        <p:spPr>
          <a:xfrm>
            <a:off x="0" y="393405"/>
            <a:ext cx="9144000" cy="6250281"/>
          </a:xfrm>
        </p:spPr>
        <p:txBody>
          <a:bodyPr>
            <a:normAutofit fontScale="25000" lnSpcReduction="20000"/>
          </a:bodyPr>
          <a:lstStyle/>
          <a:p>
            <a:pPr marL="514350" indent="-514350"/>
            <a:endParaRPr lang="en-US" sz="9600" b="1" dirty="0" smtClean="0">
              <a:solidFill>
                <a:schemeClr val="tx1"/>
              </a:solidFill>
            </a:endParaRPr>
          </a:p>
          <a:p>
            <a:pPr marL="514350" indent="-514350"/>
            <a:endParaRPr lang="en-US" sz="9600" b="1" dirty="0"/>
          </a:p>
          <a:p>
            <a:pPr marL="514350" indent="-514350"/>
            <a:endParaRPr lang="en-US" sz="9600" b="1" dirty="0" smtClean="0">
              <a:solidFill>
                <a:schemeClr val="tx1"/>
              </a:solidFill>
            </a:endParaRPr>
          </a:p>
          <a:p>
            <a:pPr marL="514350" indent="-514350"/>
            <a:r>
              <a:rPr lang="en-US" sz="21600" dirty="0">
                <a:solidFill>
                  <a:schemeClr val="accent3">
                    <a:lumMod val="60000"/>
                    <a:lumOff val="40000"/>
                  </a:schemeClr>
                </a:solidFill>
              </a:rPr>
              <a:t>Room layout drawer</a:t>
            </a:r>
            <a:r>
              <a:rPr lang="ar-SY" sz="21600" b="1" dirty="0" smtClean="0">
                <a:solidFill>
                  <a:schemeClr val="tx1"/>
                </a:solidFill>
              </a:rPr>
              <a:t> </a:t>
            </a:r>
            <a:endParaRPr lang="en-US" sz="21600" b="1" dirty="0" smtClean="0">
              <a:solidFill>
                <a:schemeClr val="tx1"/>
              </a:solidFill>
            </a:endParaRPr>
          </a:p>
          <a:p>
            <a:pPr marL="514350" indent="-514350"/>
            <a:endParaRPr lang="ar-SA" sz="9000" b="1" dirty="0">
              <a:solidFill>
                <a:schemeClr val="tx1"/>
              </a:solidFill>
            </a:endParaRPr>
          </a:p>
          <a:p>
            <a:pPr marL="514350" indent="-514350"/>
            <a:r>
              <a:rPr lang="ar-SA" sz="9000" b="1" dirty="0" smtClean="0">
                <a:solidFill>
                  <a:schemeClr val="tx1"/>
                </a:solidFill>
              </a:rPr>
              <a:t>  </a:t>
            </a:r>
            <a:r>
              <a:rPr lang="ar-SY" sz="9000" b="1" dirty="0" smtClean="0">
                <a:solidFill>
                  <a:schemeClr val="tx1"/>
                </a:solidFill>
              </a:rPr>
              <a:t>فكرة و تصميم</a:t>
            </a:r>
            <a:r>
              <a:rPr lang="ar-SA" sz="9000" b="1" dirty="0" smtClean="0">
                <a:solidFill>
                  <a:schemeClr val="tx1"/>
                </a:solidFill>
              </a:rPr>
              <a:t> </a:t>
            </a:r>
            <a:r>
              <a:rPr lang="ar-SY" sz="9000" b="1" dirty="0" smtClean="0"/>
              <a:t>المهندس :</a:t>
            </a:r>
            <a:endParaRPr lang="ar-SA" sz="10000" b="1" dirty="0">
              <a:solidFill>
                <a:schemeClr val="tx1"/>
              </a:solidFill>
            </a:endParaRPr>
          </a:p>
          <a:p>
            <a:pPr marL="514350" indent="-514350"/>
            <a:r>
              <a:rPr lang="ar-SA" sz="9600" b="1" dirty="0">
                <a:solidFill>
                  <a:schemeClr val="tx1"/>
                </a:solidFill>
              </a:rPr>
              <a:t>     </a:t>
            </a:r>
            <a:endParaRPr lang="en-US" sz="9600" b="1" dirty="0" smtClean="0">
              <a:solidFill>
                <a:schemeClr val="tx1"/>
              </a:solidFill>
            </a:endParaRPr>
          </a:p>
          <a:p>
            <a:pPr marL="514350" indent="-514350"/>
            <a:r>
              <a:rPr lang="ar-SA" sz="14400" b="1" dirty="0" smtClean="0">
                <a:solidFill>
                  <a:schemeClr val="tx2">
                    <a:lumMod val="50000"/>
                  </a:schemeClr>
                </a:solidFill>
              </a:rPr>
              <a:t>عـــــلاء الحلــــــبي</a:t>
            </a:r>
            <a:endParaRPr lang="ar-SA" sz="14400" dirty="0">
              <a:solidFill>
                <a:schemeClr val="tx2">
                  <a:lumMod val="50000"/>
                </a:schemeClr>
              </a:solidFill>
            </a:endParaRPr>
          </a:p>
          <a:p>
            <a:pPr marL="514350" indent="-514350"/>
            <a:r>
              <a:rPr lang="ar-SA" sz="5600" b="1" dirty="0">
                <a:solidFill>
                  <a:schemeClr val="tx1"/>
                </a:solidFill>
              </a:rPr>
              <a:t>           </a:t>
            </a:r>
            <a:endParaRPr lang="en-US" sz="5600" b="1" dirty="0"/>
          </a:p>
          <a:p>
            <a:pPr marL="514350" indent="-514350"/>
            <a:endParaRPr lang="en-US" sz="5600" b="1" dirty="0" smtClean="0"/>
          </a:p>
          <a:p>
            <a:pPr marL="514350" indent="-514350"/>
            <a:endParaRPr lang="en-US" sz="5600" b="1" dirty="0"/>
          </a:p>
          <a:p>
            <a:pPr marL="514350" indent="-514350"/>
            <a:endParaRPr lang="en-US" sz="5600" b="1" dirty="0"/>
          </a:p>
          <a:p>
            <a:pPr marL="514350" indent="-514350"/>
            <a:r>
              <a:rPr lang="ar-SA" sz="5600" b="1" dirty="0" smtClean="0">
                <a:solidFill>
                  <a:schemeClr val="tx1"/>
                </a:solidFill>
              </a:rPr>
              <a:t>              </a:t>
            </a:r>
            <a:endParaRPr lang="ar-SA" sz="5600" b="1"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invX="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371600" y="0"/>
            <a:ext cx="7772400" cy="1470025"/>
          </a:xfrm>
        </p:spPr>
        <p:txBody>
          <a:bodyPr>
            <a:noAutofit/>
          </a:bodyPr>
          <a:lstStyle/>
          <a:p>
            <a:pPr algn="r"/>
            <a:r>
              <a:rPr lang="en-US" sz="1600" b="1" dirty="0" smtClean="0">
                <a:solidFill>
                  <a:srgbClr val="FFFFFF"/>
                </a:solidFill>
              </a:rPr>
              <a:t/>
            </a:r>
            <a:br>
              <a:rPr lang="en-US" sz="1600" b="1" dirty="0" smtClean="0">
                <a:solidFill>
                  <a:srgbClr val="FFFFFF"/>
                </a:solidFill>
              </a:rPr>
            </a:br>
            <a:r>
              <a:rPr lang="ar-SA" sz="1600" b="1" dirty="0">
                <a:solidFill>
                  <a:srgbClr val="FFFFFF"/>
                </a:solidFill>
              </a:rPr>
              <a:t/>
            </a:r>
            <a:br>
              <a:rPr lang="ar-SA" sz="1600" b="1" dirty="0">
                <a:solidFill>
                  <a:srgbClr val="FFFFFF"/>
                </a:solidFill>
              </a:rPr>
            </a:br>
            <a:endParaRPr lang="en-US" sz="1400" b="1" dirty="0">
              <a:solidFill>
                <a:srgbClr val="FFFFFF"/>
              </a:solidFill>
            </a:endParaRPr>
          </a:p>
        </p:txBody>
      </p:sp>
      <p:sp>
        <p:nvSpPr>
          <p:cNvPr id="3" name="عنوان فرعي 2"/>
          <p:cNvSpPr>
            <a:spLocks noGrp="1"/>
          </p:cNvSpPr>
          <p:nvPr>
            <p:ph type="subTitle" idx="1"/>
          </p:nvPr>
        </p:nvSpPr>
        <p:spPr>
          <a:xfrm>
            <a:off x="0" y="-772510"/>
            <a:ext cx="9144000" cy="2473719"/>
          </a:xfrm>
        </p:spPr>
        <p:txBody>
          <a:bodyPr>
            <a:normAutofit fontScale="25000" lnSpcReduction="20000"/>
          </a:bodyPr>
          <a:lstStyle/>
          <a:p>
            <a:pPr marL="514350" indent="-514350"/>
            <a:endParaRPr lang="en-US" sz="9600" b="1" dirty="0" smtClean="0">
              <a:solidFill>
                <a:schemeClr val="tx1"/>
              </a:solidFill>
            </a:endParaRPr>
          </a:p>
          <a:p>
            <a:pPr marL="514350" indent="-514350"/>
            <a:endParaRPr lang="en-US" sz="9600" b="1" dirty="0"/>
          </a:p>
          <a:p>
            <a:pPr marL="514350" indent="-514350"/>
            <a:r>
              <a:rPr lang="ar-SA" sz="17600" b="1" dirty="0">
                <a:ln w="6600">
                  <a:solidFill>
                    <a:schemeClr val="accent2"/>
                  </a:solidFill>
                  <a:prstDash val="solid"/>
                </a:ln>
                <a:solidFill>
                  <a:srgbClr val="FFFFFF"/>
                </a:solidFill>
                <a:effectLst>
                  <a:outerShdw dist="38100" dir="2700000" algn="tl" rotWithShape="0">
                    <a:schemeClr val="accent2"/>
                  </a:outerShdw>
                </a:effectLst>
              </a:rPr>
              <a:t>ألية عمل الخوارزمية</a:t>
            </a:r>
          </a:p>
          <a:p>
            <a:pPr marL="514350" indent="-514350"/>
            <a:endParaRPr lang="en-US" sz="9600" b="1" dirty="0" smtClean="0">
              <a:solidFill>
                <a:schemeClr val="tx1"/>
              </a:solidFill>
            </a:endParaRPr>
          </a:p>
          <a:p>
            <a:pPr marL="514350" indent="-514350"/>
            <a:r>
              <a:rPr lang="ar-SA" sz="5600" b="1" dirty="0" smtClean="0">
                <a:solidFill>
                  <a:schemeClr val="tx1"/>
                </a:solidFill>
              </a:rPr>
              <a:t>           </a:t>
            </a:r>
            <a:endParaRPr lang="en-US" sz="5600" b="1" dirty="0"/>
          </a:p>
          <a:p>
            <a:pPr marL="514350" indent="-514350"/>
            <a:endParaRPr lang="en-US" sz="5600" b="1" dirty="0" smtClean="0"/>
          </a:p>
          <a:p>
            <a:pPr marL="514350" indent="-514350"/>
            <a:endParaRPr lang="en-US" sz="5600" b="1" dirty="0"/>
          </a:p>
          <a:p>
            <a:pPr marL="514350" indent="-514350"/>
            <a:endParaRPr lang="en-US" sz="5600" b="1" dirty="0"/>
          </a:p>
          <a:p>
            <a:pPr marL="514350" indent="-514350"/>
            <a:r>
              <a:rPr lang="ar-SA" sz="5600" b="1" dirty="0" smtClean="0">
                <a:solidFill>
                  <a:schemeClr val="tx1"/>
                </a:solidFill>
              </a:rPr>
              <a:t>              </a:t>
            </a:r>
            <a:endParaRPr lang="ar-SA" sz="5600" b="1" dirty="0">
              <a:solidFill>
                <a:schemeClr val="tx1"/>
              </a:solidFill>
            </a:endParaRPr>
          </a:p>
        </p:txBody>
      </p:sp>
      <p:pic>
        <p:nvPicPr>
          <p:cNvPr id="4" name="صورة 3"/>
          <p:cNvPicPr/>
          <p:nvPr/>
        </p:nvPicPr>
        <p:blipFill>
          <a:blip r:embed="rId2">
            <a:extLst>
              <a:ext uri="{28A0092B-C50C-407E-A947-70E740481C1C}">
                <a14:useLocalDpi xmlns:a14="http://schemas.microsoft.com/office/drawing/2010/main" val="0"/>
              </a:ext>
            </a:extLst>
          </a:blip>
          <a:stretch>
            <a:fillRect/>
          </a:stretch>
        </p:blipFill>
        <p:spPr>
          <a:xfrm>
            <a:off x="628877" y="1701209"/>
            <a:ext cx="7886245" cy="4384694"/>
          </a:xfrm>
          <a:prstGeom prst="rect">
            <a:avLst/>
          </a:prstGeom>
        </p:spPr>
      </p:pic>
    </p:spTree>
    <p:extLst>
      <p:ext uri="{BB962C8B-B14F-4D97-AF65-F5344CB8AC3E}">
        <p14:creationId xmlns:p14="http://schemas.microsoft.com/office/powerpoint/2010/main" val="3921469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invX="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371600" y="0"/>
            <a:ext cx="7772400" cy="1470025"/>
          </a:xfrm>
        </p:spPr>
        <p:txBody>
          <a:bodyPr>
            <a:noAutofit/>
          </a:bodyPr>
          <a:lstStyle/>
          <a:p>
            <a:pPr algn="r"/>
            <a:r>
              <a:rPr lang="en-US" sz="1600" b="1" dirty="0" smtClean="0">
                <a:solidFill>
                  <a:srgbClr val="FFFFFF"/>
                </a:solidFill>
              </a:rPr>
              <a:t/>
            </a:r>
            <a:br>
              <a:rPr lang="en-US" sz="1600" b="1" dirty="0" smtClean="0">
                <a:solidFill>
                  <a:srgbClr val="FFFFFF"/>
                </a:solidFill>
              </a:rPr>
            </a:br>
            <a:r>
              <a:rPr lang="ar-SA" sz="1600" b="1" dirty="0">
                <a:solidFill>
                  <a:srgbClr val="FFFFFF"/>
                </a:solidFill>
              </a:rPr>
              <a:t/>
            </a:r>
            <a:br>
              <a:rPr lang="ar-SA" sz="1600" b="1" dirty="0">
                <a:solidFill>
                  <a:srgbClr val="FFFFFF"/>
                </a:solidFill>
              </a:rPr>
            </a:br>
            <a:endParaRPr lang="en-US" sz="1400" b="1" dirty="0">
              <a:solidFill>
                <a:srgbClr val="FFFFFF"/>
              </a:solidFill>
            </a:endParaRPr>
          </a:p>
        </p:txBody>
      </p:sp>
      <p:sp>
        <p:nvSpPr>
          <p:cNvPr id="3" name="عنوان فرعي 2"/>
          <p:cNvSpPr>
            <a:spLocks noGrp="1"/>
          </p:cNvSpPr>
          <p:nvPr>
            <p:ph type="subTitle" idx="1"/>
          </p:nvPr>
        </p:nvSpPr>
        <p:spPr>
          <a:xfrm>
            <a:off x="0" y="393405"/>
            <a:ext cx="9144000" cy="6250281"/>
          </a:xfrm>
        </p:spPr>
        <p:txBody>
          <a:bodyPr>
            <a:normAutofit fontScale="62500" lnSpcReduction="20000"/>
          </a:bodyPr>
          <a:lstStyle/>
          <a:p>
            <a:pPr marL="514350" indent="-514350"/>
            <a:endParaRPr lang="en-US" sz="9600" b="1" dirty="0" smtClean="0">
              <a:solidFill>
                <a:schemeClr val="tx1"/>
              </a:solidFill>
            </a:endParaRPr>
          </a:p>
          <a:p>
            <a:pPr marL="514350" indent="-514350"/>
            <a:endParaRPr lang="en-US" sz="9600" b="1" dirty="0"/>
          </a:p>
          <a:p>
            <a:pPr marL="514350" indent="-514350"/>
            <a:endParaRPr lang="en-US" sz="9600" b="1" dirty="0" smtClean="0">
              <a:solidFill>
                <a:schemeClr val="tx1"/>
              </a:solidFill>
            </a:endParaRPr>
          </a:p>
          <a:p>
            <a:pPr marL="514350" indent="-514350"/>
            <a:endParaRPr lang="en-US" sz="5600" b="1" dirty="0" smtClean="0"/>
          </a:p>
          <a:p>
            <a:pPr marL="514350" indent="-514350"/>
            <a:endParaRPr lang="en-US" sz="5600" b="1" dirty="0"/>
          </a:p>
          <a:p>
            <a:pPr marL="514350" indent="-514350"/>
            <a:endParaRPr lang="en-US" sz="5600" b="1" dirty="0"/>
          </a:p>
          <a:p>
            <a:pPr marL="514350" indent="-514350"/>
            <a:r>
              <a:rPr lang="ar-SA" sz="5600" b="1" dirty="0" smtClean="0">
                <a:solidFill>
                  <a:schemeClr val="tx1"/>
                </a:solidFill>
              </a:rPr>
              <a:t>              </a:t>
            </a:r>
            <a:endParaRPr lang="ar-SA" sz="5600" b="1" dirty="0">
              <a:solidFill>
                <a:schemeClr val="tx1"/>
              </a:solidFill>
            </a:endParaRPr>
          </a:p>
        </p:txBody>
      </p:sp>
      <p:sp>
        <p:nvSpPr>
          <p:cNvPr id="4" name="مربع نص 3"/>
          <p:cNvSpPr txBox="1"/>
          <p:nvPr/>
        </p:nvSpPr>
        <p:spPr>
          <a:xfrm>
            <a:off x="2621280" y="735012"/>
            <a:ext cx="8193024" cy="3539430"/>
          </a:xfrm>
          <a:prstGeom prst="rect">
            <a:avLst/>
          </a:prstGeom>
          <a:noFill/>
        </p:spPr>
        <p:txBody>
          <a:bodyPr wrap="square" rtlCol="1">
            <a:spAutoFit/>
          </a:bodyPr>
          <a:lstStyle/>
          <a:p>
            <a:pPr rtl="1"/>
            <a:r>
              <a:rPr lang="ar-SY" dirty="0"/>
              <a:t> </a:t>
            </a:r>
            <a:r>
              <a:rPr lang="ar-SY" sz="3200" dirty="0">
                <a:solidFill>
                  <a:schemeClr val="accent5">
                    <a:lumMod val="40000"/>
                    <a:lumOff val="60000"/>
                  </a:schemeClr>
                </a:solidFill>
              </a:rPr>
              <a:t>مع مراعاة حالات النقاط بحيث تكون </a:t>
            </a:r>
            <a:r>
              <a:rPr lang="ar-SY" sz="3200" dirty="0" smtClean="0">
                <a:solidFill>
                  <a:schemeClr val="accent5">
                    <a:lumMod val="40000"/>
                    <a:lumOff val="60000"/>
                  </a:schemeClr>
                </a:solidFill>
              </a:rPr>
              <a:t>في :</a:t>
            </a:r>
          </a:p>
          <a:p>
            <a:pPr rtl="1"/>
            <a:endParaRPr lang="ar-SY" sz="3200" dirty="0">
              <a:solidFill>
                <a:schemeClr val="accent5">
                  <a:lumMod val="40000"/>
                  <a:lumOff val="60000"/>
                </a:schemeClr>
              </a:solidFill>
            </a:endParaRPr>
          </a:p>
          <a:p>
            <a:pPr rtl="1"/>
            <a:endParaRPr lang="en-US" sz="3200" dirty="0">
              <a:solidFill>
                <a:schemeClr val="accent5">
                  <a:lumMod val="40000"/>
                  <a:lumOff val="60000"/>
                </a:schemeClr>
              </a:solidFill>
            </a:endParaRPr>
          </a:p>
          <a:p>
            <a:pPr rtl="1"/>
            <a:r>
              <a:rPr lang="ar-SY" sz="3200" dirty="0">
                <a:solidFill>
                  <a:schemeClr val="accent5">
                    <a:lumMod val="40000"/>
                    <a:lumOff val="60000"/>
                  </a:schemeClr>
                </a:solidFill>
              </a:rPr>
              <a:t> الربع الأول (</a:t>
            </a:r>
            <a:r>
              <a:rPr lang="en-US" sz="3200" dirty="0" err="1">
                <a:solidFill>
                  <a:schemeClr val="accent5">
                    <a:lumMod val="40000"/>
                    <a:lumOff val="60000"/>
                  </a:schemeClr>
                </a:solidFill>
              </a:rPr>
              <a:t>x,y</a:t>
            </a:r>
            <a:r>
              <a:rPr lang="ar-SY" sz="3200" dirty="0">
                <a:solidFill>
                  <a:schemeClr val="accent5">
                    <a:lumMod val="40000"/>
                    <a:lumOff val="60000"/>
                  </a:schemeClr>
                </a:solidFill>
              </a:rPr>
              <a:t>)</a:t>
            </a:r>
            <a:endParaRPr lang="en-US" sz="3200" dirty="0">
              <a:solidFill>
                <a:schemeClr val="accent5">
                  <a:lumMod val="40000"/>
                  <a:lumOff val="60000"/>
                </a:schemeClr>
              </a:solidFill>
            </a:endParaRPr>
          </a:p>
          <a:p>
            <a:pPr rtl="1"/>
            <a:r>
              <a:rPr lang="ar-SY" sz="3200" dirty="0">
                <a:solidFill>
                  <a:schemeClr val="accent5">
                    <a:lumMod val="40000"/>
                    <a:lumOff val="60000"/>
                  </a:schemeClr>
                </a:solidFill>
              </a:rPr>
              <a:t>الربع الثاني (</a:t>
            </a:r>
            <a:r>
              <a:rPr lang="en-US" sz="3200" dirty="0">
                <a:solidFill>
                  <a:schemeClr val="accent5">
                    <a:lumMod val="40000"/>
                    <a:lumOff val="60000"/>
                  </a:schemeClr>
                </a:solidFill>
              </a:rPr>
              <a:t>-</a:t>
            </a:r>
            <a:r>
              <a:rPr lang="en-US" sz="3200" dirty="0" err="1">
                <a:solidFill>
                  <a:schemeClr val="accent5">
                    <a:lumMod val="40000"/>
                    <a:lumOff val="60000"/>
                  </a:schemeClr>
                </a:solidFill>
              </a:rPr>
              <a:t>x,y</a:t>
            </a:r>
            <a:r>
              <a:rPr lang="ar-SY" sz="3200" dirty="0">
                <a:solidFill>
                  <a:schemeClr val="accent5">
                    <a:lumMod val="40000"/>
                    <a:lumOff val="60000"/>
                  </a:schemeClr>
                </a:solidFill>
              </a:rPr>
              <a:t>)</a:t>
            </a:r>
            <a:endParaRPr lang="en-US" sz="3200" dirty="0">
              <a:solidFill>
                <a:schemeClr val="accent5">
                  <a:lumMod val="40000"/>
                  <a:lumOff val="60000"/>
                </a:schemeClr>
              </a:solidFill>
            </a:endParaRPr>
          </a:p>
          <a:p>
            <a:pPr rtl="1"/>
            <a:r>
              <a:rPr lang="ar-SY" sz="3200" dirty="0">
                <a:solidFill>
                  <a:schemeClr val="accent5">
                    <a:lumMod val="40000"/>
                    <a:lumOff val="60000"/>
                  </a:schemeClr>
                </a:solidFill>
              </a:rPr>
              <a:t>الربع الثالث (</a:t>
            </a:r>
            <a:r>
              <a:rPr lang="en-US" sz="3200" dirty="0">
                <a:solidFill>
                  <a:schemeClr val="accent5">
                    <a:lumMod val="40000"/>
                    <a:lumOff val="60000"/>
                  </a:schemeClr>
                </a:solidFill>
              </a:rPr>
              <a:t> -x,-y</a:t>
            </a:r>
            <a:r>
              <a:rPr lang="ar-SY" sz="3200" dirty="0">
                <a:solidFill>
                  <a:schemeClr val="accent5">
                    <a:lumMod val="40000"/>
                    <a:lumOff val="60000"/>
                  </a:schemeClr>
                </a:solidFill>
              </a:rPr>
              <a:t>)</a:t>
            </a:r>
            <a:endParaRPr lang="en-US" sz="3200" dirty="0">
              <a:solidFill>
                <a:schemeClr val="accent5">
                  <a:lumMod val="40000"/>
                  <a:lumOff val="60000"/>
                </a:schemeClr>
              </a:solidFill>
            </a:endParaRPr>
          </a:p>
          <a:p>
            <a:pPr rtl="1"/>
            <a:r>
              <a:rPr lang="ar-SY" sz="3200" dirty="0">
                <a:solidFill>
                  <a:schemeClr val="accent5">
                    <a:lumMod val="40000"/>
                    <a:lumOff val="60000"/>
                  </a:schemeClr>
                </a:solidFill>
              </a:rPr>
              <a:t>الربع الرابع(</a:t>
            </a:r>
            <a:r>
              <a:rPr lang="en-US" sz="3200" dirty="0">
                <a:solidFill>
                  <a:schemeClr val="accent5">
                    <a:lumMod val="40000"/>
                    <a:lumOff val="60000"/>
                  </a:schemeClr>
                </a:solidFill>
              </a:rPr>
              <a:t>x,-y</a:t>
            </a:r>
            <a:r>
              <a:rPr lang="ar-SY" dirty="0"/>
              <a:t>)</a:t>
            </a:r>
            <a:endParaRPr lang="ar-SY" dirty="0"/>
          </a:p>
        </p:txBody>
      </p:sp>
    </p:spTree>
    <p:extLst>
      <p:ext uri="{BB962C8B-B14F-4D97-AF65-F5344CB8AC3E}">
        <p14:creationId xmlns:p14="http://schemas.microsoft.com/office/powerpoint/2010/main" val="1782282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invX="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p:cNvSpPr txBox="1"/>
          <p:nvPr/>
        </p:nvSpPr>
        <p:spPr>
          <a:xfrm>
            <a:off x="316992" y="134112"/>
            <a:ext cx="8827008" cy="6986528"/>
          </a:xfrm>
          <a:prstGeom prst="rect">
            <a:avLst/>
          </a:prstGeom>
          <a:noFill/>
        </p:spPr>
        <p:txBody>
          <a:bodyPr wrap="square" rtlCol="1">
            <a:spAutoFit/>
          </a:bodyPr>
          <a:lstStyle/>
          <a:p>
            <a:pPr rtl="1"/>
            <a:r>
              <a:rPr lang="ar-SY" sz="2800" dirty="0" smtClean="0"/>
              <a:t>*سنبدأ </a:t>
            </a:r>
            <a:r>
              <a:rPr lang="ar-SY" sz="2800" dirty="0"/>
              <a:t>في البداية بحساب مسافة عامودية من المركز الموجود فيه الحساس باتجاه  المحور </a:t>
            </a:r>
            <a:r>
              <a:rPr lang="en-US" sz="2800" dirty="0"/>
              <a:t>xx'</a:t>
            </a:r>
            <a:r>
              <a:rPr lang="ar-SY" sz="2800" dirty="0"/>
              <a:t> لينتج لدينا ضلع منطبق على هذا المحور بعدها نبدأ بتدوير الحساس </a:t>
            </a:r>
            <a:r>
              <a:rPr lang="ar-SY" sz="2800" dirty="0" err="1"/>
              <a:t>بزواية</a:t>
            </a:r>
            <a:r>
              <a:rPr lang="ar-SY" sz="2800" dirty="0"/>
              <a:t> معينة بحيث يتشكل لدينا في كل عملية تدوير  ضلع مائل مشترك مع الضلع الأساسي والذي سيشكل لدينا وتر لمثلث قائم يكون ضلع المثلث القائم في هذه الحالة هو مسقط نقطة من الوتر بشكل عامودي على الضلع المنطبق على </a:t>
            </a:r>
            <a:r>
              <a:rPr lang="en-US" sz="2800" dirty="0"/>
              <a:t>xx'</a:t>
            </a:r>
            <a:r>
              <a:rPr lang="ar-SY" sz="2800" dirty="0"/>
              <a:t>    </a:t>
            </a:r>
            <a:endParaRPr lang="ar-SY" sz="2800" dirty="0"/>
          </a:p>
          <a:p>
            <a:pPr rtl="1"/>
            <a:endParaRPr lang="ar-SY" sz="2800" dirty="0"/>
          </a:p>
          <a:p>
            <a:pPr rtl="1"/>
            <a:r>
              <a:rPr lang="ar-SY" sz="2800" dirty="0" smtClean="0"/>
              <a:t>*الان </a:t>
            </a:r>
            <a:r>
              <a:rPr lang="ar-SY" sz="2800" dirty="0"/>
              <a:t>اصبح معلوم لدينا طول ضلع قائم وطول الوتر وقياس الزاوية بينهما وبحسب العلاقات الرياضية يمكننا حساب طول الضلع الثالث عن طريق أي </a:t>
            </a:r>
            <a:endParaRPr lang="ar-SY" sz="2800" dirty="0" smtClean="0"/>
          </a:p>
          <a:p>
            <a:pPr rtl="1"/>
            <a:r>
              <a:rPr lang="ar-SY" sz="2800" dirty="0" smtClean="0"/>
              <a:t>علاقة </a:t>
            </a:r>
            <a:r>
              <a:rPr lang="ar-SY" sz="2800" dirty="0"/>
              <a:t>رياضية  والذي يدل على قيمة </a:t>
            </a:r>
            <a:r>
              <a:rPr lang="en-US" sz="2800" dirty="0"/>
              <a:t>y </a:t>
            </a:r>
            <a:r>
              <a:rPr lang="ar-SY" sz="2800" dirty="0"/>
              <a:t>  النقطة </a:t>
            </a:r>
            <a:r>
              <a:rPr lang="ar-SY" sz="2800" dirty="0" smtClean="0"/>
              <a:t>التالية.</a:t>
            </a:r>
          </a:p>
          <a:p>
            <a:pPr rtl="1"/>
            <a:r>
              <a:rPr lang="ar-SY" sz="2800" dirty="0" smtClean="0"/>
              <a:t> </a:t>
            </a:r>
            <a:endParaRPr lang="en-US" sz="2800" dirty="0"/>
          </a:p>
          <a:p>
            <a:pPr rtl="1"/>
            <a:r>
              <a:rPr lang="ar-SY" sz="2800" dirty="0" smtClean="0"/>
              <a:t>*نقوم </a:t>
            </a:r>
            <a:r>
              <a:rPr lang="ar-SY" sz="2800" dirty="0"/>
              <a:t>بحفظ هذه النقطة ثم نعيد التدوير مرة أخرى وبزيادة الزاوية نحصل على قيمة جديدة لنقطة جديدة ونستمر بعملية </a:t>
            </a:r>
            <a:r>
              <a:rPr lang="ar-SY" sz="2800" dirty="0" err="1"/>
              <a:t>التدويىر</a:t>
            </a:r>
            <a:r>
              <a:rPr lang="ar-SY" sz="2800" dirty="0"/>
              <a:t> حتى نصل لنفس النقطة التي بدأنا منها ونمثل هذه النقاط على مستوي احداثي  لنرسم شكل تقريبي للغرفة المراد </a:t>
            </a:r>
            <a:r>
              <a:rPr lang="ar-SY" sz="2800" dirty="0" smtClean="0"/>
              <a:t>رسمها. </a:t>
            </a:r>
            <a:endParaRPr lang="en-US" sz="2800" dirty="0"/>
          </a:p>
          <a:p>
            <a:endParaRPr lang="ar-SY" sz="2800" dirty="0"/>
          </a:p>
        </p:txBody>
      </p:sp>
    </p:spTree>
    <p:extLst>
      <p:ext uri="{BB962C8B-B14F-4D97-AF65-F5344CB8AC3E}">
        <p14:creationId xmlns:p14="http://schemas.microsoft.com/office/powerpoint/2010/main" val="2039334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invX="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9</TotalTime>
  <Words>199</Words>
  <Application>Microsoft Office PowerPoint</Application>
  <PresentationFormat>عرض على الشاشة (4:3)</PresentationFormat>
  <Paragraphs>45</Paragraphs>
  <Slides>4</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4</vt:i4>
      </vt:variant>
    </vt:vector>
  </HeadingPairs>
  <TitlesOfParts>
    <vt:vector size="9" baseType="lpstr">
      <vt:lpstr>Arial</vt:lpstr>
      <vt:lpstr>Bookman Old Style</vt:lpstr>
      <vt:lpstr>Rockwell</vt:lpstr>
      <vt:lpstr>Times New Roman</vt:lpstr>
      <vt:lpstr>Damask</vt:lpstr>
      <vt:lpstr>  </vt:lpstr>
      <vt:lpstr>  </vt:lpstr>
      <vt:lpstr>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Windows.10</dc:creator>
  <cp:lastModifiedBy>Windows.10</cp:lastModifiedBy>
  <cp:revision>8</cp:revision>
  <dcterms:modified xsi:type="dcterms:W3CDTF">2022-11-08T07:00:05Z</dcterms:modified>
</cp:coreProperties>
</file>