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lear Sans Bold" charset="1" panose="020B0803030202020304"/>
      <p:regular r:id="rId22"/>
    </p:embeddedFont>
    <p:embeddedFont>
      <p:font typeface="Clear Sans Regular" charset="1" panose="020B0503030202020304"/>
      <p:regular r:id="rId23"/>
    </p:embeddedFont>
    <p:embeddedFont>
      <p:font typeface="Changa SemiBold Bold" charset="1" panose="00000800000000000000"/>
      <p:regular r:id="rId24"/>
    </p:embeddedFont>
    <p:embeddedFont>
      <p:font typeface="Arimo" charset="1" panose="020B0604020202020204"/>
      <p:regular r:id="rId25"/>
    </p:embeddedFont>
    <p:embeddedFont>
      <p:font typeface="Clear Sans Regular Bold" charset="1" panose="020B0603030202020304"/>
      <p:regular r:id="rId26"/>
    </p:embeddedFont>
    <p:embeddedFont>
      <p:font typeface="Air Strip Arabic" charset="1" panose="02000500000000000000"/>
      <p:regular r:id="rId27"/>
    </p:embeddedFont>
    <p:embeddedFont>
      <p:font typeface="Balabeloo" charset="1" panose="00000500000000000000"/>
      <p:regular r:id="rId28"/>
    </p:embeddedFont>
    <p:embeddedFont>
      <p:font typeface="Changa SemiBold" charset="1" panose="000007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13.png" Type="http://schemas.openxmlformats.org/officeDocument/2006/relationships/image"/><Relationship Id="rId6" Target="https://www.facebook.com/fatin.app1/videos/841933588116647/?notif_id=1743173017911355&amp;notif_t=feedback_reaction_generic&amp;ref=notif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3.png" Type="http://schemas.openxmlformats.org/officeDocument/2006/relationships/image"/><Relationship Id="rId15" Target="../media/image44.png" Type="http://schemas.openxmlformats.org/officeDocument/2006/relationships/image"/><Relationship Id="rId16" Target="../media/image45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map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an isometric lined pencil holder with pens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an isometric lined laptop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 descr="an isometric lined stack of books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 descr="an isometric lined potted plants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 descr="an isometric lined group of UI application windows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41411">
            <a:off x="1806074" y="1887666"/>
            <a:ext cx="4315778" cy="4315778"/>
          </a:xfrm>
          <a:custGeom>
            <a:avLst/>
            <a:gdLst/>
            <a:ahLst/>
            <a:cxnLst/>
            <a:rect r="r" b="b" t="t" l="l"/>
            <a:pathLst>
              <a:path h="4315778" w="4315778">
                <a:moveTo>
                  <a:pt x="0" y="0"/>
                </a:moveTo>
                <a:lnTo>
                  <a:pt x="4315778" y="0"/>
                </a:lnTo>
                <a:lnTo>
                  <a:pt x="4315778" y="4315778"/>
                </a:lnTo>
                <a:lnTo>
                  <a:pt x="0" y="431577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695617" y="869994"/>
            <a:ext cx="10802252" cy="6163306"/>
            <a:chOff x="0" y="0"/>
            <a:chExt cx="14403003" cy="821774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00025"/>
              <a:ext cx="14403003" cy="1925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16"/>
                </a:lnSpc>
              </a:pPr>
              <a:r>
                <a:rPr lang="en-US" sz="10516" b="true">
                  <a:solidFill>
                    <a:srgbClr val="F7B4A7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TEAM MEMBERS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033821"/>
              <a:ext cx="14403003" cy="51839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57"/>
                </a:lnSpc>
              </a:pPr>
              <a:r>
                <a:rPr lang="en-US" sz="4469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EHAB ESSAM</a:t>
              </a:r>
            </a:p>
            <a:p>
              <a:pPr algn="l">
                <a:lnSpc>
                  <a:spcPts val="6257"/>
                </a:lnSpc>
              </a:pPr>
              <a:r>
                <a:rPr lang="en-US" sz="4469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ALAA ALI </a:t>
              </a:r>
            </a:p>
            <a:p>
              <a:pPr algn="l">
                <a:lnSpc>
                  <a:spcPts val="6257"/>
                </a:lnSpc>
              </a:pPr>
              <a:r>
                <a:rPr lang="en-US" sz="4469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ALAA ELSAID</a:t>
              </a:r>
            </a:p>
            <a:p>
              <a:pPr algn="l">
                <a:lnSpc>
                  <a:spcPts val="6257"/>
                </a:lnSpc>
              </a:pPr>
              <a:r>
                <a:rPr lang="en-US" sz="4469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REEM HASSAM</a:t>
              </a:r>
            </a:p>
            <a:p>
              <a:pPr algn="l">
                <a:lnSpc>
                  <a:spcPts val="6257"/>
                </a:lnSpc>
              </a:pPr>
              <a:r>
                <a:rPr lang="en-US" sz="4469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ASMAA AHMED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8C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41363" y="3797740"/>
            <a:ext cx="3086100" cy="1728424"/>
            <a:chOff x="0" y="0"/>
            <a:chExt cx="812800" cy="455223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455223"/>
            </a:xfrm>
            <a:custGeom>
              <a:avLst/>
              <a:gdLst/>
              <a:ahLst/>
              <a:cxnLst/>
              <a:rect r="r" b="b" t="t" l="l"/>
              <a:pathLst>
                <a:path h="455223" w="812800">
                  <a:moveTo>
                    <a:pt x="150519" y="0"/>
                  </a:moveTo>
                  <a:lnTo>
                    <a:pt x="662281" y="0"/>
                  </a:lnTo>
                  <a:cubicBezTo>
                    <a:pt x="702201" y="0"/>
                    <a:pt x="740486" y="15858"/>
                    <a:pt x="768714" y="44086"/>
                  </a:cubicBezTo>
                  <a:cubicBezTo>
                    <a:pt x="796942" y="72314"/>
                    <a:pt x="812800" y="110599"/>
                    <a:pt x="812800" y="150519"/>
                  </a:cubicBezTo>
                  <a:lnTo>
                    <a:pt x="812800" y="304704"/>
                  </a:lnTo>
                  <a:cubicBezTo>
                    <a:pt x="812800" y="344624"/>
                    <a:pt x="796942" y="382909"/>
                    <a:pt x="768714" y="411137"/>
                  </a:cubicBezTo>
                  <a:cubicBezTo>
                    <a:pt x="740486" y="439365"/>
                    <a:pt x="702201" y="455223"/>
                    <a:pt x="662281" y="455223"/>
                  </a:cubicBezTo>
                  <a:lnTo>
                    <a:pt x="150519" y="455223"/>
                  </a:lnTo>
                  <a:cubicBezTo>
                    <a:pt x="110599" y="455223"/>
                    <a:pt x="72314" y="439365"/>
                    <a:pt x="44086" y="411137"/>
                  </a:cubicBezTo>
                  <a:cubicBezTo>
                    <a:pt x="15858" y="382909"/>
                    <a:pt x="0" y="344624"/>
                    <a:pt x="0" y="304704"/>
                  </a:cubicBezTo>
                  <a:lnTo>
                    <a:pt x="0" y="150519"/>
                  </a:lnTo>
                  <a:cubicBezTo>
                    <a:pt x="0" y="110599"/>
                    <a:pt x="15858" y="72314"/>
                    <a:pt x="44086" y="44086"/>
                  </a:cubicBezTo>
                  <a:cubicBezTo>
                    <a:pt x="72314" y="15858"/>
                    <a:pt x="110599" y="0"/>
                    <a:pt x="150519" y="0"/>
                  </a:cubicBezTo>
                  <a:close/>
                </a:path>
              </a:pathLst>
            </a:custGeom>
            <a:solidFill>
              <a:srgbClr val="2B4B82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812800" cy="5790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9379"/>
                </a:lnSpc>
              </a:pPr>
              <a:r>
                <a:rPr lang="en-US" sz="6699">
                  <a:solidFill>
                    <a:srgbClr val="FEFEF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7ps</a:t>
              </a:r>
            </a:p>
          </p:txBody>
        </p:sp>
      </p:grpSp>
      <p:sp>
        <p:nvSpPr>
          <p:cNvPr name="AutoShape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27463" y="4661951"/>
            <a:ext cx="3680259" cy="437718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>
            <a:off x="7541363" y="2648172"/>
            <a:ext cx="1543050" cy="1149567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84413" y="5526163"/>
            <a:ext cx="59587" cy="1489733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>
            <a:off x="4813095" y="3797740"/>
            <a:ext cx="2728268" cy="864212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" id="9"/>
          <p:cNvGrpSpPr/>
          <p:nvPr/>
        </p:nvGrpSpPr>
        <p:grpSpPr>
          <a:xfrm rot="0">
            <a:off x="1482464" y="2060000"/>
            <a:ext cx="3330631" cy="3475478"/>
            <a:chOff x="0" y="0"/>
            <a:chExt cx="877203" cy="915352"/>
          </a:xfrm>
        </p:grpSpPr>
        <p:sp>
          <p:nvSpPr>
            <p:cNvPr name="Freeform 10" id="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77203" cy="915352"/>
            </a:xfrm>
            <a:custGeom>
              <a:avLst/>
              <a:gdLst/>
              <a:ahLst/>
              <a:cxnLst/>
              <a:rect r="r" b="b" t="t" l="l"/>
              <a:pathLst>
                <a:path h="915352" w="877203">
                  <a:moveTo>
                    <a:pt x="0" y="0"/>
                  </a:moveTo>
                  <a:lnTo>
                    <a:pt x="877203" y="0"/>
                  </a:lnTo>
                  <a:lnTo>
                    <a:pt x="877203" y="915352"/>
                  </a:lnTo>
                  <a:lnTo>
                    <a:pt x="0" y="915352"/>
                  </a:lnTo>
                  <a:close/>
                </a:path>
              </a:pathLst>
            </a:custGeom>
            <a:solidFill>
              <a:srgbClr val="F7B4A7"/>
            </a:solidFill>
            <a:ln w="28575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77203" cy="97250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Physical Evidence: Digital certificates, parent dashboards, student portfolios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727849" y="227605"/>
            <a:ext cx="3627028" cy="2420568"/>
            <a:chOff x="0" y="0"/>
            <a:chExt cx="955267" cy="637516"/>
          </a:xfrm>
        </p:grpSpPr>
        <p:sp>
          <p:nvSpPr>
            <p:cNvPr name="Freeform 13" id="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955267" cy="637516"/>
            </a:xfrm>
            <a:custGeom>
              <a:avLst/>
              <a:gdLst/>
              <a:ahLst/>
              <a:cxnLst/>
              <a:rect r="r" b="b" t="t" l="l"/>
              <a:pathLst>
                <a:path h="637516" w="955267">
                  <a:moveTo>
                    <a:pt x="0" y="0"/>
                  </a:moveTo>
                  <a:lnTo>
                    <a:pt x="955267" y="0"/>
                  </a:lnTo>
                  <a:lnTo>
                    <a:pt x="955267" y="637516"/>
                  </a:lnTo>
                  <a:lnTo>
                    <a:pt x="0" y="637516"/>
                  </a:lnTo>
                  <a:close/>
                </a:path>
              </a:pathLst>
            </a:custGeom>
            <a:solidFill>
              <a:srgbClr val="F7B4A7"/>
            </a:solidFill>
            <a:ln w="28575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955267" cy="68514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Product: Curriculum-aligned tutoring, interactive tools, and progress tracking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122132" y="7015896"/>
            <a:ext cx="4043736" cy="3020783"/>
            <a:chOff x="0" y="0"/>
            <a:chExt cx="1065017" cy="795597"/>
          </a:xfrm>
        </p:grpSpPr>
        <p:sp>
          <p:nvSpPr>
            <p:cNvPr name="Freeform 16" id="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065017" cy="795597"/>
            </a:xfrm>
            <a:custGeom>
              <a:avLst/>
              <a:gdLst/>
              <a:ahLst/>
              <a:cxnLst/>
              <a:rect r="r" b="b" t="t" l="l"/>
              <a:pathLst>
                <a:path h="795597" w="1065017">
                  <a:moveTo>
                    <a:pt x="0" y="0"/>
                  </a:moveTo>
                  <a:lnTo>
                    <a:pt x="1065017" y="0"/>
                  </a:lnTo>
                  <a:lnTo>
                    <a:pt x="1065017" y="795597"/>
                  </a:lnTo>
                  <a:lnTo>
                    <a:pt x="0" y="795597"/>
                  </a:lnTo>
                  <a:close/>
                </a:path>
              </a:pathLst>
            </a:custGeom>
            <a:solidFill>
              <a:srgbClr val="F7B4A7"/>
            </a:solidFill>
            <a:ln w="28575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065017" cy="8527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People: Verified Egyptian tutors with professional support teams.</a:t>
              </a:r>
            </a:p>
            <a:p>
              <a:pPr algn="ctr">
                <a:lnSpc>
                  <a:spcPts val="391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307721" y="3797740"/>
            <a:ext cx="3651082" cy="2603859"/>
            <a:chOff x="0" y="0"/>
            <a:chExt cx="961602" cy="685790"/>
          </a:xfrm>
        </p:grpSpPr>
        <p:sp>
          <p:nvSpPr>
            <p:cNvPr name="Freeform 19" id="1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961602" cy="685790"/>
            </a:xfrm>
            <a:custGeom>
              <a:avLst/>
              <a:gdLst/>
              <a:ahLst/>
              <a:cxnLst/>
              <a:rect r="r" b="b" t="t" l="l"/>
              <a:pathLst>
                <a:path h="685790" w="961602">
                  <a:moveTo>
                    <a:pt x="0" y="0"/>
                  </a:moveTo>
                  <a:lnTo>
                    <a:pt x="961602" y="0"/>
                  </a:lnTo>
                  <a:lnTo>
                    <a:pt x="961602" y="685790"/>
                  </a:lnTo>
                  <a:lnTo>
                    <a:pt x="0" y="685790"/>
                  </a:lnTo>
                  <a:close/>
                </a:path>
              </a:pathLst>
            </a:custGeom>
            <a:solidFill>
              <a:srgbClr val="F7B4A7"/>
            </a:solidFill>
            <a:ln w="28575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961602" cy="73341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Place: Delivered through mobile apps, social media, and web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532160" y="227605"/>
            <a:ext cx="3489714" cy="3400756"/>
            <a:chOff x="0" y="0"/>
            <a:chExt cx="919102" cy="895672"/>
          </a:xfrm>
        </p:grpSpPr>
        <p:sp>
          <p:nvSpPr>
            <p:cNvPr name="Freeform 22" id="2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919102" cy="895672"/>
            </a:xfrm>
            <a:custGeom>
              <a:avLst/>
              <a:gdLst/>
              <a:ahLst/>
              <a:cxnLst/>
              <a:rect r="r" b="b" t="t" l="l"/>
              <a:pathLst>
                <a:path h="895672" w="919102">
                  <a:moveTo>
                    <a:pt x="0" y="0"/>
                  </a:moveTo>
                  <a:lnTo>
                    <a:pt x="919102" y="0"/>
                  </a:lnTo>
                  <a:lnTo>
                    <a:pt x="919102" y="895672"/>
                  </a:lnTo>
                  <a:lnTo>
                    <a:pt x="0" y="895672"/>
                  </a:lnTo>
                  <a:close/>
                </a:path>
              </a:pathLst>
            </a:custGeom>
            <a:solidFill>
              <a:srgbClr val="F0ABC1"/>
            </a:solidFill>
            <a:ln w="28575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919102" cy="95282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Price: Affordable subscriptions and pay-per-session options</a:t>
              </a:r>
            </a:p>
          </p:txBody>
        </p:sp>
      </p:grpSp>
      <p:sp>
        <p:nvSpPr>
          <p:cNvPr name="AutoShape 24" id="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true">
            <a:off x="10305725" y="1927983"/>
            <a:ext cx="1226435" cy="1927079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5" id="25"/>
          <p:cNvGrpSpPr/>
          <p:nvPr/>
        </p:nvGrpSpPr>
        <p:grpSpPr>
          <a:xfrm rot="0">
            <a:off x="12026058" y="6535224"/>
            <a:ext cx="3547481" cy="3501456"/>
            <a:chOff x="0" y="0"/>
            <a:chExt cx="934316" cy="922194"/>
          </a:xfrm>
        </p:grpSpPr>
        <p:sp>
          <p:nvSpPr>
            <p:cNvPr name="Freeform 26" id="2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934316" cy="922194"/>
            </a:xfrm>
            <a:custGeom>
              <a:avLst/>
              <a:gdLst/>
              <a:ahLst/>
              <a:cxnLst/>
              <a:rect r="r" b="b" t="t" l="l"/>
              <a:pathLst>
                <a:path h="922194" w="934316">
                  <a:moveTo>
                    <a:pt x="0" y="0"/>
                  </a:moveTo>
                  <a:lnTo>
                    <a:pt x="934316" y="0"/>
                  </a:lnTo>
                  <a:lnTo>
                    <a:pt x="934316" y="922194"/>
                  </a:lnTo>
                  <a:lnTo>
                    <a:pt x="0" y="922194"/>
                  </a:lnTo>
                  <a:close/>
                </a:path>
              </a:pathLst>
            </a:custGeom>
            <a:solidFill>
              <a:srgbClr val="F0ABC1"/>
            </a:solidFill>
            <a:ln w="28575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934316" cy="97934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Promotion: Referral bonuses, testimonials, WhatsApp ads.</a:t>
              </a:r>
            </a:p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28" id="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60347" y="5223619"/>
            <a:ext cx="3239451" cy="1311605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9" id="29"/>
          <p:cNvGrpSpPr/>
          <p:nvPr/>
        </p:nvGrpSpPr>
        <p:grpSpPr>
          <a:xfrm rot="0">
            <a:off x="1223596" y="5831685"/>
            <a:ext cx="3848368" cy="2906310"/>
            <a:chOff x="0" y="0"/>
            <a:chExt cx="1013562" cy="765448"/>
          </a:xfrm>
        </p:grpSpPr>
        <p:sp>
          <p:nvSpPr>
            <p:cNvPr name="Freeform 30" id="3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013562" cy="765448"/>
            </a:xfrm>
            <a:custGeom>
              <a:avLst/>
              <a:gdLst/>
              <a:ahLst/>
              <a:cxnLst/>
              <a:rect r="r" b="b" t="t" l="l"/>
              <a:pathLst>
                <a:path h="765448" w="1013562">
                  <a:moveTo>
                    <a:pt x="0" y="0"/>
                  </a:moveTo>
                  <a:lnTo>
                    <a:pt x="1013562" y="0"/>
                  </a:lnTo>
                  <a:lnTo>
                    <a:pt x="1013562" y="765448"/>
                  </a:lnTo>
                  <a:lnTo>
                    <a:pt x="0" y="765448"/>
                  </a:lnTo>
                  <a:close/>
                </a:path>
              </a:pathLst>
            </a:custGeom>
            <a:solidFill>
              <a:srgbClr val="F0ABC1"/>
            </a:solidFill>
            <a:ln w="28575" cap="sq">
              <a:solidFill>
                <a:srgbClr val="2B4B8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1013562" cy="81307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Process: Seamless sign-up, scheduling, and class management.</a:t>
              </a:r>
            </a:p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2" id="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>
            <a:off x="5071964" y="5353640"/>
            <a:ext cx="2631717" cy="1931199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>
            <a:off x="9867455" y="5477206"/>
            <a:ext cx="420291" cy="354478"/>
          </a:xfrm>
          <a:prstGeom prst="line">
            <a:avLst/>
          </a:prstGeom>
          <a:ln cap="flat" w="28575">
            <a:solidFill>
              <a:srgbClr val="2B4B8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028700" y="7780248"/>
            <a:ext cx="3972223" cy="3972223"/>
          </a:xfrm>
          <a:custGeom>
            <a:avLst/>
            <a:gdLst/>
            <a:ahLst/>
            <a:cxnLst/>
            <a:rect r="r" b="b" t="t" l="l"/>
            <a:pathLst>
              <a:path h="3972223" w="3972223">
                <a:moveTo>
                  <a:pt x="0" y="0"/>
                </a:moveTo>
                <a:lnTo>
                  <a:pt x="3972223" y="0"/>
                </a:lnTo>
                <a:lnTo>
                  <a:pt x="3972223" y="3972224"/>
                </a:lnTo>
                <a:lnTo>
                  <a:pt x="0" y="3972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12851" y="126425"/>
            <a:ext cx="4200244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80"/>
              </a:lnSpc>
            </a:pPr>
            <a:r>
              <a:rPr lang="en-US" sz="5400">
                <a:solidFill>
                  <a:srgbClr val="2B4B82"/>
                </a:solidFill>
                <a:latin typeface="Air Strip Arabic"/>
                <a:ea typeface="Air Strip Arabic"/>
                <a:cs typeface="Air Strip Arabic"/>
                <a:sym typeface="Air Strip Arabic"/>
              </a:rPr>
              <a:t>Marketing Mix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77761" y="1028700"/>
          <a:ext cx="16240125" cy="8534400"/>
        </p:xfrm>
        <a:graphic>
          <a:graphicData uri="http://schemas.openxmlformats.org/drawingml/2006/table">
            <a:tbl>
              <a:tblPr/>
              <a:tblGrid>
                <a:gridCol w="5906537"/>
                <a:gridCol w="10333588"/>
              </a:tblGrid>
              <a:tr h="7741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b="true" sz="2000">
                          <a:solidFill>
                            <a:srgbClr val="FEFEFE"/>
                          </a:solidFill>
                          <a:latin typeface="Clear Sans Regular Bold"/>
                          <a:ea typeface="Clear Sans Regular Bold"/>
                          <a:cs typeface="Clear Sans Regular Bold"/>
                          <a:sym typeface="Clear Sans Regular Bold"/>
                        </a:rPr>
                        <a:t>CHALLENGES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MITIGATION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4B82"/>
                    </a:solidFill>
                  </a:tcPr>
                </a:tc>
              </a:tr>
              <a:tr h="21120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3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Low brand awareness</a:t>
                      </a:r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3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3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Targeted marketing campaigns on</a:t>
                      </a:r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3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social media.</a:t>
                      </a:r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3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19974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639"/>
                        </a:lnSpc>
                      </a:pPr>
                      <a:r>
                        <a:rPr lang="en-US" sz="25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Tutor retention</a:t>
                      </a:r>
                    </a:p>
                    <a:p>
                      <a:pPr algn="ctr">
                        <a:lnSpc>
                          <a:spcPts val="3639"/>
                        </a:lnSpc>
                      </a:pPr>
                      <a:r>
                        <a:rPr lang="en-US" sz="25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Offer onboarding support and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performance bonuses.</a:t>
                      </a:r>
                    </a:p>
                    <a:p>
                      <a:pPr algn="ctr">
                        <a:lnSpc>
                          <a:spcPts val="3079"/>
                        </a:lnSpc>
                      </a:pPr>
                      <a:r>
                        <a:rPr lang="en-US" sz="21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18158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Operational scaling</a:t>
                      </a:r>
                    </a:p>
                    <a:p>
                      <a:pPr algn="ctr">
                        <a:lnSpc>
                          <a:spcPts val="3499"/>
                        </a:lnSpc>
                      </a:pPr>
                      <a:r>
                        <a:rPr lang="en-US" sz="24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Invest in automation and scheduling</a:t>
                      </a:r>
                    </a:p>
                    <a:p>
                      <a:pPr algn="ctr">
                        <a:lnSpc>
                          <a:spcPts val="2939"/>
                        </a:lnSpc>
                      </a:pPr>
                      <a:r>
                        <a:rPr lang="en-US" sz="20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software.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  <a:tr h="18349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5039"/>
                        </a:lnSpc>
                      </a:pPr>
                      <a:r>
                        <a:rPr lang="en-US" sz="35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Regulatory issues</a:t>
                      </a:r>
                    </a:p>
                    <a:p>
                      <a:pPr algn="ctr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Monitor local laws; adopt strong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privacy policies.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sz="1999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 </a:t>
                      </a:r>
                    </a:p>
                  </a:txBody>
                  <a:tcPr marL="171450" marR="171450" marT="171450" marB="171450" anchor="ctr">
                    <a:lnL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 descr="an isometric lined search bar"/>
          <p:cNvSpPr/>
          <p:nvPr/>
        </p:nvSpPr>
        <p:spPr>
          <a:xfrm flipH="false" flipV="false" rot="0">
            <a:off x="15183045" y="0"/>
            <a:ext cx="3104955" cy="2783169"/>
          </a:xfrm>
          <a:custGeom>
            <a:avLst/>
            <a:gdLst/>
            <a:ahLst/>
            <a:cxnLst/>
            <a:rect r="r" b="b" t="t" l="l"/>
            <a:pathLst>
              <a:path h="2783169" w="3104955">
                <a:moveTo>
                  <a:pt x="0" y="0"/>
                </a:moveTo>
                <a:lnTo>
                  <a:pt x="3104955" y="0"/>
                </a:lnTo>
                <a:lnTo>
                  <a:pt x="3104955" y="2783169"/>
                </a:lnTo>
                <a:lnTo>
                  <a:pt x="0" y="27831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2114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"/>
            </a:blip>
            <a:stretch>
              <a:fillRect l="0" t="-38888" r="0" b="-3888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7761" y="7988377"/>
            <a:ext cx="3972223" cy="3972223"/>
          </a:xfrm>
          <a:custGeom>
            <a:avLst/>
            <a:gdLst/>
            <a:ahLst/>
            <a:cxnLst/>
            <a:rect r="r" b="b" t="t" l="l"/>
            <a:pathLst>
              <a:path h="3972223" w="3972223">
                <a:moveTo>
                  <a:pt x="0" y="0"/>
                </a:moveTo>
                <a:lnTo>
                  <a:pt x="3972223" y="0"/>
                </a:lnTo>
                <a:lnTo>
                  <a:pt x="3972223" y="3972224"/>
                </a:lnTo>
                <a:lnTo>
                  <a:pt x="0" y="39722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7761" y="144780"/>
            <a:ext cx="13622869" cy="8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</a:pPr>
            <a:r>
              <a:rPr lang="en-US" b="true" sz="6399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challenges and Mitigation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paper airplane"/>
          <p:cNvSpPr/>
          <p:nvPr/>
        </p:nvSpPr>
        <p:spPr>
          <a:xfrm flipH="false" flipV="false" rot="0">
            <a:off x="15193188" y="8502772"/>
            <a:ext cx="2415933" cy="1511056"/>
          </a:xfrm>
          <a:custGeom>
            <a:avLst/>
            <a:gdLst/>
            <a:ahLst/>
            <a:cxnLst/>
            <a:rect r="r" b="b" t="t" l="l"/>
            <a:pathLst>
              <a:path h="1511056" w="2415933">
                <a:moveTo>
                  <a:pt x="0" y="0"/>
                </a:moveTo>
                <a:lnTo>
                  <a:pt x="2415933" y="0"/>
                </a:lnTo>
                <a:lnTo>
                  <a:pt x="2415933" y="1511056"/>
                </a:lnTo>
                <a:lnTo>
                  <a:pt x="0" y="1511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an isometric lined paper airplane"/>
          <p:cNvSpPr/>
          <p:nvPr/>
        </p:nvSpPr>
        <p:spPr>
          <a:xfrm flipH="false" flipV="false" rot="0">
            <a:off x="10172700" y="8656992"/>
            <a:ext cx="4338720" cy="2713672"/>
          </a:xfrm>
          <a:custGeom>
            <a:avLst/>
            <a:gdLst/>
            <a:ahLst/>
            <a:cxnLst/>
            <a:rect r="r" b="b" t="t" l="l"/>
            <a:pathLst>
              <a:path h="2713672" w="4338720">
                <a:moveTo>
                  <a:pt x="0" y="0"/>
                </a:moveTo>
                <a:lnTo>
                  <a:pt x="4338720" y="0"/>
                </a:lnTo>
                <a:lnTo>
                  <a:pt x="4338720" y="2713672"/>
                </a:lnTo>
                <a:lnTo>
                  <a:pt x="0" y="271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an isometric lined paper airplane"/>
          <p:cNvSpPr/>
          <p:nvPr/>
        </p:nvSpPr>
        <p:spPr>
          <a:xfrm flipH="false" flipV="false" rot="0">
            <a:off x="5427738" y="8681724"/>
            <a:ext cx="3289448" cy="2057400"/>
          </a:xfrm>
          <a:custGeom>
            <a:avLst/>
            <a:gdLst/>
            <a:ahLst/>
            <a:cxnLst/>
            <a:rect r="r" b="b" t="t" l="l"/>
            <a:pathLst>
              <a:path h="2057400" w="3289448">
                <a:moveTo>
                  <a:pt x="0" y="0"/>
                </a:moveTo>
                <a:lnTo>
                  <a:pt x="3289447" y="0"/>
                </a:lnTo>
                <a:lnTo>
                  <a:pt x="328944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8567064" cy="8066742"/>
          </a:xfrm>
          <a:custGeom>
            <a:avLst/>
            <a:gdLst/>
            <a:ahLst/>
            <a:cxnLst/>
            <a:rect r="r" b="b" t="t" l="l"/>
            <a:pathLst>
              <a:path h="8066742" w="18567064">
                <a:moveTo>
                  <a:pt x="0" y="0"/>
                </a:moveTo>
                <a:lnTo>
                  <a:pt x="18567064" y="0"/>
                </a:lnTo>
                <a:lnTo>
                  <a:pt x="18567064" y="8066742"/>
                </a:lnTo>
                <a:lnTo>
                  <a:pt x="0" y="80667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736" t="0" r="-2052" b="-108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7724313"/>
            <a:ext cx="3972223" cy="3972223"/>
          </a:xfrm>
          <a:custGeom>
            <a:avLst/>
            <a:gdLst/>
            <a:ahLst/>
            <a:cxnLst/>
            <a:rect r="r" b="b" t="t" l="l"/>
            <a:pathLst>
              <a:path h="3972223" w="3972223">
                <a:moveTo>
                  <a:pt x="0" y="0"/>
                </a:moveTo>
                <a:lnTo>
                  <a:pt x="3972223" y="0"/>
                </a:lnTo>
                <a:lnTo>
                  <a:pt x="3972223" y="3972223"/>
                </a:lnTo>
                <a:lnTo>
                  <a:pt x="0" y="397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ABC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130106"/>
            <a:ext cx="18315764" cy="6942617"/>
          </a:xfrm>
          <a:custGeom>
            <a:avLst/>
            <a:gdLst/>
            <a:ahLst/>
            <a:cxnLst/>
            <a:rect r="r" b="b" t="t" l="l"/>
            <a:pathLst>
              <a:path h="6942617" w="18315764">
                <a:moveTo>
                  <a:pt x="0" y="0"/>
                </a:moveTo>
                <a:lnTo>
                  <a:pt x="18315764" y="0"/>
                </a:lnTo>
                <a:lnTo>
                  <a:pt x="18315764" y="6942617"/>
                </a:lnTo>
                <a:lnTo>
                  <a:pt x="0" y="69426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78" t="0" r="-7209" b="0"/>
            </a:stretch>
          </a:blipFill>
        </p:spPr>
      </p:sp>
      <p:sp>
        <p:nvSpPr>
          <p:cNvPr name="Freeform 3" id="3" descr="an isometric lined group of speech bubbles"/>
          <p:cNvSpPr/>
          <p:nvPr/>
        </p:nvSpPr>
        <p:spPr>
          <a:xfrm flipH="false" flipV="false" rot="0">
            <a:off x="15882407" y="0"/>
            <a:ext cx="2405593" cy="1972586"/>
          </a:xfrm>
          <a:custGeom>
            <a:avLst/>
            <a:gdLst/>
            <a:ahLst/>
            <a:cxnLst/>
            <a:rect r="r" b="b" t="t" l="l"/>
            <a:pathLst>
              <a:path h="1972586" w="2405593">
                <a:moveTo>
                  <a:pt x="0" y="0"/>
                </a:moveTo>
                <a:lnTo>
                  <a:pt x="2405593" y="0"/>
                </a:lnTo>
                <a:lnTo>
                  <a:pt x="2405593" y="1972586"/>
                </a:lnTo>
                <a:lnTo>
                  <a:pt x="0" y="1972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22494" y="833536"/>
            <a:ext cx="7535756" cy="7535756"/>
          </a:xfrm>
          <a:custGeom>
            <a:avLst/>
            <a:gdLst/>
            <a:ahLst/>
            <a:cxnLst/>
            <a:rect r="r" b="b" t="t" l="l"/>
            <a:pathLst>
              <a:path h="7535756" w="7535756">
                <a:moveTo>
                  <a:pt x="0" y="0"/>
                </a:moveTo>
                <a:lnTo>
                  <a:pt x="7535756" y="0"/>
                </a:lnTo>
                <a:lnTo>
                  <a:pt x="7535756" y="7535757"/>
                </a:lnTo>
                <a:lnTo>
                  <a:pt x="0" y="7535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752077"/>
            <a:ext cx="3972223" cy="3972223"/>
          </a:xfrm>
          <a:custGeom>
            <a:avLst/>
            <a:gdLst/>
            <a:ahLst/>
            <a:cxnLst/>
            <a:rect r="r" b="b" t="t" l="l"/>
            <a:pathLst>
              <a:path h="3972223" w="3972223">
                <a:moveTo>
                  <a:pt x="0" y="0"/>
                </a:moveTo>
                <a:lnTo>
                  <a:pt x="3972223" y="0"/>
                </a:lnTo>
                <a:lnTo>
                  <a:pt x="3972223" y="3972223"/>
                </a:lnTo>
                <a:lnTo>
                  <a:pt x="0" y="397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96524" y="0"/>
            <a:ext cx="9569415" cy="1667072"/>
            <a:chOff x="0" y="0"/>
            <a:chExt cx="12759220" cy="222276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85725"/>
              <a:ext cx="12759220" cy="1207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 b="tru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ADS ANALYSIS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578026"/>
              <a:ext cx="12759220" cy="644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722494" y="7921821"/>
            <a:ext cx="10842589" cy="316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1"/>
              </a:lnSpc>
            </a:pPr>
            <a:r>
              <a:rPr lang="en-US" sz="4501" u="sng">
                <a:solidFill>
                  <a:srgbClr val="2B4B82"/>
                </a:solidFill>
                <a:latin typeface="Arimo"/>
                <a:ea typeface="Arimo"/>
                <a:cs typeface="Arimo"/>
                <a:sym typeface="Arimo"/>
                <a:hlinkClick r:id="rId6" tooltip="https://www.facebook.com/fatin.app1/videos/841933588116647/?notif_id=1743173017911355&amp;notif_t=feedback_reaction_generic&amp;ref=notif"/>
              </a:rPr>
              <a:t>https://www.facebook.com/fatin.app1/videos/841933588116647/?notif_id=1743173017911355&amp;notif_t=feedback_reaction_generic&amp;ref=notif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6347" y="568168"/>
            <a:ext cx="17235305" cy="793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0"/>
              </a:lnSpc>
            </a:pPr>
            <a:r>
              <a:rPr lang="en-US" sz="5933">
                <a:solidFill>
                  <a:srgbClr val="94DDDE"/>
                </a:solidFill>
                <a:latin typeface="Air Strip Arabic"/>
                <a:ea typeface="Air Strip Arabic"/>
                <a:cs typeface="Air Strip Arabic"/>
                <a:sym typeface="Air Strip Arabic"/>
              </a:rPr>
              <a:t>Conclusion &amp; Next Steps</a:t>
            </a:r>
          </a:p>
          <a:p>
            <a:pPr algn="l">
              <a:lnSpc>
                <a:spcPts val="6230"/>
              </a:lnSpc>
            </a:pPr>
            <a:r>
              <a:rPr lang="en-US" sz="5933" b="true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Why Fateen Matters:</a:t>
            </a:r>
          </a:p>
          <a:p>
            <a:pPr algn="l">
              <a:lnSpc>
                <a:spcPts val="6230"/>
              </a:lnSpc>
            </a:pPr>
            <a:r>
              <a:rPr lang="en-US" sz="5933" b="true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Fateen solves a real need for expatriate Egyptian families by providing high-quality, curriculum-aligned, culturally relevant education.</a:t>
            </a:r>
          </a:p>
          <a:p>
            <a:pPr algn="l">
              <a:lnSpc>
                <a:spcPts val="6230"/>
              </a:lnSpc>
            </a:pPr>
            <a:r>
              <a:rPr lang="en-US" sz="5933">
                <a:solidFill>
                  <a:srgbClr val="94DDDE"/>
                </a:solidFill>
                <a:latin typeface="Air Strip Arabic"/>
                <a:ea typeface="Air Strip Arabic"/>
                <a:cs typeface="Air Strip Arabic"/>
                <a:sym typeface="Air Strip Arabic"/>
              </a:rPr>
              <a:t>Immediate Priorities:</a:t>
            </a:r>
          </a:p>
          <a:p>
            <a:pPr algn="l" marL="1281139" indent="-640570" lvl="1">
              <a:lnSpc>
                <a:spcPts val="6230"/>
              </a:lnSpc>
              <a:buAutoNum type="arabicPeriod" startAt="1"/>
            </a:pPr>
            <a:r>
              <a:rPr lang="en-US" b="true" sz="5933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Execute marketing and tutor onboarding plans.</a:t>
            </a:r>
          </a:p>
          <a:p>
            <a:pPr algn="l" marL="1281139" indent="-640570" lvl="1">
              <a:lnSpc>
                <a:spcPts val="6230"/>
              </a:lnSpc>
              <a:buAutoNum type="arabicPeriod" startAt="1"/>
            </a:pPr>
            <a:r>
              <a:rPr lang="en-US" b="true" sz="5933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Launch gamified features and dashboards.</a:t>
            </a:r>
          </a:p>
          <a:p>
            <a:pPr algn="l">
              <a:lnSpc>
                <a:spcPts val="6230"/>
              </a:lnSpc>
            </a:pPr>
            <a:r>
              <a:rPr lang="en-US" sz="5933" b="true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Secure strategic partnerships under Saudi Vision</a:t>
            </a:r>
          </a:p>
        </p:txBody>
      </p:sp>
      <p:sp>
        <p:nvSpPr>
          <p:cNvPr name="Freeform 3" id="3" descr="an isometric lined phone"/>
          <p:cNvSpPr/>
          <p:nvPr/>
        </p:nvSpPr>
        <p:spPr>
          <a:xfrm flipH="false" flipV="false" rot="0">
            <a:off x="4610774" y="1441513"/>
            <a:ext cx="2645731" cy="1625922"/>
          </a:xfrm>
          <a:custGeom>
            <a:avLst/>
            <a:gdLst/>
            <a:ahLst/>
            <a:cxnLst/>
            <a:rect r="r" b="b" t="t" l="l"/>
            <a:pathLst>
              <a:path h="1625922" w="2645731">
                <a:moveTo>
                  <a:pt x="0" y="0"/>
                </a:moveTo>
                <a:lnTo>
                  <a:pt x="2645731" y="0"/>
                </a:lnTo>
                <a:lnTo>
                  <a:pt x="2645731" y="1625922"/>
                </a:lnTo>
                <a:lnTo>
                  <a:pt x="0" y="16259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an isometric lined briefcase"/>
          <p:cNvSpPr/>
          <p:nvPr/>
        </p:nvSpPr>
        <p:spPr>
          <a:xfrm flipH="false" flipV="false" rot="0">
            <a:off x="-2879313" y="5316566"/>
            <a:ext cx="5758626" cy="4114800"/>
          </a:xfrm>
          <a:custGeom>
            <a:avLst/>
            <a:gdLst/>
            <a:ahLst/>
            <a:cxnLst/>
            <a:rect r="r" b="b" t="t" l="l"/>
            <a:pathLst>
              <a:path h="4114800" w="5758626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 descr="an isometric lined pencil holder with pencils"/>
          <p:cNvSpPr/>
          <p:nvPr/>
        </p:nvSpPr>
        <p:spPr>
          <a:xfrm flipH="false" flipV="false" rot="0">
            <a:off x="6340312" y="-1788377"/>
            <a:ext cx="1491622" cy="3229890"/>
          </a:xfrm>
          <a:custGeom>
            <a:avLst/>
            <a:gdLst/>
            <a:ahLst/>
            <a:cxnLst/>
            <a:rect r="r" b="b" t="t" l="l"/>
            <a:pathLst>
              <a:path h="3229890" w="1491622">
                <a:moveTo>
                  <a:pt x="0" y="0"/>
                </a:moveTo>
                <a:lnTo>
                  <a:pt x="1491622" y="0"/>
                </a:lnTo>
                <a:lnTo>
                  <a:pt x="1491622" y="3229890"/>
                </a:lnTo>
                <a:lnTo>
                  <a:pt x="0" y="3229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0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 descr="an isometric lined group of speech bubbles"/>
          <p:cNvSpPr/>
          <p:nvPr/>
        </p:nvSpPr>
        <p:spPr>
          <a:xfrm flipH="false" flipV="false" rot="0">
            <a:off x="8242167" y="-1536821"/>
            <a:ext cx="3748344" cy="3073642"/>
          </a:xfrm>
          <a:custGeom>
            <a:avLst/>
            <a:gdLst/>
            <a:ahLst/>
            <a:cxnLst/>
            <a:rect r="r" b="b" t="t" l="l"/>
            <a:pathLst>
              <a:path h="3073642" w="3748344">
                <a:moveTo>
                  <a:pt x="0" y="0"/>
                </a:moveTo>
                <a:lnTo>
                  <a:pt x="3748345" y="0"/>
                </a:lnTo>
                <a:lnTo>
                  <a:pt x="3748345" y="3073642"/>
                </a:lnTo>
                <a:lnTo>
                  <a:pt x="0" y="30736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 descr="an isometric lined desktop computer"/>
          <p:cNvSpPr/>
          <p:nvPr/>
        </p:nvSpPr>
        <p:spPr>
          <a:xfrm flipH="false" flipV="false" rot="0">
            <a:off x="-566643" y="-2441088"/>
            <a:ext cx="4317873" cy="5892879"/>
          </a:xfrm>
          <a:custGeom>
            <a:avLst/>
            <a:gdLst/>
            <a:ahLst/>
            <a:cxnLst/>
            <a:rect r="r" b="b" t="t" l="l"/>
            <a:pathLst>
              <a:path h="5892879" w="4317873">
                <a:moveTo>
                  <a:pt x="0" y="0"/>
                </a:moveTo>
                <a:lnTo>
                  <a:pt x="4317873" y="0"/>
                </a:lnTo>
                <a:lnTo>
                  <a:pt x="4317873" y="5892879"/>
                </a:lnTo>
                <a:lnTo>
                  <a:pt x="0" y="58928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19999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an isometric lined open book"/>
          <p:cNvSpPr/>
          <p:nvPr/>
        </p:nvSpPr>
        <p:spPr>
          <a:xfrm flipH="true" flipV="false" rot="0">
            <a:off x="1742874" y="3067435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4597438" y="0"/>
                </a:moveTo>
                <a:lnTo>
                  <a:pt x="0" y="0"/>
                </a:lnTo>
                <a:lnTo>
                  <a:pt x="0" y="2842053"/>
                </a:lnTo>
                <a:lnTo>
                  <a:pt x="4597438" y="2842053"/>
                </a:lnTo>
                <a:lnTo>
                  <a:pt x="4597438" y="0"/>
                </a:lnTo>
                <a:close/>
              </a:path>
            </a:pathLst>
          </a:custGeom>
          <a:blipFill>
            <a:blip r:embed="rId12">
              <a:alphaModFix amt="14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370" y="7710734"/>
            <a:ext cx="3972223" cy="3972223"/>
          </a:xfrm>
          <a:custGeom>
            <a:avLst/>
            <a:gdLst/>
            <a:ahLst/>
            <a:cxnLst/>
            <a:rect r="r" b="b" t="t" l="l"/>
            <a:pathLst>
              <a:path h="3972223" w="3972223">
                <a:moveTo>
                  <a:pt x="0" y="0"/>
                </a:moveTo>
                <a:lnTo>
                  <a:pt x="3972223" y="0"/>
                </a:lnTo>
                <a:lnTo>
                  <a:pt x="3972223" y="3972224"/>
                </a:lnTo>
                <a:lnTo>
                  <a:pt x="0" y="397222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0" id="10" descr="an isometric lined light bulb"/>
          <p:cNvSpPr/>
          <p:nvPr/>
        </p:nvSpPr>
        <p:spPr>
          <a:xfrm flipH="false" flipV="false" rot="0">
            <a:off x="16476787" y="225617"/>
            <a:ext cx="1042548" cy="1606166"/>
          </a:xfrm>
          <a:custGeom>
            <a:avLst/>
            <a:gdLst/>
            <a:ahLst/>
            <a:cxnLst/>
            <a:rect r="r" b="b" t="t" l="l"/>
            <a:pathLst>
              <a:path h="1606166" w="1042548">
                <a:moveTo>
                  <a:pt x="0" y="0"/>
                </a:moveTo>
                <a:lnTo>
                  <a:pt x="1042547" y="0"/>
                </a:lnTo>
                <a:lnTo>
                  <a:pt x="1042547" y="1606166"/>
                </a:lnTo>
                <a:lnTo>
                  <a:pt x="0" y="16061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20779" y="0"/>
            <a:ext cx="11367221" cy="10287000"/>
            <a:chOff x="0" y="0"/>
            <a:chExt cx="2993836" cy="2709333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99383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993836">
                  <a:moveTo>
                    <a:pt x="0" y="0"/>
                  </a:moveTo>
                  <a:lnTo>
                    <a:pt x="2993836" y="0"/>
                  </a:lnTo>
                  <a:lnTo>
                    <a:pt x="299383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B4B8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99383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920779" y="1043708"/>
          <a:ext cx="10980001" cy="6459758"/>
        </p:xfrm>
        <a:graphic>
          <a:graphicData uri="http://schemas.openxmlformats.org/drawingml/2006/table">
            <a:tbl>
              <a:tblPr/>
              <a:tblGrid>
                <a:gridCol w="10980001"/>
              </a:tblGrid>
              <a:tr h="64597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879"/>
                        </a:lnSpc>
                        <a:defRPr/>
                      </a:pPr>
                      <a:r>
                        <a:rPr lang="en-US" sz="4199">
                          <a:solidFill>
                            <a:srgbClr val="FEFEFE"/>
                          </a:solidFill>
                          <a:latin typeface="Balabeloo"/>
                          <a:ea typeface="Balabeloo"/>
                          <a:cs typeface="Balabeloo"/>
                          <a:sym typeface="Balabeloo"/>
                        </a:rPr>
                        <a:t>Fateen Social Media:</a:t>
                      </a:r>
                      <a:endParaRPr lang="en-US" sz="1100"/>
                    </a:p>
                    <a:p>
                      <a:pPr algn="l">
                        <a:lnSpc>
                          <a:spcPts val="5879"/>
                        </a:lnSpc>
                      </a:pPr>
                    </a:p>
                    <a:p>
                      <a:pPr algn="l">
                        <a:lnSpc>
                          <a:spcPts val="5879"/>
                        </a:lnSpc>
                      </a:pPr>
                      <a:r>
                        <a:rPr lang="en-US" sz="4199">
                          <a:solidFill>
                            <a:srgbClr val="FEFEFE"/>
                          </a:solidFill>
                          <a:latin typeface="Balabeloo"/>
                          <a:ea typeface="Balabeloo"/>
                          <a:cs typeface="Balabeloo"/>
                          <a:sym typeface="Balabeloo"/>
                        </a:rPr>
                        <a:t>https://www.facebook.com/fatin.app1</a:t>
                      </a:r>
                    </a:p>
                    <a:p>
                      <a:pPr algn="l">
                        <a:lnSpc>
                          <a:spcPts val="5879"/>
                        </a:lnSpc>
                      </a:pPr>
                      <a:r>
                        <a:rPr lang="en-US" sz="4199">
                          <a:solidFill>
                            <a:srgbClr val="FEFEFE"/>
                          </a:solidFill>
                          <a:latin typeface="Balabeloo"/>
                          <a:ea typeface="Balabeloo"/>
                          <a:cs typeface="Balabeloo"/>
                          <a:sym typeface="Balabeloo"/>
                        </a:rPr>
                        <a:t>https://www.instagram.com/fatin.app1/ </a:t>
                      </a:r>
                    </a:p>
                    <a:p>
                      <a:pPr algn="l">
                        <a:lnSpc>
                          <a:spcPts val="5879"/>
                        </a:lnSpc>
                      </a:pPr>
                      <a:r>
                        <a:rPr lang="en-US" sz="4199">
                          <a:solidFill>
                            <a:srgbClr val="FEFEFE"/>
                          </a:solidFill>
                          <a:latin typeface="Balabeloo"/>
                          <a:ea typeface="Balabeloo"/>
                          <a:cs typeface="Balabeloo"/>
                          <a:sym typeface="Balabeloo"/>
                        </a:rPr>
                        <a:t>FATIIN.APP@GMAIL.COM</a:t>
                      </a:r>
                    </a:p>
                    <a:p>
                      <a:pPr algn="l">
                        <a:lnSpc>
                          <a:spcPts val="58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-305407" y="714130"/>
            <a:ext cx="7781472" cy="9572870"/>
          </a:xfrm>
          <a:custGeom>
            <a:avLst/>
            <a:gdLst/>
            <a:ahLst/>
            <a:cxnLst/>
            <a:rect r="r" b="b" t="t" l="l"/>
            <a:pathLst>
              <a:path h="9572870" w="7781472">
                <a:moveTo>
                  <a:pt x="0" y="0"/>
                </a:moveTo>
                <a:lnTo>
                  <a:pt x="7781472" y="0"/>
                </a:lnTo>
                <a:lnTo>
                  <a:pt x="7781472" y="9572870"/>
                </a:lnTo>
                <a:lnTo>
                  <a:pt x="0" y="9572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39" t="0" r="-15981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92867" y="265756"/>
            <a:ext cx="10313467" cy="10313467"/>
          </a:xfrm>
          <a:custGeom>
            <a:avLst/>
            <a:gdLst/>
            <a:ahLst/>
            <a:cxnLst/>
            <a:rect r="r" b="b" t="t" l="l"/>
            <a:pathLst>
              <a:path h="10313467" w="10313467">
                <a:moveTo>
                  <a:pt x="0" y="0"/>
                </a:moveTo>
                <a:lnTo>
                  <a:pt x="10313467" y="0"/>
                </a:lnTo>
                <a:lnTo>
                  <a:pt x="10313467" y="10313467"/>
                </a:lnTo>
                <a:lnTo>
                  <a:pt x="0" y="10313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588657"/>
            <a:ext cx="18051754" cy="353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0"/>
              </a:lnSpc>
              <a:spcBef>
                <a:spcPct val="0"/>
              </a:spcBef>
            </a:pPr>
            <a:r>
              <a:rPr lang="en-US" sz="6728">
                <a:solidFill>
                  <a:srgbClr val="FFFFFF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We </a:t>
            </a:r>
            <a:r>
              <a:rPr lang="en-US" sz="6728">
                <a:solidFill>
                  <a:srgbClr val="FFFFFF"/>
                </a:solidFill>
                <a:latin typeface="Changa SemiBold"/>
                <a:ea typeface="Changa SemiBold"/>
                <a:cs typeface="Changa SemiBold"/>
                <a:sym typeface="Changa SemiBold"/>
              </a:rPr>
              <a:t>appreciate your time and consideration. Fateen is our step toward making education more accessible and culturally meaningful.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94917" y="-1462004"/>
          <a:ext cx="10105719" cy="11182576"/>
        </p:xfrm>
        <a:graphic>
          <a:graphicData uri="http://schemas.openxmlformats.org/drawingml/2006/table">
            <a:tbl>
              <a:tblPr/>
              <a:tblGrid>
                <a:gridCol w="10105719"/>
              </a:tblGrid>
              <a:tr h="24723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61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740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319"/>
                        </a:lnSpc>
                        <a:defRPr/>
                      </a:pPr>
                      <a:r>
                        <a:rPr lang="en-US" sz="3799" b="true">
                          <a:solidFill>
                            <a:srgbClr val="FEFEFE"/>
                          </a:solidFill>
                          <a:latin typeface="Changa SemiBold Bold"/>
                          <a:ea typeface="Changa SemiBold Bold"/>
                          <a:cs typeface="Changa SemiBold Bold"/>
                          <a:sym typeface="Changa SemiBold Bold"/>
                        </a:rPr>
                        <a:t>Fateen is an educational platform designed to connect Egyptian expatriate students in Saudi Arabia and the Gulf with qualified Egyptian tutors. The platform provides online and in-person tutoring services tailored to the Egyptian curriculum ensuring that students maintain academic excellence while staying connected to their cultural heritage. </a:t>
                      </a:r>
                      <a:endParaRPr lang="en-US" sz="1100"/>
                    </a:p>
                    <a:p>
                      <a:pPr algn="l">
                        <a:lnSpc>
                          <a:spcPts val="531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8292592" y="-2752249"/>
            <a:ext cx="8966708" cy="8966708"/>
          </a:xfrm>
          <a:custGeom>
            <a:avLst/>
            <a:gdLst/>
            <a:ahLst/>
            <a:cxnLst/>
            <a:rect r="r" b="b" t="t" l="l"/>
            <a:pathLst>
              <a:path h="8966708" w="8966708">
                <a:moveTo>
                  <a:pt x="0" y="0"/>
                </a:moveTo>
                <a:lnTo>
                  <a:pt x="8966708" y="0"/>
                </a:lnTo>
                <a:lnTo>
                  <a:pt x="8966708" y="8966708"/>
                </a:lnTo>
                <a:lnTo>
                  <a:pt x="0" y="8966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 descr="an isometric lined laptop"/>
          <p:cNvSpPr/>
          <p:nvPr/>
        </p:nvSpPr>
        <p:spPr>
          <a:xfrm flipH="false" flipV="false" rot="0">
            <a:off x="11325331" y="3666717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6678" y="0"/>
            <a:ext cx="17491322" cy="8882312"/>
          </a:xfrm>
          <a:custGeom>
            <a:avLst/>
            <a:gdLst/>
            <a:ahLst/>
            <a:cxnLst/>
            <a:rect r="r" b="b" t="t" l="l"/>
            <a:pathLst>
              <a:path h="8882312" w="17491322">
                <a:moveTo>
                  <a:pt x="0" y="0"/>
                </a:moveTo>
                <a:lnTo>
                  <a:pt x="17491322" y="0"/>
                </a:lnTo>
                <a:lnTo>
                  <a:pt x="17491322" y="8882312"/>
                </a:lnTo>
                <a:lnTo>
                  <a:pt x="0" y="8882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9818" y="7873516"/>
            <a:ext cx="5777973" cy="3535172"/>
          </a:xfrm>
          <a:custGeom>
            <a:avLst/>
            <a:gdLst/>
            <a:ahLst/>
            <a:cxnLst/>
            <a:rect r="r" b="b" t="t" l="l"/>
            <a:pathLst>
              <a:path h="3535172" w="5777973">
                <a:moveTo>
                  <a:pt x="0" y="0"/>
                </a:moveTo>
                <a:lnTo>
                  <a:pt x="5777973" y="0"/>
                </a:lnTo>
                <a:lnTo>
                  <a:pt x="5777973" y="3535172"/>
                </a:lnTo>
                <a:lnTo>
                  <a:pt x="0" y="3535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86" t="-32854" r="0" b="-3285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29215" y="3157388"/>
            <a:ext cx="8238682" cy="3972223"/>
          </a:xfrm>
          <a:custGeom>
            <a:avLst/>
            <a:gdLst/>
            <a:ahLst/>
            <a:cxnLst/>
            <a:rect r="r" b="b" t="t" l="l"/>
            <a:pathLst>
              <a:path h="3972223" w="8238682">
                <a:moveTo>
                  <a:pt x="0" y="0"/>
                </a:moveTo>
                <a:lnTo>
                  <a:pt x="8238682" y="0"/>
                </a:lnTo>
                <a:lnTo>
                  <a:pt x="8238682" y="3972224"/>
                </a:lnTo>
                <a:lnTo>
                  <a:pt x="0" y="3972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"/>
            </a:blip>
            <a:stretch>
              <a:fillRect l="0" t="-53703" r="0" b="-53703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8C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open book"/>
          <p:cNvSpPr/>
          <p:nvPr/>
        </p:nvSpPr>
        <p:spPr>
          <a:xfrm flipH="false" flipV="false" rot="0">
            <a:off x="655666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9" y="0"/>
                </a:lnTo>
                <a:lnTo>
                  <a:pt x="4597439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an isometric lined mobile phone"/>
          <p:cNvSpPr/>
          <p:nvPr/>
        </p:nvSpPr>
        <p:spPr>
          <a:xfrm flipH="true" flipV="false" rot="0">
            <a:off x="11207503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9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9" y="1276208"/>
                </a:lnTo>
                <a:lnTo>
                  <a:pt x="20766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an isometric lined package"/>
          <p:cNvSpPr/>
          <p:nvPr/>
        </p:nvSpPr>
        <p:spPr>
          <a:xfrm flipH="false" flipV="false" rot="0">
            <a:off x="13794348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6" y="0"/>
                </a:lnTo>
                <a:lnTo>
                  <a:pt x="38379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 descr="an isometric lined laptop"/>
          <p:cNvSpPr/>
          <p:nvPr/>
        </p:nvSpPr>
        <p:spPr>
          <a:xfrm flipH="false" flipV="false" rot="0">
            <a:off x="5649912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2709563"/>
          <a:ext cx="16230600" cy="6755103"/>
        </p:xfrm>
        <a:graphic>
          <a:graphicData uri="http://schemas.openxmlformats.org/drawingml/2006/table">
            <a:tbl>
              <a:tblPr/>
              <a:tblGrid>
                <a:gridCol w="8115300"/>
                <a:gridCol w="8115300"/>
              </a:tblGrid>
              <a:tr h="24274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6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7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7668">
                <a:tc>
                  <a:txBody>
                    <a:bodyPr anchor="t" rtlCol="false"/>
                    <a:lstStyle/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1- Teacher (Layla Ahmed Hassan) </a:t>
                      </a:r>
                      <a:endParaRPr lang="en-US" sz="1100"/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Female, 27, based in Cairo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Has a Bachelor’s in Education 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Wants to earn supplemental income and connect with Gulf students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Has knowledge in virtual tools and awareness of Gulf dialect/culture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2- Parent (Mariam Salah Al-Sharkawy)</a:t>
                      </a:r>
                      <a:endParaRPr lang="en-US" sz="1100"/>
                    </a:p>
                    <a:p>
                      <a:pPr algn="l">
                        <a:lnSpc>
                          <a:spcPts val="3639"/>
                        </a:lnSpc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Female, 40, lives in Riyadh</a:t>
                      </a:r>
                    </a:p>
                    <a:p>
                      <a:pPr algn="l">
                        <a:lnSpc>
                          <a:spcPts val="3639"/>
                        </a:lnSpc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Middle to upper income level, family-focused</a:t>
                      </a:r>
                    </a:p>
                    <a:p>
                      <a:pPr algn="l">
                        <a:lnSpc>
                          <a:spcPts val="3639"/>
                        </a:lnSpc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Wants certified Egyptian tutors, flexible schedules, and progress tracking</a:t>
                      </a:r>
                    </a:p>
                    <a:p>
                      <a:pPr algn="l">
                        <a:lnSpc>
                          <a:spcPts val="3639"/>
                        </a:lnSpc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Struggles to find reliable, affordable Egyptian tutoring</a:t>
                      </a:r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11716987" y="2852134"/>
            <a:ext cx="2059329" cy="2291366"/>
          </a:xfrm>
          <a:custGeom>
            <a:avLst/>
            <a:gdLst/>
            <a:ahLst/>
            <a:cxnLst/>
            <a:rect r="r" b="b" t="t" l="l"/>
            <a:pathLst>
              <a:path h="2291366" w="2059329">
                <a:moveTo>
                  <a:pt x="0" y="0"/>
                </a:moveTo>
                <a:lnTo>
                  <a:pt x="2059329" y="0"/>
                </a:lnTo>
                <a:lnTo>
                  <a:pt x="2059329" y="2291366"/>
                </a:lnTo>
                <a:lnTo>
                  <a:pt x="0" y="229136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96563" y="2551801"/>
            <a:ext cx="2241216" cy="2591699"/>
          </a:xfrm>
          <a:custGeom>
            <a:avLst/>
            <a:gdLst/>
            <a:ahLst/>
            <a:cxnLst/>
            <a:rect r="r" b="b" t="t" l="l"/>
            <a:pathLst>
              <a:path h="2591699" w="2241216">
                <a:moveTo>
                  <a:pt x="0" y="0"/>
                </a:moveTo>
                <a:lnTo>
                  <a:pt x="2241216" y="0"/>
                </a:lnTo>
                <a:lnTo>
                  <a:pt x="2241216" y="2591699"/>
                </a:lnTo>
                <a:lnTo>
                  <a:pt x="0" y="259169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963" t="0" r="-1963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8C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true">
            <a:off x="2875660" y="2905688"/>
            <a:ext cx="5817983" cy="0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4356" y="2905688"/>
            <a:ext cx="4264187" cy="0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759255" y="2905688"/>
            <a:ext cx="0" cy="0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974948" y="2463676"/>
            <a:ext cx="900712" cy="884024"/>
            <a:chOff x="0" y="0"/>
            <a:chExt cx="825825" cy="810524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 u="non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693644" y="2463676"/>
            <a:ext cx="900712" cy="884024"/>
            <a:chOff x="0" y="0"/>
            <a:chExt cx="825825" cy="810524"/>
          </a:xfrm>
        </p:grpSpPr>
        <p:sp>
          <p:nvSpPr>
            <p:cNvPr name="Freeform 9" id="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858543" y="2463676"/>
            <a:ext cx="900712" cy="884024"/>
            <a:chOff x="0" y="0"/>
            <a:chExt cx="825825" cy="810524"/>
          </a:xfrm>
        </p:grpSpPr>
        <p:sp>
          <p:nvSpPr>
            <p:cNvPr name="Freeform 12" id="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sz="4400" spc="752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3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76325" y="1114425"/>
            <a:ext cx="16135350" cy="8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6399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INTERNAL ANALYSIS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666944" y="3814425"/>
            <a:ext cx="2954112" cy="5647053"/>
            <a:chOff x="0" y="0"/>
            <a:chExt cx="3938815" cy="752940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3938815" cy="1116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53"/>
                </a:lnSpc>
              </a:pPr>
              <a:r>
                <a:rPr lang="en-US" b="true" sz="2467" spc="246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TEAM &amp; OPERATIONS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7129122"/>
              <a:ext cx="3938815" cy="400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90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385811"/>
              <a:ext cx="3938815" cy="5424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456557" indent="-228279" lvl="1">
                <a:lnSpc>
                  <a:spcPts val="2960"/>
                </a:lnSpc>
                <a:buFont typeface="Arial"/>
                <a:buChar char="•"/>
              </a:pPr>
              <a:r>
                <a:rPr lang="en-US" b="true" sz="2114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rPr>
                <a:t>Tutors trained in Zoom, Google Classroom, and other edtech tools.</a:t>
              </a:r>
            </a:p>
            <a:p>
              <a:pPr algn="ctr" marL="456557" indent="-228279" lvl="1">
                <a:lnSpc>
                  <a:spcPts val="2960"/>
                </a:lnSpc>
                <a:buFont typeface="Arial"/>
                <a:buChar char="•"/>
              </a:pPr>
              <a:r>
                <a:rPr lang="en-US" b="true" sz="2114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rPr>
                <a:t>Admin manages scheduling, recruitment, and quality assurance.</a:t>
              </a:r>
            </a:p>
            <a:p>
              <a:pPr algn="ctr">
                <a:lnSpc>
                  <a:spcPts val="2960"/>
                </a:lnSpc>
              </a:pPr>
              <a:r>
                <a:rPr lang="en-US" b="true" sz="2114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rPr>
                <a:t>Customer Support respond to parent and student queries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01570" y="3814425"/>
            <a:ext cx="4247469" cy="3562264"/>
            <a:chOff x="0" y="0"/>
            <a:chExt cx="5663292" cy="474968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38100"/>
              <a:ext cx="5663292" cy="10371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94"/>
                </a:lnSpc>
              </a:pPr>
              <a:r>
                <a:rPr lang="en-US" b="true" sz="2281" spc="228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 SERVICES:</a:t>
              </a:r>
            </a:p>
            <a:p>
              <a:pPr algn="ctr">
                <a:lnSpc>
                  <a:spcPts val="3194"/>
                </a:lnSpc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023167"/>
              <a:ext cx="5663292" cy="2726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369476" indent="-184738" lvl="1">
                <a:lnSpc>
                  <a:spcPts val="2395"/>
                </a:lnSpc>
                <a:buFont typeface="Arial"/>
                <a:buChar char="•"/>
              </a:pPr>
              <a:r>
                <a:rPr lang="en-US" sz="1711">
                  <a:solidFill>
                    <a:srgbClr val="FFFFFF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Live tutoring in core subjects (Math, Science, Arabic, etc.).</a:t>
              </a:r>
            </a:p>
            <a:p>
              <a:pPr algn="ctr" marL="369476" indent="-184738" lvl="1">
                <a:lnSpc>
                  <a:spcPts val="2395"/>
                </a:lnSpc>
                <a:buFont typeface="Arial"/>
                <a:buChar char="•"/>
              </a:pPr>
              <a:r>
                <a:rPr lang="en-US" sz="1711">
                  <a:solidFill>
                    <a:srgbClr val="FFFFFF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Exam prep for Egyptian curriculum (primary to secondary).</a:t>
              </a:r>
            </a:p>
            <a:p>
              <a:pPr algn="ctr" marL="369476" indent="-184738" lvl="1">
                <a:lnSpc>
                  <a:spcPts val="2395"/>
                </a:lnSpc>
                <a:buFont typeface="Arial"/>
                <a:buChar char="•"/>
              </a:pPr>
              <a:r>
                <a:rPr lang="en-US" sz="1711">
                  <a:solidFill>
                    <a:srgbClr val="FFFFFF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Certificates and academic progress reports included.</a:t>
              </a:r>
            </a:p>
            <a:p>
              <a:pPr algn="ctr">
                <a:lnSpc>
                  <a:spcPts val="2395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007741" y="3428178"/>
            <a:ext cx="3503029" cy="6381533"/>
            <a:chOff x="0" y="0"/>
            <a:chExt cx="4670706" cy="8508710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57150"/>
              <a:ext cx="4670706" cy="1270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</a:pPr>
              <a:r>
                <a:rPr lang="en-US" b="true" sz="2799" spc="27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FINANCIAL MODEL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8039223"/>
              <a:ext cx="4670706" cy="469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579226"/>
              <a:ext cx="4670706" cy="6113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rPr>
                <a:t>Revenue from subscriptions, per-session payments, and limited advertising.</a:t>
              </a:r>
            </a:p>
            <a:p>
              <a:pPr algn="ctr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rPr>
                <a:t>Major expenses: tutor salaries, platform development, and marketing.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0" y="5960175"/>
            <a:ext cx="4738106" cy="5566046"/>
          </a:xfrm>
          <a:custGeom>
            <a:avLst/>
            <a:gdLst/>
            <a:ahLst/>
            <a:cxnLst/>
            <a:rect r="r" b="b" t="t" l="l"/>
            <a:pathLst>
              <a:path h="5566046" w="4738106">
                <a:moveTo>
                  <a:pt x="0" y="0"/>
                </a:moveTo>
                <a:lnTo>
                  <a:pt x="4738106" y="0"/>
                </a:lnTo>
                <a:lnTo>
                  <a:pt x="4738106" y="5566045"/>
                </a:lnTo>
                <a:lnTo>
                  <a:pt x="0" y="5566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4" t="0" r="-16529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164541" y="7134922"/>
            <a:ext cx="4934760" cy="3152078"/>
          </a:xfrm>
          <a:custGeom>
            <a:avLst/>
            <a:gdLst/>
            <a:ahLst/>
            <a:cxnLst/>
            <a:rect r="r" b="b" t="t" l="l"/>
            <a:pathLst>
              <a:path h="3152078" w="4934760">
                <a:moveTo>
                  <a:pt x="0" y="0"/>
                </a:moveTo>
                <a:lnTo>
                  <a:pt x="4934760" y="0"/>
                </a:lnTo>
                <a:lnTo>
                  <a:pt x="4934760" y="3152078"/>
                </a:lnTo>
                <a:lnTo>
                  <a:pt x="0" y="31520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8C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75660" y="2905688"/>
            <a:ext cx="5367627" cy="0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0" y="2905688"/>
            <a:ext cx="3599706" cy="14280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true">
            <a:off x="13644418" y="2905688"/>
            <a:ext cx="2353391" cy="14280"/>
          </a:xfrm>
          <a:prstGeom prst="line">
            <a:avLst/>
          </a:prstGeom>
          <a:ln cap="flat" w="28575">
            <a:solidFill>
              <a:srgbClr val="31356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974948" y="2463676"/>
            <a:ext cx="900712" cy="884024"/>
            <a:chOff x="0" y="0"/>
            <a:chExt cx="825825" cy="810524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 u="none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243288" y="2463676"/>
            <a:ext cx="900712" cy="884024"/>
            <a:chOff x="0" y="0"/>
            <a:chExt cx="825825" cy="810524"/>
          </a:xfrm>
        </p:grpSpPr>
        <p:sp>
          <p:nvSpPr>
            <p:cNvPr name="Freeform 9" id="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b="true" sz="4400" spc="752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743706" y="2477956"/>
            <a:ext cx="900712" cy="884024"/>
            <a:chOff x="0" y="0"/>
            <a:chExt cx="825825" cy="810524"/>
          </a:xfrm>
        </p:grpSpPr>
        <p:sp>
          <p:nvSpPr>
            <p:cNvPr name="Freeform 12" id="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25825" cy="810524"/>
            </a:xfrm>
            <a:custGeom>
              <a:avLst/>
              <a:gdLst/>
              <a:ahLst/>
              <a:cxnLst/>
              <a:rect r="r" b="b" t="t" l="l"/>
              <a:pathLst>
                <a:path h="810524" w="825825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825825" cy="88672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160"/>
                </a:lnSpc>
                <a:spcBef>
                  <a:spcPct val="0"/>
                </a:spcBef>
              </a:pPr>
              <a:r>
                <a:rPr lang="en-US" sz="4400" spc="752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3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0" y="4992352"/>
            <a:ext cx="5469444" cy="302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75772" indent="-237886" lvl="1">
              <a:lnSpc>
                <a:spcPts val="3085"/>
              </a:lnSpc>
              <a:buFont typeface="Arial"/>
              <a:buChar char="•"/>
            </a:pPr>
            <a:r>
              <a:rPr lang="en-US" sz="2203">
                <a:solidFill>
                  <a:srgbClr val="FFFFFF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Saudi Arabia’s EdTech market reached $714.7M in 2023 with a 10% annual growth rate.</a:t>
            </a:r>
          </a:p>
          <a:p>
            <a:pPr algn="ctr" marL="475772" indent="-237886" lvl="1">
              <a:lnSpc>
                <a:spcPts val="3085"/>
              </a:lnSpc>
              <a:buFont typeface="Arial"/>
              <a:buChar char="•"/>
            </a:pPr>
            <a:r>
              <a:rPr lang="en-US" sz="2203">
                <a:solidFill>
                  <a:srgbClr val="FFFFFF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Widespread internet and smartphone usage among families.</a:t>
            </a:r>
          </a:p>
          <a:p>
            <a:pPr algn="ctr">
              <a:lnSpc>
                <a:spcPts val="3085"/>
              </a:lnSpc>
            </a:pPr>
            <a:r>
              <a:rPr lang="en-US" sz="2203">
                <a:solidFill>
                  <a:srgbClr val="FFFFFF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COVID accelerated demand for digital learning</a:t>
            </a:r>
          </a:p>
          <a:p>
            <a:pPr algn="ctr">
              <a:lnSpc>
                <a:spcPts val="3085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0" y="6953734"/>
            <a:ext cx="4738106" cy="5566046"/>
          </a:xfrm>
          <a:custGeom>
            <a:avLst/>
            <a:gdLst/>
            <a:ahLst/>
            <a:cxnLst/>
            <a:rect r="r" b="b" t="t" l="l"/>
            <a:pathLst>
              <a:path h="5566046" w="4738106">
                <a:moveTo>
                  <a:pt x="0" y="0"/>
                </a:moveTo>
                <a:lnTo>
                  <a:pt x="4738106" y="0"/>
                </a:lnTo>
                <a:lnTo>
                  <a:pt x="4738106" y="5566045"/>
                </a:lnTo>
                <a:lnTo>
                  <a:pt x="0" y="5566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4" t="0" r="-16529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79605">
            <a:off x="15446870" y="2174614"/>
            <a:ext cx="1462149" cy="1462149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94DDD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39700" y="53975"/>
              <a:ext cx="533400" cy="619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53"/>
                </a:lnSpc>
              </a:pPr>
              <a:r>
                <a:rPr lang="en-US" b="true" sz="3967" spc="396">
                  <a:solidFill>
                    <a:srgbClr val="000000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4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3452029" y="6732605"/>
            <a:ext cx="5091560" cy="3252234"/>
          </a:xfrm>
          <a:custGeom>
            <a:avLst/>
            <a:gdLst/>
            <a:ahLst/>
            <a:cxnLst/>
            <a:rect r="r" b="b" t="t" l="l"/>
            <a:pathLst>
              <a:path h="3252234" w="5091560">
                <a:moveTo>
                  <a:pt x="0" y="0"/>
                </a:moveTo>
                <a:lnTo>
                  <a:pt x="5091560" y="0"/>
                </a:lnTo>
                <a:lnTo>
                  <a:pt x="5091560" y="3252234"/>
                </a:lnTo>
                <a:lnTo>
                  <a:pt x="0" y="32522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6222769" y="3939419"/>
            <a:ext cx="4280358" cy="5586373"/>
            <a:chOff x="0" y="0"/>
            <a:chExt cx="5707144" cy="7448497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5707144" cy="540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53"/>
                </a:lnSpc>
              </a:pPr>
              <a:r>
                <a:rPr lang="en-US" b="true" sz="2467" spc="246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PEST ANALYSIS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7048215"/>
              <a:ext cx="5707144" cy="4002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90"/>
                </a:lnSpc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809604"/>
              <a:ext cx="5707144" cy="5919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456557" indent="-228279" lvl="1">
                <a:lnSpc>
                  <a:spcPts val="2960"/>
                </a:lnSpc>
                <a:buFont typeface="Arial"/>
                <a:buChar char="•"/>
              </a:pPr>
              <a:r>
                <a:rPr lang="en-US" b="true" sz="2114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rPr>
                <a:t>Political: Needs compliance with Saudi and Egyptian education laws.</a:t>
              </a:r>
            </a:p>
            <a:p>
              <a:pPr algn="ctr" marL="456557" indent="-228279" lvl="1">
                <a:lnSpc>
                  <a:spcPts val="2960"/>
                </a:lnSpc>
                <a:buFont typeface="Arial"/>
                <a:buChar char="•"/>
              </a:pPr>
              <a:r>
                <a:rPr lang="en-US" b="true" sz="2114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rPr>
                <a:t>Economic: Favorable EGP-to-SAR exchange rates help pricing strategy.</a:t>
              </a:r>
            </a:p>
            <a:p>
              <a:pPr algn="ctr" marL="456557" indent="-228279" lvl="1">
                <a:lnSpc>
                  <a:spcPts val="2960"/>
                </a:lnSpc>
                <a:buFont typeface="Arial"/>
                <a:buChar char="•"/>
              </a:pPr>
              <a:r>
                <a:rPr lang="en-US" b="true" sz="2114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rPr>
                <a:t>Social: Education decisions influenced by family values and heritage.</a:t>
              </a:r>
            </a:p>
            <a:p>
              <a:pPr algn="ctr" marL="456557" indent="-228279" lvl="1">
                <a:lnSpc>
                  <a:spcPts val="2960"/>
                </a:lnSpc>
                <a:buFont typeface="Arial"/>
                <a:buChar char="•"/>
              </a:pPr>
              <a:r>
                <a:rPr lang="en-US" b="true" sz="2114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rPr>
                <a:t>Tech: Relies on Zoom, MS teams, Kahoot, ...</a:t>
              </a:r>
            </a:p>
            <a:p>
              <a:pPr algn="ctr" marL="456557" indent="-228279" lvl="1">
                <a:lnSpc>
                  <a:spcPts val="2960"/>
                </a:lnSpc>
                <a:buFont typeface="Arial"/>
                <a:buChar char="•"/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76325" y="1114425"/>
            <a:ext cx="16135350" cy="88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6399">
                <a:solidFill>
                  <a:srgbClr val="94DDD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EXTERNAL ANALYSIS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0" y="3978140"/>
            <a:ext cx="4974600" cy="383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4"/>
              </a:lnSpc>
            </a:pPr>
            <a:r>
              <a:rPr lang="en-US" b="true" sz="2281" spc="228">
                <a:solidFill>
                  <a:srgbClr val="2B4B82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MARKET INSIGHTS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1751297" y="3714967"/>
            <a:ext cx="3503029" cy="5543333"/>
            <a:chOff x="0" y="0"/>
            <a:chExt cx="4670706" cy="7391110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57150"/>
              <a:ext cx="4670706" cy="1270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</a:pPr>
              <a:r>
                <a:rPr lang="en-US" b="true" sz="2799" spc="27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COMPETITOR COMPARISON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6921623"/>
              <a:ext cx="4670706" cy="469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1579226"/>
              <a:ext cx="4670706" cy="4995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rPr>
                <a:t>Madrasati: Government platform, free but limited in customization.</a:t>
              </a:r>
            </a:p>
            <a:p>
              <a:pPr algn="ctr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Clear Sans Regular Bold"/>
                  <a:ea typeface="Clear Sans Regular Bold"/>
                  <a:cs typeface="Clear Sans Regular Bold"/>
                  <a:sym typeface="Clear Sans Regular Bold"/>
                </a:rPr>
                <a:t>Moalimy: Private tutoring with variable quality.</a:t>
              </a:r>
            </a:p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13380"/>
            <a:ext cx="12118522" cy="8844920"/>
            <a:chOff x="0" y="0"/>
            <a:chExt cx="16158030" cy="1179322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7625"/>
              <a:ext cx="16158030" cy="7561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77"/>
                </a:lnSpc>
              </a:pPr>
              <a:r>
                <a:rPr lang="en-US" sz="3978" b="true">
                  <a:solidFill>
                    <a:srgbClr val="F7B4A7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SWOT ANALYSIS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064071"/>
              <a:ext cx="15710369" cy="403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4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746833"/>
              <a:ext cx="12863568" cy="10046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88"/>
                </a:lnSpc>
              </a:pPr>
              <a:r>
                <a:rPr lang="en-US" sz="1492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:</a:t>
              </a:r>
            </a:p>
            <a:p>
              <a:pPr algn="l">
                <a:lnSpc>
                  <a:spcPts val="3628"/>
                </a:lnSpc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Strengths:</a:t>
              </a:r>
            </a:p>
            <a:p>
              <a:pPr algn="l" marL="559618" indent="-279809" lvl="1">
                <a:lnSpc>
                  <a:spcPts val="3628"/>
                </a:lnSpc>
                <a:buFont typeface="Arial"/>
                <a:buChar char="•"/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Specialization in the Egyptian curriculum.</a:t>
              </a:r>
            </a:p>
            <a:p>
              <a:pPr algn="l" marL="559618" indent="-279809" lvl="1">
                <a:lnSpc>
                  <a:spcPts val="3628"/>
                </a:lnSpc>
                <a:buFont typeface="Arial"/>
                <a:buChar char="•"/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Affordable and accessible services.</a:t>
              </a:r>
            </a:p>
            <a:p>
              <a:pPr algn="l" marL="559618" indent="-279809" lvl="1">
                <a:lnSpc>
                  <a:spcPts val="3628"/>
                </a:lnSpc>
                <a:buFont typeface="Arial"/>
                <a:buChar char="•"/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Strong cultural connection and tech-enabled learning.</a:t>
              </a:r>
            </a:p>
            <a:p>
              <a:pPr algn="l">
                <a:lnSpc>
                  <a:spcPts val="3628"/>
                </a:lnSpc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Weaknesses:</a:t>
              </a:r>
            </a:p>
            <a:p>
              <a:pPr algn="l" marL="559618" indent="-279809" lvl="1">
                <a:lnSpc>
                  <a:spcPts val="3628"/>
                </a:lnSpc>
                <a:buFont typeface="Arial"/>
                <a:buChar char="•"/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New brand with limited awareness.</a:t>
              </a:r>
            </a:p>
            <a:p>
              <a:pPr algn="l" marL="559618" indent="-279809" lvl="1">
                <a:lnSpc>
                  <a:spcPts val="3628"/>
                </a:lnSpc>
                <a:buFont typeface="Arial"/>
                <a:buChar char="•"/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Dependence on third-party platforms (e.g., Zoom).</a:t>
              </a:r>
            </a:p>
            <a:p>
              <a:pPr algn="l" marL="559618" indent="-279809" lvl="1">
                <a:lnSpc>
                  <a:spcPts val="3628"/>
                </a:lnSpc>
                <a:buFont typeface="Arial"/>
                <a:buChar char="•"/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Scalability and operational bottlenecks.</a:t>
              </a:r>
            </a:p>
            <a:p>
              <a:pPr algn="l">
                <a:lnSpc>
                  <a:spcPts val="3628"/>
                </a:lnSpc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Opportunities:</a:t>
              </a:r>
            </a:p>
            <a:p>
              <a:pPr algn="l" marL="559618" indent="-279809" lvl="1">
                <a:lnSpc>
                  <a:spcPts val="3628"/>
                </a:lnSpc>
                <a:buFont typeface="Arial"/>
                <a:buChar char="•"/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Expansion across the Gulf region.</a:t>
              </a:r>
            </a:p>
            <a:p>
              <a:pPr algn="l" marL="559618" indent="-279809" lvl="1">
                <a:lnSpc>
                  <a:spcPts val="3628"/>
                </a:lnSpc>
                <a:buFont typeface="Arial"/>
                <a:buChar char="•"/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Integration of AI-based assessments.</a:t>
              </a:r>
            </a:p>
            <a:p>
              <a:pPr algn="l" marL="559618" indent="-279809" lvl="1">
                <a:lnSpc>
                  <a:spcPts val="3628"/>
                </a:lnSpc>
                <a:buFont typeface="Arial"/>
                <a:buChar char="•"/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Collaborations with embassies and cultural institutions.</a:t>
              </a:r>
            </a:p>
            <a:p>
              <a:pPr algn="l">
                <a:lnSpc>
                  <a:spcPts val="3628"/>
                </a:lnSpc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Threats:</a:t>
              </a:r>
            </a:p>
            <a:p>
              <a:pPr algn="l" marL="559618" indent="-279809" lvl="1">
                <a:lnSpc>
                  <a:spcPts val="3628"/>
                </a:lnSpc>
                <a:buFont typeface="Arial"/>
                <a:buChar char="•"/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Local and regional competition.</a:t>
              </a:r>
            </a:p>
            <a:p>
              <a:pPr algn="l" marL="559618" indent="-279809" lvl="1">
                <a:lnSpc>
                  <a:spcPts val="3628"/>
                </a:lnSpc>
                <a:buFont typeface="Arial"/>
                <a:buChar char="•"/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Fluctuating economic conditions.</a:t>
              </a:r>
            </a:p>
            <a:p>
              <a:pPr algn="l">
                <a:lnSpc>
                  <a:spcPts val="3628"/>
                </a:lnSpc>
              </a:pPr>
              <a:r>
                <a:rPr lang="en-US" sz="2592">
                  <a:solidFill>
                    <a:srgbClr val="94DDDE"/>
                  </a:solidFill>
                  <a:latin typeface="Air Strip Arabic"/>
                  <a:ea typeface="Air Strip Arabic"/>
                  <a:cs typeface="Air Strip Arabic"/>
                  <a:sym typeface="Air Strip Arabic"/>
                </a:rPr>
                <a:t>Increasing data protection regulations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386614" y="2554441"/>
            <a:ext cx="7742773" cy="6271646"/>
          </a:xfrm>
          <a:custGeom>
            <a:avLst/>
            <a:gdLst/>
            <a:ahLst/>
            <a:cxnLst/>
            <a:rect r="r" b="b" t="t" l="l"/>
            <a:pathLst>
              <a:path h="6271646" w="7742773">
                <a:moveTo>
                  <a:pt x="0" y="0"/>
                </a:moveTo>
                <a:lnTo>
                  <a:pt x="7742773" y="0"/>
                </a:lnTo>
                <a:lnTo>
                  <a:pt x="7742773" y="6271646"/>
                </a:lnTo>
                <a:lnTo>
                  <a:pt x="0" y="6271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4421" y="7832960"/>
            <a:ext cx="3972223" cy="3972223"/>
          </a:xfrm>
          <a:custGeom>
            <a:avLst/>
            <a:gdLst/>
            <a:ahLst/>
            <a:cxnLst/>
            <a:rect r="r" b="b" t="t" l="l"/>
            <a:pathLst>
              <a:path h="3972223" w="3972223">
                <a:moveTo>
                  <a:pt x="0" y="0"/>
                </a:moveTo>
                <a:lnTo>
                  <a:pt x="3972223" y="0"/>
                </a:lnTo>
                <a:lnTo>
                  <a:pt x="3972223" y="3972223"/>
                </a:lnTo>
                <a:lnTo>
                  <a:pt x="0" y="3972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bar graph"/>
          <p:cNvSpPr/>
          <p:nvPr/>
        </p:nvSpPr>
        <p:spPr>
          <a:xfrm flipH="false" flipV="false" rot="0">
            <a:off x="10183990" y="1951228"/>
            <a:ext cx="6338112" cy="6384545"/>
          </a:xfrm>
          <a:custGeom>
            <a:avLst/>
            <a:gdLst/>
            <a:ahLst/>
            <a:cxnLst/>
            <a:rect r="r" b="b" t="t" l="l"/>
            <a:pathLst>
              <a:path h="6384545" w="6338112">
                <a:moveTo>
                  <a:pt x="0" y="0"/>
                </a:moveTo>
                <a:lnTo>
                  <a:pt x="6338111" y="0"/>
                </a:lnTo>
                <a:lnTo>
                  <a:pt x="6338111" y="6384544"/>
                </a:lnTo>
                <a:lnTo>
                  <a:pt x="0" y="638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394532" y="-9525"/>
            <a:ext cx="18146364" cy="7657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36"/>
              </a:lnSpc>
            </a:pPr>
            <a:r>
              <a:rPr lang="en-US" sz="9280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: SMART Objectives</a:t>
            </a:r>
          </a:p>
          <a:p>
            <a:pPr algn="l" marL="1101941" indent="-550971" lvl="1">
              <a:lnSpc>
                <a:spcPts val="6124"/>
              </a:lnSpc>
              <a:buAutoNum type="arabicPeriod" startAt="1"/>
            </a:pPr>
            <a:r>
              <a:rPr lang="en-US" b="true" sz="5103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Brand Awareness: Grow social media followers by 50% within 6 months.</a:t>
            </a:r>
          </a:p>
          <a:p>
            <a:pPr algn="l" marL="1101941" indent="-550971" lvl="1">
              <a:lnSpc>
                <a:spcPts val="6124"/>
              </a:lnSpc>
              <a:buAutoNum type="arabicPeriod" startAt="1"/>
            </a:pPr>
            <a:r>
              <a:rPr lang="en-US" b="true" sz="5103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User Acquisition: Gain 200 new students through trial sessions in 6 months.</a:t>
            </a:r>
          </a:p>
          <a:p>
            <a:pPr algn="l" marL="1101941" indent="-550971" lvl="1">
              <a:lnSpc>
                <a:spcPts val="6124"/>
              </a:lnSpc>
              <a:buAutoNum type="arabicPeriod" startAt="1"/>
            </a:pPr>
            <a:r>
              <a:rPr lang="en-US" b="true" sz="5103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Platform Features: Launch progress dashboard and gamified quizzes in 4 months.</a:t>
            </a:r>
          </a:p>
          <a:p>
            <a:pPr algn="l" marL="1101941" indent="-550971" lvl="1">
              <a:lnSpc>
                <a:spcPts val="6124"/>
              </a:lnSpc>
              <a:buAutoNum type="arabicPeriod" startAt="1"/>
            </a:pPr>
            <a:r>
              <a:rPr lang="en-US" b="true" sz="5103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Tutor Base: Onboard 20 vetted Egyptian tutors in 6 months.</a:t>
            </a:r>
          </a:p>
          <a:p>
            <a:pPr algn="l">
              <a:lnSpc>
                <a:spcPts val="139"/>
              </a:lnSpc>
            </a:pPr>
            <a:r>
              <a:rPr lang="en-US" sz="116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Retention Rate: Achieve 70% student retention via loyalty and referral programs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7882057"/>
            <a:ext cx="3972223" cy="3972223"/>
          </a:xfrm>
          <a:custGeom>
            <a:avLst/>
            <a:gdLst/>
            <a:ahLst/>
            <a:cxnLst/>
            <a:rect r="r" b="b" t="t" l="l"/>
            <a:pathLst>
              <a:path h="3972223" w="3972223">
                <a:moveTo>
                  <a:pt x="0" y="0"/>
                </a:moveTo>
                <a:lnTo>
                  <a:pt x="3972223" y="0"/>
                </a:lnTo>
                <a:lnTo>
                  <a:pt x="3972223" y="3972223"/>
                </a:lnTo>
                <a:lnTo>
                  <a:pt x="0" y="3972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3288" y="1028700"/>
            <a:ext cx="17775305" cy="7521724"/>
            <a:chOff x="0" y="0"/>
            <a:chExt cx="23700407" cy="1002896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675"/>
              <a:ext cx="23700407" cy="8950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63"/>
                </a:lnSpc>
              </a:pPr>
              <a:r>
                <a:rPr lang="en-US" sz="5012" b="true">
                  <a:solidFill>
                    <a:srgbClr val="94DDD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Unique Selling Proposition (USP)</a:t>
              </a:r>
            </a:p>
            <a:p>
              <a:pPr algn="l">
                <a:lnSpc>
                  <a:spcPts val="5263"/>
                </a:lnSpc>
              </a:pPr>
              <a:r>
                <a:rPr lang="en-US" sz="5012" b="true">
                  <a:solidFill>
                    <a:srgbClr val="94DDD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“</a:t>
              </a:r>
              <a:r>
                <a:rPr lang="en-US" sz="5012" b="true">
                  <a:solidFill>
                    <a:srgbClr val="FFDD53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Fateen bridges cultural and academic gaps for Egyptian expatriates</a:t>
              </a:r>
              <a:r>
                <a:rPr lang="en-US" sz="5012" b="true">
                  <a:solidFill>
                    <a:srgbClr val="94DDD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.”</a:t>
              </a:r>
            </a:p>
            <a:p>
              <a:pPr algn="l" marL="1082279" indent="-541140" lvl="1">
                <a:lnSpc>
                  <a:spcPts val="5263"/>
                </a:lnSpc>
                <a:buFont typeface="Arial"/>
                <a:buChar char="•"/>
              </a:pPr>
              <a:r>
                <a:rPr lang="en-US" b="true" sz="5012">
                  <a:solidFill>
                    <a:srgbClr val="94DDD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Sole platform offering full Egyptian curriculum alignment.</a:t>
              </a:r>
            </a:p>
            <a:p>
              <a:pPr algn="l" marL="1082279" indent="-541140" lvl="1">
                <a:lnSpc>
                  <a:spcPts val="5263"/>
                </a:lnSpc>
                <a:buFont typeface="Arial"/>
                <a:buChar char="•"/>
              </a:pPr>
              <a:r>
                <a:rPr lang="en-US" b="true" sz="5012">
                  <a:solidFill>
                    <a:srgbClr val="94DDD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Tutors share the students’ cultural background.</a:t>
              </a:r>
            </a:p>
            <a:p>
              <a:pPr algn="l" marL="1082279" indent="-541140" lvl="1">
                <a:lnSpc>
                  <a:spcPts val="5263"/>
                </a:lnSpc>
                <a:buFont typeface="Arial"/>
                <a:buChar char="•"/>
              </a:pPr>
              <a:r>
                <a:rPr lang="en-US" b="true" sz="5012">
                  <a:solidFill>
                    <a:srgbClr val="94DDD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Pricing optimized through currency advantage (EGP-SAR).</a:t>
              </a:r>
            </a:p>
            <a:p>
              <a:pPr algn="l">
                <a:lnSpc>
                  <a:spcPts val="5263"/>
                </a:lnSpc>
              </a:pPr>
              <a:r>
                <a:rPr lang="en-US" sz="5012" b="true">
                  <a:solidFill>
                    <a:srgbClr val="94DDD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Tech-based learning with gamification and measurable progress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9373869"/>
              <a:ext cx="18391046" cy="6550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3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6189" y="8929110"/>
            <a:ext cx="3553409" cy="2715779"/>
          </a:xfrm>
          <a:custGeom>
            <a:avLst/>
            <a:gdLst/>
            <a:ahLst/>
            <a:cxnLst/>
            <a:rect r="r" b="b" t="t" l="l"/>
            <a:pathLst>
              <a:path h="2715779" w="3553409">
                <a:moveTo>
                  <a:pt x="0" y="0"/>
                </a:moveTo>
                <a:lnTo>
                  <a:pt x="3553408" y="0"/>
                </a:lnTo>
                <a:lnTo>
                  <a:pt x="3553408" y="2715780"/>
                </a:lnTo>
                <a:lnTo>
                  <a:pt x="0" y="2715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6264" r="-1178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09597" y="-390903"/>
            <a:ext cx="9649203" cy="9649203"/>
          </a:xfrm>
          <a:custGeom>
            <a:avLst/>
            <a:gdLst/>
            <a:ahLst/>
            <a:cxnLst/>
            <a:rect r="r" b="b" t="t" l="l"/>
            <a:pathLst>
              <a:path h="9649203" w="9649203">
                <a:moveTo>
                  <a:pt x="0" y="0"/>
                </a:moveTo>
                <a:lnTo>
                  <a:pt x="9649203" y="0"/>
                </a:lnTo>
                <a:lnTo>
                  <a:pt x="9649203" y="9649203"/>
                </a:lnTo>
                <a:lnTo>
                  <a:pt x="0" y="9649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27340" y="2509349"/>
            <a:ext cx="2183951" cy="2634151"/>
          </a:xfrm>
          <a:custGeom>
            <a:avLst/>
            <a:gdLst/>
            <a:ahLst/>
            <a:cxnLst/>
            <a:rect r="r" b="b" t="t" l="l"/>
            <a:pathLst>
              <a:path h="2634151" w="2183951">
                <a:moveTo>
                  <a:pt x="0" y="0"/>
                </a:moveTo>
                <a:lnTo>
                  <a:pt x="2183951" y="0"/>
                </a:lnTo>
                <a:lnTo>
                  <a:pt x="2183951" y="2634151"/>
                </a:lnTo>
                <a:lnTo>
                  <a:pt x="0" y="2634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DAGkFCFGivU</dc:identifier>
  <dcterms:modified xsi:type="dcterms:W3CDTF">2011-08-01T06:04:30Z</dcterms:modified>
  <cp:revision>1</cp:revision>
  <dc:title>TEAM MEMMBERS</dc:title>
</cp:coreProperties>
</file>