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6" r:id="rId2"/>
    <p:sldId id="257" r:id="rId3"/>
    <p:sldId id="258" r:id="rId4"/>
    <p:sldId id="259" r:id="rId5"/>
    <p:sldId id="279" r:id="rId6"/>
    <p:sldId id="278" r:id="rId7"/>
    <p:sldId id="277" r:id="rId8"/>
    <p:sldId id="260" r:id="rId9"/>
    <p:sldId id="261" r:id="rId10"/>
    <p:sldId id="280" r:id="rId11"/>
    <p:sldId id="262" r:id="rId12"/>
    <p:sldId id="281" r:id="rId13"/>
    <p:sldId id="263" r:id="rId14"/>
    <p:sldId id="271" r:id="rId15"/>
    <p:sldId id="272" r:id="rId16"/>
    <p:sldId id="266" r:id="rId17"/>
    <p:sldId id="273" r:id="rId18"/>
    <p:sldId id="275" r:id="rId19"/>
    <p:sldId id="269" r:id="rId20"/>
    <p:sldId id="290" r:id="rId21"/>
    <p:sldId id="282" r:id="rId22"/>
    <p:sldId id="283" r:id="rId23"/>
    <p:sldId id="284" r:id="rId24"/>
    <p:sldId id="285" r:id="rId25"/>
    <p:sldId id="286"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05"/>
    <p:restoredTop sz="71921"/>
  </p:normalViewPr>
  <p:slideViewPr>
    <p:cSldViewPr snapToGrid="0">
      <p:cViewPr>
        <p:scale>
          <a:sx n="60" d="100"/>
          <a:sy n="60" d="100"/>
        </p:scale>
        <p:origin x="2120"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9EE2E-62FD-1043-94D9-9E521637041F}" type="datetimeFigureOut">
              <a:rPr lang="en-US" smtClean="0"/>
              <a:t>11/11/24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6DB15-EC70-C042-AA35-B6CC9E79094E}" type="slidenum">
              <a:rPr lang="en-US" smtClean="0"/>
              <a:t>‹#›</a:t>
            </a:fld>
            <a:endParaRPr lang="en-US"/>
          </a:p>
        </p:txBody>
      </p:sp>
    </p:spTree>
    <p:extLst>
      <p:ext uri="{BB962C8B-B14F-4D97-AF65-F5344CB8AC3E}">
        <p14:creationId xmlns:p14="http://schemas.microsoft.com/office/powerpoint/2010/main" val="111223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a:solidFill>
                  <a:srgbClr val="0074B5"/>
                </a:solidFill>
                <a:effectLst/>
                <a:latin typeface="Inter"/>
              </a:rPr>
              <a:t>Welcome to this course on Git and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solidFill>
                <a:srgbClr val="0074B5"/>
              </a:solidFill>
              <a:effectLst/>
              <a:latin typeface="Inter"/>
            </a:endParaRPr>
          </a:p>
          <a:p>
            <a:pPr algn="l">
              <a:buFont typeface="+mj-lt"/>
              <a:buNone/>
            </a:pPr>
            <a:r>
              <a:rPr lang="en-US" b="0" i="0" u="none" dirty="0">
                <a:solidFill>
                  <a:srgbClr val="0074B5"/>
                </a:solidFill>
                <a:effectLst/>
                <a:latin typeface="Inter"/>
              </a:rPr>
              <a:t>Git and GitHub are widely used in the industry for version control, and collaborative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solidFill>
                <a:srgbClr val="0074B5"/>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1</a:t>
            </a:fld>
            <a:endParaRPr lang="en-US"/>
          </a:p>
        </p:txBody>
      </p:sp>
    </p:spTree>
    <p:extLst>
      <p:ext uri="{BB962C8B-B14F-4D97-AF65-F5344CB8AC3E}">
        <p14:creationId xmlns:p14="http://schemas.microsoft.com/office/powerpoint/2010/main" val="2410312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ED680-3939-99E6-22F5-2E24562C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9A394-1E89-5A94-2098-968378D887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8DBE1E-298E-45E0-9E75-124D288F52B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A repository is a data structure for storing documents including application source code.</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A repository can track and maintain version-control.</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a:extLst>
              <a:ext uri="{FF2B5EF4-FFF2-40B4-BE49-F238E27FC236}">
                <a16:creationId xmlns:a16="http://schemas.microsoft.com/office/drawing/2014/main" id="{DD9D6EFC-B22C-1C1A-DCCB-77558220289F}"/>
              </a:ext>
            </a:extLst>
          </p:cNvPr>
          <p:cNvSpPr>
            <a:spLocks noGrp="1"/>
          </p:cNvSpPr>
          <p:nvPr>
            <p:ph type="sldNum" sz="quarter" idx="5"/>
          </p:nvPr>
        </p:nvSpPr>
        <p:spPr/>
        <p:txBody>
          <a:bodyPr/>
          <a:lstStyle/>
          <a:p>
            <a:fld id="{7546DB15-EC70-C042-AA35-B6CC9E79094E}" type="slidenum">
              <a:rPr lang="en-US" smtClean="0"/>
              <a:t>12</a:t>
            </a:fld>
            <a:endParaRPr lang="en-US"/>
          </a:p>
        </p:txBody>
      </p:sp>
    </p:spTree>
    <p:extLst>
      <p:ext uri="{BB962C8B-B14F-4D97-AF65-F5344CB8AC3E}">
        <p14:creationId xmlns:p14="http://schemas.microsoft.com/office/powerpoint/2010/main" val="1006287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ourier New" panose="02070309020205020404" pitchFamily="49" charset="0"/>
                <a:ea typeface="Aptos" panose="020B0004020202020204" pitchFamily="34" charset="0"/>
              </a:rPr>
              <a:t>(click) All files in GitHub are stored on a branch.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In Git and GitHub, there is a main branch called master.</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It has the deployable code and is the official working version of your project.</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It is meant to be stable, thus, it is advisable not to push any code that has not been tested in the master.</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sz="1800" kern="100" dirty="0">
                <a:effectLst/>
                <a:latin typeface="Courier New" panose="02070309020205020404" pitchFamily="49" charset="0"/>
                <a:ea typeface="Aptos" panose="020B0004020202020204" pitchFamily="34" charset="0"/>
              </a:rPr>
              <a:t>If you want to change the code and the workflow in the master branch, you can create a copy of the master branch.</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This can be the child branch that will be a copy of the workflow. Now in the child branch, changes and experiments are done.</a:t>
            </a: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13</a:t>
            </a:fld>
            <a:endParaRPr lang="en-US"/>
          </a:p>
        </p:txBody>
      </p:sp>
    </p:spTree>
    <p:extLst>
      <p:ext uri="{BB962C8B-B14F-4D97-AF65-F5344CB8AC3E}">
        <p14:creationId xmlns:p14="http://schemas.microsoft.com/office/powerpoint/2010/main" val="174922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638AD-4C53-62C6-1982-5A19EDACD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A078AB-C120-D580-B435-94912036FC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07FAA-C648-48CE-7C79-6ADBE693EF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Now in the child branch, changes and experiments are done.</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You can build, make edits, test the changes, and when you are satisfied with them,</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you can merge them back to the master branch, where you can prepare the model for 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You can see that all of this is done outside the main branch and until you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changes will not be made to the workflow before you branched.</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a:extLst>
              <a:ext uri="{FF2B5EF4-FFF2-40B4-BE49-F238E27FC236}">
                <a16:creationId xmlns:a16="http://schemas.microsoft.com/office/drawing/2014/main" id="{16BEB140-4344-F6F7-5A28-370ACB129671}"/>
              </a:ext>
            </a:extLst>
          </p:cNvPr>
          <p:cNvSpPr>
            <a:spLocks noGrp="1"/>
          </p:cNvSpPr>
          <p:nvPr>
            <p:ph type="sldNum" sz="quarter" idx="5"/>
          </p:nvPr>
        </p:nvSpPr>
        <p:spPr/>
        <p:txBody>
          <a:bodyPr/>
          <a:lstStyle/>
          <a:p>
            <a:fld id="{7546DB15-EC70-C042-AA35-B6CC9E79094E}" type="slidenum">
              <a:rPr lang="en-US" smtClean="0"/>
              <a:t>14</a:t>
            </a:fld>
            <a:endParaRPr lang="en-US"/>
          </a:p>
        </p:txBody>
      </p:sp>
    </p:spTree>
    <p:extLst>
      <p:ext uri="{BB962C8B-B14F-4D97-AF65-F5344CB8AC3E}">
        <p14:creationId xmlns:p14="http://schemas.microsoft.com/office/powerpoint/2010/main" val="117503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D509F-A6BB-7A26-4C4F-579B79EC5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EEFB0-ADFC-B1F1-B99A-73A4D3AA0E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E305DB-8D08-C054-2CE2-ED74D98DC5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To ensure that changes done by one member, do not impede or affect the workflow of other members,</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multiple branches can be created and merged appropriately with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master after the workflow is properly tested and approved.</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a:extLst>
              <a:ext uri="{FF2B5EF4-FFF2-40B4-BE49-F238E27FC236}">
                <a16:creationId xmlns:a16="http://schemas.microsoft.com/office/drawing/2014/main" id="{181B087D-14C0-C292-71A9-5FCA2794DADD}"/>
              </a:ext>
            </a:extLst>
          </p:cNvPr>
          <p:cNvSpPr>
            <a:spLocks noGrp="1"/>
          </p:cNvSpPr>
          <p:nvPr>
            <p:ph type="sldNum" sz="quarter" idx="5"/>
          </p:nvPr>
        </p:nvSpPr>
        <p:spPr/>
        <p:txBody>
          <a:bodyPr/>
          <a:lstStyle/>
          <a:p>
            <a:fld id="{7546DB15-EC70-C042-AA35-B6CC9E79094E}" type="slidenum">
              <a:rPr lang="en-US" smtClean="0"/>
              <a:t>15</a:t>
            </a:fld>
            <a:endParaRPr lang="en-US"/>
          </a:p>
        </p:txBody>
      </p:sp>
    </p:spTree>
    <p:extLst>
      <p:ext uri="{BB962C8B-B14F-4D97-AF65-F5344CB8AC3E}">
        <p14:creationId xmlns:p14="http://schemas.microsoft.com/office/powerpoint/2010/main" val="658607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Ideally, another team member reviews the changes and approves them to be merged with the Master branch.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Pull requests are the means of collaboration on GitHub.</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When you open a pull request, you propose your changes.</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You can assign team members to review and approve your contribution and merge in the target branch.</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16</a:t>
            </a:fld>
            <a:endParaRPr lang="en-US"/>
          </a:p>
        </p:txBody>
      </p:sp>
    </p:spTree>
    <p:extLst>
      <p:ext uri="{BB962C8B-B14F-4D97-AF65-F5344CB8AC3E}">
        <p14:creationId xmlns:p14="http://schemas.microsoft.com/office/powerpoint/2010/main" val="2005286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434F6-3CA0-5869-E692-3EE47D0461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EBD983-99F2-9D62-B088-5938FB563E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96B928-C5CC-5FDC-4496-F35046D0977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To fork a public project, you can go to its GitHub project page and select Fork at the top of the page.</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This fork option is available only while using the web interface.</a:t>
            </a:r>
            <a:br>
              <a:rPr lang="en-US" sz="1800" kern="100" dirty="0">
                <a:effectLst/>
                <a:latin typeface="Courier New" panose="02070309020205020404" pitchFamily="49" charset="0"/>
                <a:ea typeface="Aptos" panose="020B0004020202020204" pitchFamily="34" charset="0"/>
              </a:rPr>
            </a:b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The repo from which you create the fork is referred to as the original upstream repository.</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Once you fork the original upstream, the forked copy of the repo becomes the origin, and developers with access to the origin can create clones of it on their local machines.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After cloning, you can create branches and easily make changes to the code base, like adding features, enhancements, or fixing bugs.</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Finally, you can add, commit, and push your changes to the branch and request to merge the branch with the main branch in the origin.</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However, it is important to note that the synchronization of changes using push and merge can only be done with</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repos that the developers have right access to.</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a:extLst>
              <a:ext uri="{FF2B5EF4-FFF2-40B4-BE49-F238E27FC236}">
                <a16:creationId xmlns:a16="http://schemas.microsoft.com/office/drawing/2014/main" id="{6B172EB8-74C9-83C5-680E-A11BC5FA83C7}"/>
              </a:ext>
            </a:extLst>
          </p:cNvPr>
          <p:cNvSpPr>
            <a:spLocks noGrp="1"/>
          </p:cNvSpPr>
          <p:nvPr>
            <p:ph type="sldNum" sz="quarter" idx="5"/>
          </p:nvPr>
        </p:nvSpPr>
        <p:spPr/>
        <p:txBody>
          <a:bodyPr/>
          <a:lstStyle/>
          <a:p>
            <a:fld id="{7546DB15-EC70-C042-AA35-B6CC9E79094E}" type="slidenum">
              <a:rPr lang="en-US" smtClean="0"/>
              <a:t>17</a:t>
            </a:fld>
            <a:endParaRPr lang="en-US"/>
          </a:p>
        </p:txBody>
      </p:sp>
    </p:spTree>
    <p:extLst>
      <p:ext uri="{BB962C8B-B14F-4D97-AF65-F5344CB8AC3E}">
        <p14:creationId xmlns:p14="http://schemas.microsoft.com/office/powerpoint/2010/main" val="3267609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FD336-D9AC-3C7F-C36C-8BC6B983C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BB0D2-7DE1-6A47-83AE-350064AFEE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8A3AFA-8EF7-7345-314F-C5EEE0BF8E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A5ADEC-2808-5DFD-B997-842E5ECE4055}"/>
              </a:ext>
            </a:extLst>
          </p:cNvPr>
          <p:cNvSpPr>
            <a:spLocks noGrp="1"/>
          </p:cNvSpPr>
          <p:nvPr>
            <p:ph type="sldNum" sz="quarter" idx="5"/>
          </p:nvPr>
        </p:nvSpPr>
        <p:spPr/>
        <p:txBody>
          <a:bodyPr/>
          <a:lstStyle/>
          <a:p>
            <a:fld id="{7546DB15-EC70-C042-AA35-B6CC9E79094E}" type="slidenum">
              <a:rPr lang="en-US" smtClean="0"/>
              <a:t>18</a:t>
            </a:fld>
            <a:endParaRPr lang="en-US"/>
          </a:p>
        </p:txBody>
      </p:sp>
    </p:spTree>
    <p:extLst>
      <p:ext uri="{BB962C8B-B14F-4D97-AF65-F5344CB8AC3E}">
        <p14:creationId xmlns:p14="http://schemas.microsoft.com/office/powerpoint/2010/main" val="57238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4</a:t>
            </a:fld>
            <a:endParaRPr lang="en-US"/>
          </a:p>
        </p:txBody>
      </p:sp>
    </p:spTree>
    <p:extLst>
      <p:ext uri="{BB962C8B-B14F-4D97-AF65-F5344CB8AC3E}">
        <p14:creationId xmlns:p14="http://schemas.microsoft.com/office/powerpoint/2010/main" val="367337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22DF-2C6E-284A-E873-51BDE0CADC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B1750-4521-5C3B-2340-083E74EB0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ABC7F7-2AF7-9BD4-36A1-D509A1AB0F1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Local VCSs involve copying files to a directory, but this method is prone to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3F3F3F"/>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 It is easy to forget which directory you’re in and accidentally write to the wrong file or copy over files you don’t mean to.</a:t>
            </a:r>
          </a:p>
          <a:p>
            <a:endParaRPr lang="en-US" dirty="0"/>
          </a:p>
        </p:txBody>
      </p:sp>
      <p:sp>
        <p:nvSpPr>
          <p:cNvPr id="4" name="Slide Number Placeholder 3">
            <a:extLst>
              <a:ext uri="{FF2B5EF4-FFF2-40B4-BE49-F238E27FC236}">
                <a16:creationId xmlns:a16="http://schemas.microsoft.com/office/drawing/2014/main" id="{DEFC0A56-C1C4-2165-82BA-BA20A5F1CD48}"/>
              </a:ext>
            </a:extLst>
          </p:cNvPr>
          <p:cNvSpPr>
            <a:spLocks noGrp="1"/>
          </p:cNvSpPr>
          <p:nvPr>
            <p:ph type="sldNum" sz="quarter" idx="5"/>
          </p:nvPr>
        </p:nvSpPr>
        <p:spPr/>
        <p:txBody>
          <a:bodyPr/>
          <a:lstStyle/>
          <a:p>
            <a:fld id="{7546DB15-EC70-C042-AA35-B6CC9E79094E}" type="slidenum">
              <a:rPr lang="en-US" smtClean="0"/>
              <a:t>5</a:t>
            </a:fld>
            <a:endParaRPr lang="en-US"/>
          </a:p>
        </p:txBody>
      </p:sp>
    </p:spTree>
    <p:extLst>
      <p:ext uri="{BB962C8B-B14F-4D97-AF65-F5344CB8AC3E}">
        <p14:creationId xmlns:p14="http://schemas.microsoft.com/office/powerpoint/2010/main" val="258046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632D5-0185-8EA0-1DA6-A5C9FC092C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DBBB08-8483-5DE2-6E9B-3C21AF67F7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B9B990-6570-CE4C-B426-5F44D698A3A9}"/>
              </a:ext>
            </a:extLst>
          </p:cNvPr>
          <p:cNvSpPr>
            <a:spLocks noGrp="1"/>
          </p:cNvSpPr>
          <p:nvPr>
            <p:ph type="body" idx="1"/>
          </p:nvPr>
        </p:nvSpPr>
        <p:spPr/>
        <p:txBody>
          <a:bodyPr/>
          <a:lstStyle/>
          <a:p>
            <a:r>
              <a:rPr lang="en-US" b="0" i="0" dirty="0">
                <a:solidFill>
                  <a:srgbClr val="4E443C"/>
                </a:solidFill>
                <a:effectLst/>
                <a:latin typeface="Arial" panose="020B0604020202020204" pitchFamily="34" charset="0"/>
              </a:rPr>
              <a:t>The next major issue that people encounter is that they need to collaborate with developers on other systems. </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To deal with this problem, Centralized Version Control Systems (CVCSs) were developed.</a:t>
            </a:r>
          </a:p>
          <a:p>
            <a:endParaRPr lang="en-US" b="0" i="0" dirty="0">
              <a:solidFill>
                <a:srgbClr val="4E443C"/>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0BDCC6B-D0F4-9361-767D-DA4709738018}"/>
              </a:ext>
            </a:extLst>
          </p:cNvPr>
          <p:cNvSpPr>
            <a:spLocks noGrp="1"/>
          </p:cNvSpPr>
          <p:nvPr>
            <p:ph type="sldNum" sz="quarter" idx="5"/>
          </p:nvPr>
        </p:nvSpPr>
        <p:spPr/>
        <p:txBody>
          <a:bodyPr/>
          <a:lstStyle/>
          <a:p>
            <a:fld id="{7546DB15-EC70-C042-AA35-B6CC9E79094E}" type="slidenum">
              <a:rPr lang="en-US" smtClean="0"/>
              <a:t>6</a:t>
            </a:fld>
            <a:endParaRPr lang="en-US"/>
          </a:p>
        </p:txBody>
      </p:sp>
    </p:spTree>
    <p:extLst>
      <p:ext uri="{BB962C8B-B14F-4D97-AF65-F5344CB8AC3E}">
        <p14:creationId xmlns:p14="http://schemas.microsoft.com/office/powerpoint/2010/main" val="403802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3A526-7469-D441-1880-75AAF665D4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C8D56-3E89-5346-8334-8E356A5D0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FAE45-36D7-803D-E704-070F0896D35B}"/>
              </a:ext>
            </a:extLst>
          </p:cNvPr>
          <p:cNvSpPr>
            <a:spLocks noGrp="1"/>
          </p:cNvSpPr>
          <p:nvPr>
            <p:ph type="body" idx="1"/>
          </p:nvPr>
        </p:nvSpPr>
        <p:spPr/>
        <p:txBody>
          <a:bodyPr/>
          <a:lstStyle/>
          <a:p>
            <a:r>
              <a:rPr lang="en-US" b="0" i="0" dirty="0">
                <a:solidFill>
                  <a:srgbClr val="4E443C"/>
                </a:solidFill>
                <a:effectLst/>
                <a:latin typeface="Arial" panose="020B0604020202020204" pitchFamily="34" charset="0"/>
              </a:rPr>
              <a:t>clients don’t just check out the latest snapshot of the files; rather, they fully mirror the repository, including its full history.</a:t>
            </a:r>
          </a:p>
          <a:p>
            <a:endParaRPr lang="en-US" b="0" i="0" dirty="0">
              <a:solidFill>
                <a:srgbClr val="4E443C"/>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796309D-A701-B991-4F04-F35084C6EB95}"/>
              </a:ext>
            </a:extLst>
          </p:cNvPr>
          <p:cNvSpPr>
            <a:spLocks noGrp="1"/>
          </p:cNvSpPr>
          <p:nvPr>
            <p:ph type="sldNum" sz="quarter" idx="5"/>
          </p:nvPr>
        </p:nvSpPr>
        <p:spPr/>
        <p:txBody>
          <a:bodyPr/>
          <a:lstStyle/>
          <a:p>
            <a:fld id="{7546DB15-EC70-C042-AA35-B6CC9E79094E}" type="slidenum">
              <a:rPr lang="en-US" smtClean="0"/>
              <a:t>7</a:t>
            </a:fld>
            <a:endParaRPr lang="en-US"/>
          </a:p>
        </p:txBody>
      </p:sp>
    </p:spTree>
    <p:extLst>
      <p:ext uri="{BB962C8B-B14F-4D97-AF65-F5344CB8AC3E}">
        <p14:creationId xmlns:p14="http://schemas.microsoft.com/office/powerpoint/2010/main" val="214101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Git is free and open source software distributed under the new GNU General Public License.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a:t>
            </a:r>
            <a:r>
              <a:rPr lang="en-US" sz="1800" dirty="0">
                <a:latin typeface="Calibri" panose="020F0502020204030204" pitchFamily="34" charset="0"/>
                <a:cs typeface="Calibri" panose="020F0502020204030204" pitchFamily="34" charset="0"/>
              </a:rPr>
              <a:t>Created by Linus </a:t>
            </a:r>
            <a:r>
              <a:rPr lang="en-US" sz="1800" dirty="0" err="1">
                <a:latin typeface="Calibri" panose="020F0502020204030204" pitchFamily="34" charset="0"/>
                <a:cs typeface="Calibri" panose="020F0502020204030204" pitchFamily="34" charset="0"/>
              </a:rPr>
              <a:t>Torvads</a:t>
            </a:r>
            <a:r>
              <a:rPr lang="en-US" sz="1800" dirty="0">
                <a:latin typeface="Calibri" panose="020F0502020204030204" pitchFamily="34" charset="0"/>
                <a:cs typeface="Calibri" panose="020F0502020204030204" pitchFamily="34" charset="0"/>
              </a:rPr>
              <a:t>, April 2005</a:t>
            </a: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Git is a distributed version control system, which means that users anywhere in the world can have a copy of your project on their own computer. When they have made changes, they can sync their version to a remote server to share it with you.</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Git is not the only version control system out there, but the distributed aspect is one of the main reasons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become one of the most common version control systems available.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(click) Version control systems are widely used for things involving code, but you can also version control images, documents, and any number of file types.</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8</a:t>
            </a:fld>
            <a:endParaRPr lang="en-US"/>
          </a:p>
        </p:txBody>
      </p:sp>
    </p:spTree>
    <p:extLst>
      <p:ext uri="{BB962C8B-B14F-4D97-AF65-F5344CB8AC3E}">
        <p14:creationId xmlns:p14="http://schemas.microsoft.com/office/powerpoint/2010/main" val="128496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You can use Git without a web interface by using your command line interface,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but GitHub is one of the most popular web-hosted services for Git repositories.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ourier New" panose="02070309020205020404" pitchFamily="49" charset="0"/>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(click) Others include GitLab, </a:t>
            </a:r>
            <a:r>
              <a:rPr lang="en-US" sz="1800" kern="100" dirty="0" err="1">
                <a:effectLst/>
                <a:latin typeface="Courier New" panose="02070309020205020404" pitchFamily="49" charset="0"/>
                <a:ea typeface="Aptos" panose="020B0004020202020204" pitchFamily="34" charset="0"/>
              </a:rPr>
              <a:t>BitBucket</a:t>
            </a:r>
            <a:r>
              <a:rPr lang="en-US" sz="1800" kern="100" dirty="0">
                <a:effectLst/>
                <a:latin typeface="Courier New" panose="02070309020205020404" pitchFamily="49" charset="0"/>
                <a:ea typeface="Aptos" panose="020B0004020202020204" pitchFamily="34" charset="0"/>
              </a:rPr>
              <a:t>, and Beanstalk.</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9</a:t>
            </a:fld>
            <a:endParaRPr lang="en-US"/>
          </a:p>
        </p:txBody>
      </p:sp>
    </p:spTree>
    <p:extLst>
      <p:ext uri="{BB962C8B-B14F-4D97-AF65-F5344CB8AC3E}">
        <p14:creationId xmlns:p14="http://schemas.microsoft.com/office/powerpoint/2010/main" val="105178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B979A-BC6C-72C1-0625-EC90A69CB3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E78BD-13D5-F23E-A3D8-C7122EF975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19225-ED23-0AC0-8161-2997C6E739B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Aptos" panose="020B0004020202020204" pitchFamily="34" charset="0"/>
                <a:cs typeface="Calibri" panose="020F0502020204030204" pitchFamily="34" charset="0"/>
              </a:rPr>
              <a:t>GitHub is an online hosting service for Git repositories.</a:t>
            </a:r>
          </a:p>
          <a:p>
            <a:endParaRPr lang="en-US" dirty="0"/>
          </a:p>
        </p:txBody>
      </p:sp>
      <p:sp>
        <p:nvSpPr>
          <p:cNvPr id="4" name="Slide Number Placeholder 3">
            <a:extLst>
              <a:ext uri="{FF2B5EF4-FFF2-40B4-BE49-F238E27FC236}">
                <a16:creationId xmlns:a16="http://schemas.microsoft.com/office/drawing/2014/main" id="{20BE0B60-7953-35DF-16AC-14C5ACD79B45}"/>
              </a:ext>
            </a:extLst>
          </p:cNvPr>
          <p:cNvSpPr>
            <a:spLocks noGrp="1"/>
          </p:cNvSpPr>
          <p:nvPr>
            <p:ph type="sldNum" sz="quarter" idx="5"/>
          </p:nvPr>
        </p:nvSpPr>
        <p:spPr/>
        <p:txBody>
          <a:bodyPr/>
          <a:lstStyle/>
          <a:p>
            <a:fld id="{7546DB15-EC70-C042-AA35-B6CC9E79094E}" type="slidenum">
              <a:rPr lang="en-US" smtClean="0"/>
              <a:t>10</a:t>
            </a:fld>
            <a:endParaRPr lang="en-US"/>
          </a:p>
        </p:txBody>
      </p:sp>
    </p:spTree>
    <p:extLst>
      <p:ext uri="{BB962C8B-B14F-4D97-AF65-F5344CB8AC3E}">
        <p14:creationId xmlns:p14="http://schemas.microsoft.com/office/powerpoint/2010/main" val="867208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ourier New" panose="02070309020205020404" pitchFamily="49" charset="0"/>
                <a:ea typeface="Aptos" panose="020B0004020202020204" pitchFamily="34" charset="0"/>
              </a:rPr>
              <a:t>A repository is a data structure for storing documents including application source code.</a:t>
            </a:r>
            <a:br>
              <a:rPr lang="en-US" sz="1800" kern="100" dirty="0">
                <a:effectLst/>
                <a:latin typeface="Courier New" panose="02070309020205020404" pitchFamily="49" charset="0"/>
                <a:ea typeface="Aptos" panose="020B0004020202020204" pitchFamily="34" charset="0"/>
              </a:rPr>
            </a:br>
            <a:r>
              <a:rPr lang="en-US" sz="1800" kern="100" dirty="0">
                <a:effectLst/>
                <a:latin typeface="Courier New" panose="02070309020205020404" pitchFamily="49" charset="0"/>
                <a:ea typeface="Aptos" panose="020B0004020202020204" pitchFamily="34" charset="0"/>
              </a:rPr>
              <a:t>A repository can track and maintain version-control.</a:t>
            </a:r>
            <a:br>
              <a:rPr lang="en-US" sz="1800" kern="100" dirty="0">
                <a:effectLst/>
                <a:latin typeface="Courier New" panose="02070309020205020404" pitchFamily="49" charset="0"/>
                <a:ea typeface="Aptos" panose="020B0004020202020204" pitchFamily="34" charset="0"/>
              </a:rPr>
            </a:br>
            <a:endParaRPr lang="en-US" sz="1800" kern="100" dirty="0">
              <a:effectLst/>
              <a:latin typeface="Consolas" panose="020B0609020204030204" pitchFamily="49" charset="0"/>
              <a:ea typeface="Aptos" panose="020B00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46DB15-EC70-C042-AA35-B6CC9E79094E}" type="slidenum">
              <a:rPr lang="en-US" smtClean="0"/>
              <a:t>11</a:t>
            </a:fld>
            <a:endParaRPr lang="en-US"/>
          </a:p>
        </p:txBody>
      </p:sp>
    </p:spTree>
    <p:extLst>
      <p:ext uri="{BB962C8B-B14F-4D97-AF65-F5344CB8AC3E}">
        <p14:creationId xmlns:p14="http://schemas.microsoft.com/office/powerpoint/2010/main" val="422791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6E12-907C-3C36-1BA1-25E0C5A82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50E4CD-9C49-2479-4F34-F0CFA4326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F3313-1C8D-D771-83E1-8500957049F1}"/>
              </a:ext>
            </a:extLst>
          </p:cNvPr>
          <p:cNvSpPr>
            <a:spLocks noGrp="1"/>
          </p:cNvSpPr>
          <p:nvPr>
            <p:ph type="dt" sz="half" idx="10"/>
          </p:nvPr>
        </p:nvSpPr>
        <p:spPr/>
        <p:txBody>
          <a:bodyPr/>
          <a:lstStyle/>
          <a:p>
            <a:fld id="{5B427F5A-9C07-1F43-84DE-9233E2D84035}" type="datetime1">
              <a:rPr lang="en-US" smtClean="0"/>
              <a:t>11/13/24</a:t>
            </a:fld>
            <a:endParaRPr lang="en-US"/>
          </a:p>
        </p:txBody>
      </p:sp>
      <p:sp>
        <p:nvSpPr>
          <p:cNvPr id="5" name="Footer Placeholder 4">
            <a:extLst>
              <a:ext uri="{FF2B5EF4-FFF2-40B4-BE49-F238E27FC236}">
                <a16:creationId xmlns:a16="http://schemas.microsoft.com/office/drawing/2014/main" id="{0D67A52F-819D-1AB2-CD80-629E38F54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715E0-A42B-D1C5-C9AA-158A5102C77D}"/>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383736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436D-1DD4-34A9-E822-8E2356F7BD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5F3EA8-F469-00E8-7EF0-5BBAC4D82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69CE1-98F7-9E32-00EF-B45300A8DF39}"/>
              </a:ext>
            </a:extLst>
          </p:cNvPr>
          <p:cNvSpPr>
            <a:spLocks noGrp="1"/>
          </p:cNvSpPr>
          <p:nvPr>
            <p:ph type="dt" sz="half" idx="10"/>
          </p:nvPr>
        </p:nvSpPr>
        <p:spPr/>
        <p:txBody>
          <a:bodyPr/>
          <a:lstStyle/>
          <a:p>
            <a:fld id="{ADA8F823-27F2-0340-BAB4-D31BA6005427}" type="datetime1">
              <a:rPr lang="en-US" smtClean="0"/>
              <a:t>11/13/24</a:t>
            </a:fld>
            <a:endParaRPr lang="en-US"/>
          </a:p>
        </p:txBody>
      </p:sp>
      <p:sp>
        <p:nvSpPr>
          <p:cNvPr id="5" name="Footer Placeholder 4">
            <a:extLst>
              <a:ext uri="{FF2B5EF4-FFF2-40B4-BE49-F238E27FC236}">
                <a16:creationId xmlns:a16="http://schemas.microsoft.com/office/drawing/2014/main" id="{06A26EC3-3AB7-E3E8-2A51-9CF1C8BF8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FC5BF-20F7-0AB5-FB0B-430431EBE5F9}"/>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263435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CA7C9-89DC-522A-1CB7-D8F01B170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AC6F8-D4BD-6F5E-98CF-AABD8D62F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649D9-BC7E-5D22-790C-2C628E020167}"/>
              </a:ext>
            </a:extLst>
          </p:cNvPr>
          <p:cNvSpPr>
            <a:spLocks noGrp="1"/>
          </p:cNvSpPr>
          <p:nvPr>
            <p:ph type="dt" sz="half" idx="10"/>
          </p:nvPr>
        </p:nvSpPr>
        <p:spPr/>
        <p:txBody>
          <a:bodyPr/>
          <a:lstStyle/>
          <a:p>
            <a:fld id="{35BC1BDB-A660-6340-A797-D596B40495FD}" type="datetime1">
              <a:rPr lang="en-US" smtClean="0"/>
              <a:t>11/13/24</a:t>
            </a:fld>
            <a:endParaRPr lang="en-US"/>
          </a:p>
        </p:txBody>
      </p:sp>
      <p:sp>
        <p:nvSpPr>
          <p:cNvPr id="5" name="Footer Placeholder 4">
            <a:extLst>
              <a:ext uri="{FF2B5EF4-FFF2-40B4-BE49-F238E27FC236}">
                <a16:creationId xmlns:a16="http://schemas.microsoft.com/office/drawing/2014/main" id="{76EC3291-5B15-407D-7D3A-91798FC3A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6763F-39D8-6BC9-F2A3-2F43788FAB0D}"/>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418852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BDA9-6A2C-99EC-3C8C-4A32D9D0C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80F79-07DA-0043-F60C-9032CC28A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DDC26-F386-44DC-3878-2A6ABF684C22}"/>
              </a:ext>
            </a:extLst>
          </p:cNvPr>
          <p:cNvSpPr>
            <a:spLocks noGrp="1"/>
          </p:cNvSpPr>
          <p:nvPr>
            <p:ph type="dt" sz="half" idx="10"/>
          </p:nvPr>
        </p:nvSpPr>
        <p:spPr/>
        <p:txBody>
          <a:bodyPr/>
          <a:lstStyle/>
          <a:p>
            <a:fld id="{81BB01A4-2433-BA4A-BE81-575B4F791F6F}" type="datetime1">
              <a:rPr lang="en-US" smtClean="0"/>
              <a:t>11/13/24</a:t>
            </a:fld>
            <a:endParaRPr lang="en-US"/>
          </a:p>
        </p:txBody>
      </p:sp>
      <p:sp>
        <p:nvSpPr>
          <p:cNvPr id="5" name="Footer Placeholder 4">
            <a:extLst>
              <a:ext uri="{FF2B5EF4-FFF2-40B4-BE49-F238E27FC236}">
                <a16:creationId xmlns:a16="http://schemas.microsoft.com/office/drawing/2014/main" id="{F1694DF5-7128-E1DA-B9A8-7D63FFE6C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A8DA0-9477-E126-426A-1FB38ADD3185}"/>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258985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B7D8-3464-9BEE-2782-E8B36D6D9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DDB82-C78F-3D80-4273-92785BCF4B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BDC1B-2307-C3C5-9BF3-BCD6E1462731}"/>
              </a:ext>
            </a:extLst>
          </p:cNvPr>
          <p:cNvSpPr>
            <a:spLocks noGrp="1"/>
          </p:cNvSpPr>
          <p:nvPr>
            <p:ph type="dt" sz="half" idx="10"/>
          </p:nvPr>
        </p:nvSpPr>
        <p:spPr/>
        <p:txBody>
          <a:bodyPr/>
          <a:lstStyle/>
          <a:p>
            <a:fld id="{60EE0BB1-EC89-8549-AB16-303D92115285}" type="datetime1">
              <a:rPr lang="en-US" smtClean="0"/>
              <a:t>11/13/24</a:t>
            </a:fld>
            <a:endParaRPr lang="en-US"/>
          </a:p>
        </p:txBody>
      </p:sp>
      <p:sp>
        <p:nvSpPr>
          <p:cNvPr id="5" name="Footer Placeholder 4">
            <a:extLst>
              <a:ext uri="{FF2B5EF4-FFF2-40B4-BE49-F238E27FC236}">
                <a16:creationId xmlns:a16="http://schemas.microsoft.com/office/drawing/2014/main" id="{DC4D1C3B-5CDD-F215-48C0-BBE7C76F7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965DF-9774-7163-33E4-3CC548A0BDC3}"/>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263398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9F4C-BCF7-99BD-7B77-6F9B4CEE7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A3C5C-1DB2-538B-D23C-97D443AF8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8872C-44E4-C2BB-6C85-B9F3CEDE4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193279-3265-8E93-E228-603D390D6EF9}"/>
              </a:ext>
            </a:extLst>
          </p:cNvPr>
          <p:cNvSpPr>
            <a:spLocks noGrp="1"/>
          </p:cNvSpPr>
          <p:nvPr>
            <p:ph type="dt" sz="half" idx="10"/>
          </p:nvPr>
        </p:nvSpPr>
        <p:spPr/>
        <p:txBody>
          <a:bodyPr/>
          <a:lstStyle/>
          <a:p>
            <a:fld id="{75ED15DF-3455-4541-9E96-D04926DB6E36}" type="datetime1">
              <a:rPr lang="en-US" smtClean="0"/>
              <a:t>11/13/24</a:t>
            </a:fld>
            <a:endParaRPr lang="en-US"/>
          </a:p>
        </p:txBody>
      </p:sp>
      <p:sp>
        <p:nvSpPr>
          <p:cNvPr id="6" name="Footer Placeholder 5">
            <a:extLst>
              <a:ext uri="{FF2B5EF4-FFF2-40B4-BE49-F238E27FC236}">
                <a16:creationId xmlns:a16="http://schemas.microsoft.com/office/drawing/2014/main" id="{55023E3C-1DC7-04D1-FC5C-4574E519F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F5061-A645-A68C-2E52-FCC66F499D52}"/>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23858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3419-4C47-B871-7644-FA441CCA4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524B1-8C95-1C39-40C0-725C13A22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6895A-3C2E-0F3D-2631-E2A81309E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5CF92F-A3B2-4F99-7211-732D23208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CEF0B-96BD-819E-E461-FBD9C6A9A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90256-A6C0-E430-8A0B-BCA473D12333}"/>
              </a:ext>
            </a:extLst>
          </p:cNvPr>
          <p:cNvSpPr>
            <a:spLocks noGrp="1"/>
          </p:cNvSpPr>
          <p:nvPr>
            <p:ph type="dt" sz="half" idx="10"/>
          </p:nvPr>
        </p:nvSpPr>
        <p:spPr/>
        <p:txBody>
          <a:bodyPr/>
          <a:lstStyle/>
          <a:p>
            <a:fld id="{1D496A2E-D94B-E746-A619-710F94EE1284}" type="datetime1">
              <a:rPr lang="en-US" smtClean="0"/>
              <a:t>11/13/24</a:t>
            </a:fld>
            <a:endParaRPr lang="en-US"/>
          </a:p>
        </p:txBody>
      </p:sp>
      <p:sp>
        <p:nvSpPr>
          <p:cNvPr id="8" name="Footer Placeholder 7">
            <a:extLst>
              <a:ext uri="{FF2B5EF4-FFF2-40B4-BE49-F238E27FC236}">
                <a16:creationId xmlns:a16="http://schemas.microsoft.com/office/drawing/2014/main" id="{CDC16358-3A27-6D9F-5333-CAF58DC8E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401C87-CD99-7B7C-4240-0564AEFA7EE4}"/>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160409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EF1D-4A07-5DDC-32B6-6FC650B73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6ED6DF-EC77-03BA-7116-B97D4074365E}"/>
              </a:ext>
            </a:extLst>
          </p:cNvPr>
          <p:cNvSpPr>
            <a:spLocks noGrp="1"/>
          </p:cNvSpPr>
          <p:nvPr>
            <p:ph type="dt" sz="half" idx="10"/>
          </p:nvPr>
        </p:nvSpPr>
        <p:spPr/>
        <p:txBody>
          <a:bodyPr/>
          <a:lstStyle/>
          <a:p>
            <a:fld id="{FF48B046-8EF8-7D44-B18F-E6B4B526F47E}" type="datetime1">
              <a:rPr lang="en-US" smtClean="0"/>
              <a:t>11/13/24</a:t>
            </a:fld>
            <a:endParaRPr lang="en-US"/>
          </a:p>
        </p:txBody>
      </p:sp>
      <p:sp>
        <p:nvSpPr>
          <p:cNvPr id="4" name="Footer Placeholder 3">
            <a:extLst>
              <a:ext uri="{FF2B5EF4-FFF2-40B4-BE49-F238E27FC236}">
                <a16:creationId xmlns:a16="http://schemas.microsoft.com/office/drawing/2014/main" id="{00F05951-FB24-D77A-75AB-3B0122DA2C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5B78DF-FE41-A614-0956-2F82B07C5A5E}"/>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58877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56709-FB06-C970-DAAD-86C58752F38D}"/>
              </a:ext>
            </a:extLst>
          </p:cNvPr>
          <p:cNvSpPr>
            <a:spLocks noGrp="1"/>
          </p:cNvSpPr>
          <p:nvPr>
            <p:ph type="dt" sz="half" idx="10"/>
          </p:nvPr>
        </p:nvSpPr>
        <p:spPr/>
        <p:txBody>
          <a:bodyPr/>
          <a:lstStyle/>
          <a:p>
            <a:fld id="{E1B88A0A-2233-4E40-AEA0-E578DA2DA24E}" type="datetime1">
              <a:rPr lang="en-US" smtClean="0"/>
              <a:t>11/13/24</a:t>
            </a:fld>
            <a:endParaRPr lang="en-US"/>
          </a:p>
        </p:txBody>
      </p:sp>
      <p:sp>
        <p:nvSpPr>
          <p:cNvPr id="3" name="Footer Placeholder 2">
            <a:extLst>
              <a:ext uri="{FF2B5EF4-FFF2-40B4-BE49-F238E27FC236}">
                <a16:creationId xmlns:a16="http://schemas.microsoft.com/office/drawing/2014/main" id="{F80DF047-E5C5-ED56-9DCD-5849A69D1E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260EE-5CFB-9597-6011-89E48097F103}"/>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40691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3B63-3797-AEBA-075A-4DAB3B10D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1E6F8-674E-3636-A007-7C81693AE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C8A7-1BDA-D126-7B88-A37BAC1FC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54067-6679-47C0-9E70-58A7BB7D5C95}"/>
              </a:ext>
            </a:extLst>
          </p:cNvPr>
          <p:cNvSpPr>
            <a:spLocks noGrp="1"/>
          </p:cNvSpPr>
          <p:nvPr>
            <p:ph type="dt" sz="half" idx="10"/>
          </p:nvPr>
        </p:nvSpPr>
        <p:spPr/>
        <p:txBody>
          <a:bodyPr/>
          <a:lstStyle/>
          <a:p>
            <a:fld id="{39E0B0DE-3A47-6149-A34B-1D45CB1970EB}" type="datetime1">
              <a:rPr lang="en-US" smtClean="0"/>
              <a:t>11/13/24</a:t>
            </a:fld>
            <a:endParaRPr lang="en-US"/>
          </a:p>
        </p:txBody>
      </p:sp>
      <p:sp>
        <p:nvSpPr>
          <p:cNvPr id="6" name="Footer Placeholder 5">
            <a:extLst>
              <a:ext uri="{FF2B5EF4-FFF2-40B4-BE49-F238E27FC236}">
                <a16:creationId xmlns:a16="http://schemas.microsoft.com/office/drawing/2014/main" id="{52BAA08B-582E-A8A1-D924-D5BC38869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A7E4E-D0FC-8DA0-DCB5-1FAC70CACE8B}"/>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84293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08D0-C4D1-3FAC-7B97-C026AB2EC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1171B-00FA-7568-25A2-20F9C9FA6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F7DE2-90D9-DE18-FB25-EAC4AA137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8488-94FF-613D-52B6-D50EBEEA1CE1}"/>
              </a:ext>
            </a:extLst>
          </p:cNvPr>
          <p:cNvSpPr>
            <a:spLocks noGrp="1"/>
          </p:cNvSpPr>
          <p:nvPr>
            <p:ph type="dt" sz="half" idx="10"/>
          </p:nvPr>
        </p:nvSpPr>
        <p:spPr/>
        <p:txBody>
          <a:bodyPr/>
          <a:lstStyle/>
          <a:p>
            <a:fld id="{CF07B368-7527-F949-9B09-BD3ACA6AEE7A}" type="datetime1">
              <a:rPr lang="en-US" smtClean="0"/>
              <a:t>11/13/24</a:t>
            </a:fld>
            <a:endParaRPr lang="en-US"/>
          </a:p>
        </p:txBody>
      </p:sp>
      <p:sp>
        <p:nvSpPr>
          <p:cNvPr id="6" name="Footer Placeholder 5">
            <a:extLst>
              <a:ext uri="{FF2B5EF4-FFF2-40B4-BE49-F238E27FC236}">
                <a16:creationId xmlns:a16="http://schemas.microsoft.com/office/drawing/2014/main" id="{20BC7916-0F55-EAE0-7CFF-3D7E6565F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4E4AC-E21E-293A-51D0-6CAE8357B394}"/>
              </a:ext>
            </a:extLst>
          </p:cNvPr>
          <p:cNvSpPr>
            <a:spLocks noGrp="1"/>
          </p:cNvSpPr>
          <p:nvPr>
            <p:ph type="sldNum" sz="quarter" idx="12"/>
          </p:nvPr>
        </p:nvSpPr>
        <p:spPr/>
        <p:txBody>
          <a:bodyPr/>
          <a:lstStyle/>
          <a:p>
            <a:fld id="{86598DAF-923A-6248-B2BC-DBB337695A22}" type="slidenum">
              <a:rPr lang="en-US" smtClean="0"/>
              <a:t>‹#›</a:t>
            </a:fld>
            <a:endParaRPr lang="en-US"/>
          </a:p>
        </p:txBody>
      </p:sp>
    </p:spTree>
    <p:extLst>
      <p:ext uri="{BB962C8B-B14F-4D97-AF65-F5344CB8AC3E}">
        <p14:creationId xmlns:p14="http://schemas.microsoft.com/office/powerpoint/2010/main" val="89325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A21CE-6ECD-F55F-EF31-5E6026D12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4D5F0-3EDA-58FB-7EBB-14834F200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0961B-ACF4-8C93-CAB6-7F23561C1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EAE20F-C6DC-9E45-8C29-DD52CF3FB93B}" type="datetime1">
              <a:rPr lang="en-US" smtClean="0"/>
              <a:t>11/13/24</a:t>
            </a:fld>
            <a:endParaRPr lang="en-US"/>
          </a:p>
        </p:txBody>
      </p:sp>
      <p:sp>
        <p:nvSpPr>
          <p:cNvPr id="5" name="Footer Placeholder 4">
            <a:extLst>
              <a:ext uri="{FF2B5EF4-FFF2-40B4-BE49-F238E27FC236}">
                <a16:creationId xmlns:a16="http://schemas.microsoft.com/office/drawing/2014/main" id="{BC8FD6AB-F140-5103-2B7F-4DB1A42F0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755B55-E5B2-99E1-5287-A6F816D29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598DAF-923A-6248-B2BC-DBB337695A22}" type="slidenum">
              <a:rPr lang="en-US" smtClean="0"/>
              <a:t>‹#›</a:t>
            </a:fld>
            <a:endParaRPr lang="en-US"/>
          </a:p>
        </p:txBody>
      </p:sp>
    </p:spTree>
    <p:extLst>
      <p:ext uri="{BB962C8B-B14F-4D97-AF65-F5344CB8AC3E}">
        <p14:creationId xmlns:p14="http://schemas.microsoft.com/office/powerpoint/2010/main" val="414264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molml.github.io/BME_data_analysis/doc_getting_started_03_version_contro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mailto:email@example.com"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F5C9-BAD2-BECE-621A-A5812E8F7915}"/>
              </a:ext>
            </a:extLst>
          </p:cNvPr>
          <p:cNvSpPr>
            <a:spLocks noGrp="1"/>
          </p:cNvSpPr>
          <p:nvPr>
            <p:ph type="ctrTitle"/>
          </p:nvPr>
        </p:nvSpPr>
        <p:spPr/>
        <p:txBody>
          <a:bodyPr>
            <a:normAutofit/>
          </a:bodyPr>
          <a:lstStyle/>
          <a:p>
            <a:r>
              <a:rPr lang="en-US" dirty="0">
                <a:effectLst/>
                <a:latin typeface="Calibri" panose="020F0502020204030204" pitchFamily="34" charset="0"/>
                <a:cs typeface="Calibri" panose="020F0502020204030204" pitchFamily="34" charset="0"/>
              </a:rPr>
              <a:t>Git and GitHub Fundamentals</a:t>
            </a: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24A1C26-76A7-82FE-5D77-25D0F49DF8C7}"/>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8BA103 – 2024</a:t>
            </a:r>
          </a:p>
        </p:txBody>
      </p:sp>
      <p:sp>
        <p:nvSpPr>
          <p:cNvPr id="4" name="TextBox 3">
            <a:extLst>
              <a:ext uri="{FF2B5EF4-FFF2-40B4-BE49-F238E27FC236}">
                <a16:creationId xmlns:a16="http://schemas.microsoft.com/office/drawing/2014/main" id="{0E31EE73-4621-148C-78DF-3767A0E7E73C}"/>
              </a:ext>
            </a:extLst>
          </p:cNvPr>
          <p:cNvSpPr txBox="1"/>
          <p:nvPr/>
        </p:nvSpPr>
        <p:spPr>
          <a:xfrm>
            <a:off x="0" y="6211669"/>
            <a:ext cx="12192000"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Alaa Bessadok, 18-11-2024</a:t>
            </a:r>
          </a:p>
          <a:p>
            <a:pPr algn="ctr"/>
            <a:endParaRPr lang="en-US" dirty="0">
              <a:latin typeface="Calibri" panose="020F0502020204030204" pitchFamily="34" charset="0"/>
              <a:cs typeface="Calibri" panose="020F0502020204030204" pitchFamily="34" charset="0"/>
            </a:endParaRPr>
          </a:p>
        </p:txBody>
      </p:sp>
      <p:pic>
        <p:nvPicPr>
          <p:cNvPr id="1026" name="Picture 2" descr="Git and GitHub for Beginners I(Tutorial) | by PJ Wang | CS Note | Medium">
            <a:extLst>
              <a:ext uri="{FF2B5EF4-FFF2-40B4-BE49-F238E27FC236}">
                <a16:creationId xmlns:a16="http://schemas.microsoft.com/office/drawing/2014/main" id="{6E176F7F-B043-39EF-0D17-4E09C2F63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991" y="4038042"/>
            <a:ext cx="3866015" cy="217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86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57E6-430D-8465-2249-8FFEE9175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8AD64D-4EBF-7CC0-A028-5C3D7A1C1786}"/>
              </a:ext>
            </a:extLst>
          </p:cNvPr>
          <p:cNvSpPr>
            <a:spLocks noGrp="1"/>
          </p:cNvSpPr>
          <p:nvPr>
            <p:ph type="title"/>
          </p:nvPr>
        </p:nvSpPr>
        <p:spPr/>
        <p:txBody>
          <a:bodyPr/>
          <a:lstStyle/>
          <a:p>
            <a:r>
              <a:rPr lang="en-US" dirty="0"/>
              <a:t>GitHub or GitLab?</a:t>
            </a:r>
          </a:p>
        </p:txBody>
      </p:sp>
      <p:sp>
        <p:nvSpPr>
          <p:cNvPr id="3" name="TextBox 2">
            <a:extLst>
              <a:ext uri="{FF2B5EF4-FFF2-40B4-BE49-F238E27FC236}">
                <a16:creationId xmlns:a16="http://schemas.microsoft.com/office/drawing/2014/main" id="{912F1FCA-56D6-2865-5419-598A5BB2D826}"/>
              </a:ext>
            </a:extLst>
          </p:cNvPr>
          <p:cNvSpPr txBox="1"/>
          <p:nvPr/>
        </p:nvSpPr>
        <p:spPr>
          <a:xfrm>
            <a:off x="968182" y="3080046"/>
            <a:ext cx="456314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Publicly hosted</a:t>
            </a:r>
          </a:p>
          <a:p>
            <a:pPr marL="285750" indent="-285750">
              <a:buFont typeface="Arial" panose="020B0604020202020204" pitchFamily="34" charset="0"/>
              <a:buChar char="•"/>
            </a:pPr>
            <a:r>
              <a:rPr lang="en-GB" sz="2400" dirty="0"/>
              <a:t>Oriented towards code sharing and open-source community</a:t>
            </a:r>
          </a:p>
          <a:p>
            <a:pPr marL="285750" indent="-285750">
              <a:buFont typeface="Arial" panose="020B0604020202020204" pitchFamily="34" charset="0"/>
              <a:buChar char="•"/>
            </a:pPr>
            <a:r>
              <a:rPr lang="en-GB" sz="2400" dirty="0"/>
              <a:t>Larger community</a:t>
            </a:r>
          </a:p>
        </p:txBody>
      </p:sp>
      <p:sp>
        <p:nvSpPr>
          <p:cNvPr id="7" name="Slide Number Placeholder 6">
            <a:extLst>
              <a:ext uri="{FF2B5EF4-FFF2-40B4-BE49-F238E27FC236}">
                <a16:creationId xmlns:a16="http://schemas.microsoft.com/office/drawing/2014/main" id="{C25AB9E4-BE14-9881-5AA2-2829F96AD3E5}"/>
              </a:ext>
            </a:extLst>
          </p:cNvPr>
          <p:cNvSpPr>
            <a:spLocks noGrp="1"/>
          </p:cNvSpPr>
          <p:nvPr>
            <p:ph type="sldNum" sz="quarter" idx="12"/>
          </p:nvPr>
        </p:nvSpPr>
        <p:spPr/>
        <p:txBody>
          <a:bodyPr/>
          <a:lstStyle/>
          <a:p>
            <a:fld id="{86598DAF-923A-6248-B2BC-DBB337695A22}" type="slidenum">
              <a:rPr lang="en-US" smtClean="0"/>
              <a:t>10</a:t>
            </a:fld>
            <a:endParaRPr lang="en-US"/>
          </a:p>
        </p:txBody>
      </p:sp>
      <p:pic>
        <p:nvPicPr>
          <p:cNvPr id="4" name="Picture 2" descr="GitHub Logo and symbol, meaning, history, PNG, brand">
            <a:extLst>
              <a:ext uri="{FF2B5EF4-FFF2-40B4-BE49-F238E27FC236}">
                <a16:creationId xmlns:a16="http://schemas.microsoft.com/office/drawing/2014/main" id="{A84358C1-EDDF-CB2F-981C-50F911C56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45" y="1723638"/>
            <a:ext cx="1990928" cy="11198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itLab Announces the General Availability of GitLab Duo">
            <a:extLst>
              <a:ext uri="{FF2B5EF4-FFF2-40B4-BE49-F238E27FC236}">
                <a16:creationId xmlns:a16="http://schemas.microsoft.com/office/drawing/2014/main" id="{61A36DDA-EE77-41C6-2E59-BA4E4017C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771" y="1943336"/>
            <a:ext cx="2318657" cy="6805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3F2B65C-BE0D-0EC7-4FFF-E1AEE2BCD082}"/>
              </a:ext>
            </a:extLst>
          </p:cNvPr>
          <p:cNvSpPr txBox="1"/>
          <p:nvPr/>
        </p:nvSpPr>
        <p:spPr>
          <a:xfrm>
            <a:off x="7174200" y="3080046"/>
            <a:ext cx="4049618"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Privately hosted</a:t>
            </a: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More built-in features than GitHub for developers</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35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89EF1-85B9-B5F0-DBEC-190D98290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9F2850-D225-6E5B-BC37-8D441AF0455A}"/>
              </a:ext>
            </a:extLst>
          </p:cNvPr>
          <p:cNvSpPr>
            <a:spLocks noGrp="1"/>
          </p:cNvSpPr>
          <p:nvPr>
            <p:ph type="title"/>
          </p:nvPr>
        </p:nvSpPr>
        <p:spPr/>
        <p:txBody>
          <a:bodyPr/>
          <a:lstStyle/>
          <a:p>
            <a:r>
              <a:rPr lang="en-US" dirty="0"/>
              <a:t>GitHub Repositories</a:t>
            </a:r>
          </a:p>
        </p:txBody>
      </p:sp>
      <p:sp>
        <p:nvSpPr>
          <p:cNvPr id="3" name="TextBox 2">
            <a:extLst>
              <a:ext uri="{FF2B5EF4-FFF2-40B4-BE49-F238E27FC236}">
                <a16:creationId xmlns:a16="http://schemas.microsoft.com/office/drawing/2014/main" id="{023A00E0-7294-989B-1146-F72B41FE368E}"/>
              </a:ext>
            </a:extLst>
          </p:cNvPr>
          <p:cNvSpPr txBox="1"/>
          <p:nvPr/>
        </p:nvSpPr>
        <p:spPr>
          <a:xfrm>
            <a:off x="604286" y="2062716"/>
            <a:ext cx="4563138" cy="2585323"/>
          </a:xfrm>
          <a:prstGeom prst="rect">
            <a:avLst/>
          </a:prstGeom>
          <a:noFill/>
        </p:spPr>
        <p:txBody>
          <a:bodyPr wrap="square" rtlCol="0">
            <a:spAutoFit/>
          </a:bodyPr>
          <a:lstStyle/>
          <a:p>
            <a:pPr marL="342900" indent="-342900" algn="just">
              <a:buFont typeface="Arial" panose="020B0604020202020204" pitchFamily="34" charset="0"/>
              <a:buChar char="•"/>
            </a:pPr>
            <a:r>
              <a:rPr lang="en-US" sz="2400" kern="100" dirty="0">
                <a:effectLst/>
                <a:latin typeface="Calibri" panose="020F0502020204030204" pitchFamily="34" charset="0"/>
                <a:ea typeface="Aptos" panose="020B0004020202020204" pitchFamily="34" charset="0"/>
                <a:cs typeface="Calibri" panose="020F0502020204030204" pitchFamily="34" charset="0"/>
              </a:rPr>
              <a:t>A data structure for storing documents including application source code</a:t>
            </a:r>
          </a:p>
          <a:p>
            <a:pPr marL="342900" indent="-342900" algn="just">
              <a:buFont typeface="Arial" panose="020B0604020202020204" pitchFamily="34" charset="0"/>
              <a:buChar char="•"/>
            </a:pPr>
            <a:endParaRPr lang="en-US" sz="2400" kern="100" dirty="0">
              <a:latin typeface="Calibri" panose="020F0502020204030204" pitchFamily="34" charset="0"/>
              <a:ea typeface="Aptos" panose="020B0004020202020204" pitchFamily="34" charset="0"/>
              <a:cs typeface="Calibri" panose="020F0502020204030204" pitchFamily="34" charset="0"/>
            </a:endParaRPr>
          </a:p>
          <a:p>
            <a:pPr marL="342900" indent="-342900" algn="just">
              <a:buFont typeface="Arial" panose="020B0604020202020204" pitchFamily="34" charset="0"/>
              <a:buChar char="•"/>
            </a:pPr>
            <a:r>
              <a:rPr lang="en-US" sz="2400" kern="100" dirty="0">
                <a:effectLst/>
                <a:latin typeface="Calibri" panose="020F0502020204030204" pitchFamily="34" charset="0"/>
                <a:ea typeface="Aptos" panose="020B0004020202020204" pitchFamily="34" charset="0"/>
                <a:cs typeface="Calibri" panose="020F0502020204030204" pitchFamily="34" charset="0"/>
              </a:rPr>
              <a:t>It can </a:t>
            </a:r>
            <a:r>
              <a:rPr lang="en-US" sz="2400" kern="100" dirty="0">
                <a:latin typeface="Calibri" panose="020F0502020204030204" pitchFamily="34" charset="0"/>
                <a:ea typeface="Aptos" panose="020B0004020202020204" pitchFamily="34" charset="0"/>
                <a:cs typeface="Calibri" panose="020F0502020204030204" pitchFamily="34" charset="0"/>
              </a:rPr>
              <a:t>track and maintain version control</a:t>
            </a:r>
            <a:endParaRPr lang="en-US" sz="2400" kern="100" dirty="0">
              <a:effectLst/>
              <a:latin typeface="Calibri" panose="020F0502020204030204" pitchFamily="34" charset="0"/>
              <a:ea typeface="Aptos" panose="020B0004020202020204" pitchFamily="34" charset="0"/>
              <a:cs typeface="Calibri" panose="020F0502020204030204" pitchFamily="34" charset="0"/>
            </a:endParaRPr>
          </a:p>
          <a:p>
            <a:pPr marL="285750" indent="-285750" algn="just">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5F3697-E0AF-7070-18B8-297FB606CEE4}"/>
              </a:ext>
            </a:extLst>
          </p:cNvPr>
          <p:cNvSpPr txBox="1"/>
          <p:nvPr/>
        </p:nvSpPr>
        <p:spPr>
          <a:xfrm>
            <a:off x="838200" y="1346119"/>
            <a:ext cx="3096425"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What are Repositories?</a:t>
            </a:r>
          </a:p>
        </p:txBody>
      </p:sp>
      <p:sp>
        <p:nvSpPr>
          <p:cNvPr id="9" name="Slide Number Placeholder 8">
            <a:extLst>
              <a:ext uri="{FF2B5EF4-FFF2-40B4-BE49-F238E27FC236}">
                <a16:creationId xmlns:a16="http://schemas.microsoft.com/office/drawing/2014/main" id="{F626D55E-5A57-2152-51DB-D228367BA3C0}"/>
              </a:ext>
            </a:extLst>
          </p:cNvPr>
          <p:cNvSpPr>
            <a:spLocks noGrp="1"/>
          </p:cNvSpPr>
          <p:nvPr>
            <p:ph type="sldNum" sz="quarter" idx="12"/>
          </p:nvPr>
        </p:nvSpPr>
        <p:spPr/>
        <p:txBody>
          <a:bodyPr/>
          <a:lstStyle/>
          <a:p>
            <a:fld id="{86598DAF-923A-6248-B2BC-DBB337695A22}" type="slidenum">
              <a:rPr lang="en-US" smtClean="0"/>
              <a:t>11</a:t>
            </a:fld>
            <a:endParaRPr lang="en-US"/>
          </a:p>
        </p:txBody>
      </p:sp>
      <p:pic>
        <p:nvPicPr>
          <p:cNvPr id="10" name="Picture 9" descr="A screenshot of a computer&#10;&#10;Description automatically generated">
            <a:extLst>
              <a:ext uri="{FF2B5EF4-FFF2-40B4-BE49-F238E27FC236}">
                <a16:creationId xmlns:a16="http://schemas.microsoft.com/office/drawing/2014/main" id="{9F0A89C8-6595-F595-84B5-148C38384C87}"/>
              </a:ext>
            </a:extLst>
          </p:cNvPr>
          <p:cNvPicPr>
            <a:picLocks noChangeAspect="1"/>
          </p:cNvPicPr>
          <p:nvPr/>
        </p:nvPicPr>
        <p:blipFill>
          <a:blip r:embed="rId3"/>
          <a:stretch>
            <a:fillRect/>
          </a:stretch>
        </p:blipFill>
        <p:spPr>
          <a:xfrm>
            <a:off x="5376913" y="1593339"/>
            <a:ext cx="6465982" cy="4795284"/>
          </a:xfrm>
          <a:prstGeom prst="rect">
            <a:avLst/>
          </a:prstGeom>
          <a:ln w="38100">
            <a:solidFill>
              <a:schemeClr val="accent1"/>
            </a:solidFill>
          </a:ln>
        </p:spPr>
      </p:pic>
      <p:sp>
        <p:nvSpPr>
          <p:cNvPr id="11" name="Rectangle 10">
            <a:extLst>
              <a:ext uri="{FF2B5EF4-FFF2-40B4-BE49-F238E27FC236}">
                <a16:creationId xmlns:a16="http://schemas.microsoft.com/office/drawing/2014/main" id="{222672ED-EDC6-870E-D21A-7C029EF92FD7}"/>
              </a:ext>
            </a:extLst>
          </p:cNvPr>
          <p:cNvSpPr/>
          <p:nvPr/>
        </p:nvSpPr>
        <p:spPr>
          <a:xfrm>
            <a:off x="5802645" y="3338623"/>
            <a:ext cx="5955189" cy="29345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3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D6E31-34E0-A49A-EBE8-15E2389873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EBAA4-0124-0335-689C-FB89236E608F}"/>
              </a:ext>
            </a:extLst>
          </p:cNvPr>
          <p:cNvSpPr>
            <a:spLocks noGrp="1"/>
          </p:cNvSpPr>
          <p:nvPr>
            <p:ph type="title"/>
          </p:nvPr>
        </p:nvSpPr>
        <p:spPr/>
        <p:txBody>
          <a:bodyPr/>
          <a:lstStyle/>
          <a:p>
            <a:r>
              <a:rPr lang="en-US" dirty="0"/>
              <a:t>GitHub Repositories</a:t>
            </a:r>
          </a:p>
        </p:txBody>
      </p:sp>
      <p:pic>
        <p:nvPicPr>
          <p:cNvPr id="5" name="Picture 4" descr="A screenshot of a computer&#10;&#10;Description automatically generated">
            <a:extLst>
              <a:ext uri="{FF2B5EF4-FFF2-40B4-BE49-F238E27FC236}">
                <a16:creationId xmlns:a16="http://schemas.microsoft.com/office/drawing/2014/main" id="{F600F114-50CC-E350-91CC-09CB36CF1386}"/>
              </a:ext>
            </a:extLst>
          </p:cNvPr>
          <p:cNvPicPr>
            <a:picLocks noChangeAspect="1"/>
          </p:cNvPicPr>
          <p:nvPr/>
        </p:nvPicPr>
        <p:blipFill>
          <a:blip r:embed="rId3"/>
          <a:stretch>
            <a:fillRect/>
          </a:stretch>
        </p:blipFill>
        <p:spPr>
          <a:xfrm>
            <a:off x="5632525" y="1879426"/>
            <a:ext cx="6150343" cy="4361781"/>
          </a:xfrm>
          <a:prstGeom prst="rect">
            <a:avLst/>
          </a:prstGeom>
          <a:ln w="38100">
            <a:solidFill>
              <a:schemeClr val="accent1"/>
            </a:solidFill>
          </a:ln>
        </p:spPr>
      </p:pic>
      <p:sp>
        <p:nvSpPr>
          <p:cNvPr id="6" name="TextBox 5">
            <a:extLst>
              <a:ext uri="{FF2B5EF4-FFF2-40B4-BE49-F238E27FC236}">
                <a16:creationId xmlns:a16="http://schemas.microsoft.com/office/drawing/2014/main" id="{0C63AF8E-D51A-E6E9-BFA7-8BE34C1E1354}"/>
              </a:ext>
            </a:extLst>
          </p:cNvPr>
          <p:cNvSpPr txBox="1"/>
          <p:nvPr/>
        </p:nvSpPr>
        <p:spPr>
          <a:xfrm>
            <a:off x="838200" y="1346119"/>
            <a:ext cx="3096425"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What are Repositories?</a:t>
            </a:r>
          </a:p>
        </p:txBody>
      </p:sp>
      <p:sp>
        <p:nvSpPr>
          <p:cNvPr id="7" name="Rectangle 6">
            <a:extLst>
              <a:ext uri="{FF2B5EF4-FFF2-40B4-BE49-F238E27FC236}">
                <a16:creationId xmlns:a16="http://schemas.microsoft.com/office/drawing/2014/main" id="{CBAE4433-6133-9EA4-F214-404DD0504E32}"/>
              </a:ext>
            </a:extLst>
          </p:cNvPr>
          <p:cNvSpPr/>
          <p:nvPr/>
        </p:nvSpPr>
        <p:spPr>
          <a:xfrm>
            <a:off x="5675055" y="2509284"/>
            <a:ext cx="2405689" cy="340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49292A40-A745-3E4E-A88C-FBA997EEEF24}"/>
              </a:ext>
            </a:extLst>
          </p:cNvPr>
          <p:cNvSpPr>
            <a:spLocks noGrp="1"/>
          </p:cNvSpPr>
          <p:nvPr>
            <p:ph type="sldNum" sz="quarter" idx="12"/>
          </p:nvPr>
        </p:nvSpPr>
        <p:spPr/>
        <p:txBody>
          <a:bodyPr/>
          <a:lstStyle/>
          <a:p>
            <a:fld id="{86598DAF-923A-6248-B2BC-DBB337695A22}" type="slidenum">
              <a:rPr lang="en-US" smtClean="0"/>
              <a:t>12</a:t>
            </a:fld>
            <a:endParaRPr lang="en-US"/>
          </a:p>
        </p:txBody>
      </p:sp>
      <p:sp>
        <p:nvSpPr>
          <p:cNvPr id="4" name="TextBox 3">
            <a:extLst>
              <a:ext uri="{FF2B5EF4-FFF2-40B4-BE49-F238E27FC236}">
                <a16:creationId xmlns:a16="http://schemas.microsoft.com/office/drawing/2014/main" id="{BDBB9C4F-46AB-A332-214C-212F2F7E5956}"/>
              </a:ext>
            </a:extLst>
          </p:cNvPr>
          <p:cNvSpPr txBox="1"/>
          <p:nvPr/>
        </p:nvSpPr>
        <p:spPr>
          <a:xfrm>
            <a:off x="604286" y="2062716"/>
            <a:ext cx="4563138" cy="2585323"/>
          </a:xfrm>
          <a:prstGeom prst="rect">
            <a:avLst/>
          </a:prstGeom>
          <a:noFill/>
        </p:spPr>
        <p:txBody>
          <a:bodyPr wrap="square" rtlCol="0">
            <a:spAutoFit/>
          </a:bodyPr>
          <a:lstStyle/>
          <a:p>
            <a:pPr marL="342900" indent="-342900" algn="just">
              <a:buFont typeface="Arial" panose="020B0604020202020204" pitchFamily="34" charset="0"/>
              <a:buChar char="•"/>
            </a:pPr>
            <a:r>
              <a:rPr lang="en-US" sz="2400" kern="100" dirty="0">
                <a:effectLst/>
                <a:latin typeface="Calibri" panose="020F0502020204030204" pitchFamily="34" charset="0"/>
                <a:ea typeface="Aptos" panose="020B0004020202020204" pitchFamily="34" charset="0"/>
                <a:cs typeface="Calibri" panose="020F0502020204030204" pitchFamily="34" charset="0"/>
              </a:rPr>
              <a:t>A data structure for storing documents including application source code</a:t>
            </a:r>
          </a:p>
          <a:p>
            <a:pPr marL="342900" indent="-342900" algn="just">
              <a:buFont typeface="Arial" panose="020B0604020202020204" pitchFamily="34" charset="0"/>
              <a:buChar char="•"/>
            </a:pPr>
            <a:endParaRPr lang="en-US" sz="2400" kern="100" dirty="0">
              <a:latin typeface="Calibri" panose="020F0502020204030204" pitchFamily="34" charset="0"/>
              <a:ea typeface="Aptos" panose="020B0004020202020204" pitchFamily="34" charset="0"/>
              <a:cs typeface="Calibri" panose="020F0502020204030204" pitchFamily="34" charset="0"/>
            </a:endParaRPr>
          </a:p>
          <a:p>
            <a:pPr marL="342900" indent="-342900" algn="just">
              <a:buFont typeface="Arial" panose="020B0604020202020204" pitchFamily="34" charset="0"/>
              <a:buChar char="•"/>
            </a:pPr>
            <a:r>
              <a:rPr lang="en-US" sz="2400" kern="100" dirty="0">
                <a:effectLst/>
                <a:latin typeface="Calibri" panose="020F0502020204030204" pitchFamily="34" charset="0"/>
                <a:ea typeface="Aptos" panose="020B0004020202020204" pitchFamily="34" charset="0"/>
                <a:cs typeface="Calibri" panose="020F0502020204030204" pitchFamily="34" charset="0"/>
              </a:rPr>
              <a:t>It can </a:t>
            </a:r>
            <a:r>
              <a:rPr lang="en-US" sz="2400" kern="100" dirty="0">
                <a:latin typeface="Calibri" panose="020F0502020204030204" pitchFamily="34" charset="0"/>
                <a:ea typeface="Aptos" panose="020B0004020202020204" pitchFamily="34" charset="0"/>
                <a:cs typeface="Calibri" panose="020F0502020204030204" pitchFamily="34" charset="0"/>
              </a:rPr>
              <a:t>track and maintain version control</a:t>
            </a:r>
            <a:endParaRPr lang="en-US" sz="2400" kern="100" dirty="0">
              <a:effectLst/>
              <a:latin typeface="Calibri" panose="020F0502020204030204" pitchFamily="34" charset="0"/>
              <a:ea typeface="Aptos" panose="020B0004020202020204" pitchFamily="34" charset="0"/>
              <a:cs typeface="Calibri" panose="020F0502020204030204" pitchFamily="34"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410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BE3C5-B00C-ECC0-21C5-69A57FC19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0E717-1F76-8170-4121-F77B31FA2D8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GitHub Branches</a:t>
            </a:r>
          </a:p>
        </p:txBody>
      </p:sp>
      <p:sp>
        <p:nvSpPr>
          <p:cNvPr id="3" name="TextBox 2">
            <a:extLst>
              <a:ext uri="{FF2B5EF4-FFF2-40B4-BE49-F238E27FC236}">
                <a16:creationId xmlns:a16="http://schemas.microsoft.com/office/drawing/2014/main" id="{3BF8CA27-01B0-76E8-8533-EED9D5B4477F}"/>
              </a:ext>
            </a:extLst>
          </p:cNvPr>
          <p:cNvSpPr txBox="1"/>
          <p:nvPr/>
        </p:nvSpPr>
        <p:spPr>
          <a:xfrm>
            <a:off x="838200" y="1346119"/>
            <a:ext cx="2691378"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What are branches?</a:t>
            </a:r>
          </a:p>
        </p:txBody>
      </p:sp>
      <p:sp>
        <p:nvSpPr>
          <p:cNvPr id="4" name="TextBox 3">
            <a:extLst>
              <a:ext uri="{FF2B5EF4-FFF2-40B4-BE49-F238E27FC236}">
                <a16:creationId xmlns:a16="http://schemas.microsoft.com/office/drawing/2014/main" id="{6B73CB49-92D3-2639-E64B-F2C617228479}"/>
              </a:ext>
            </a:extLst>
          </p:cNvPr>
          <p:cNvSpPr txBox="1"/>
          <p:nvPr/>
        </p:nvSpPr>
        <p:spPr>
          <a:xfrm>
            <a:off x="838200" y="2131977"/>
            <a:ext cx="6690806"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Branches store all files in GitHub</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Master branch is the official version of the project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Child branch creates a copy of the master branch</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58CF096D-8168-60CB-C9DD-0ACD0971AD9D}"/>
              </a:ext>
            </a:extLst>
          </p:cNvPr>
          <p:cNvSpPr/>
          <p:nvPr/>
        </p:nvSpPr>
        <p:spPr>
          <a:xfrm>
            <a:off x="1229193" y="5696262"/>
            <a:ext cx="4691922" cy="58461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F8F2FEF-A7BB-4642-6144-54746442C5F5}"/>
              </a:ext>
            </a:extLst>
          </p:cNvPr>
          <p:cNvSpPr txBox="1"/>
          <p:nvPr/>
        </p:nvSpPr>
        <p:spPr>
          <a:xfrm>
            <a:off x="1229193" y="5803904"/>
            <a:ext cx="874663" cy="369332"/>
          </a:xfrm>
          <a:prstGeom prst="rect">
            <a:avLst/>
          </a:prstGeom>
          <a:noFill/>
        </p:spPr>
        <p:txBody>
          <a:bodyPr wrap="none" rtlCol="0">
            <a:spAutoFit/>
          </a:bodyPr>
          <a:lstStyle/>
          <a:p>
            <a:r>
              <a:rPr lang="en-US" dirty="0"/>
              <a:t>Master</a:t>
            </a:r>
          </a:p>
        </p:txBody>
      </p:sp>
      <p:sp>
        <p:nvSpPr>
          <p:cNvPr id="42" name="Oval 41">
            <a:extLst>
              <a:ext uri="{FF2B5EF4-FFF2-40B4-BE49-F238E27FC236}">
                <a16:creationId xmlns:a16="http://schemas.microsoft.com/office/drawing/2014/main" id="{712B3A20-231A-1D0E-7F97-59C2C36EFA23}"/>
              </a:ext>
            </a:extLst>
          </p:cNvPr>
          <p:cNvSpPr/>
          <p:nvPr/>
        </p:nvSpPr>
        <p:spPr>
          <a:xfrm>
            <a:off x="2273833" y="5741232"/>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285F4437-B6AC-4DEF-DCE2-A3E440DD25AD}"/>
              </a:ext>
            </a:extLst>
          </p:cNvPr>
          <p:cNvCxnSpPr>
            <a:stCxn id="42" idx="6"/>
          </p:cNvCxnSpPr>
          <p:nvPr/>
        </p:nvCxnSpPr>
        <p:spPr>
          <a:xfrm flipV="1">
            <a:off x="2743203" y="5979719"/>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B3A75A37-CEF3-DAEE-1F71-6F85905B44E2}"/>
              </a:ext>
            </a:extLst>
          </p:cNvPr>
          <p:cNvSpPr/>
          <p:nvPr/>
        </p:nvSpPr>
        <p:spPr>
          <a:xfrm>
            <a:off x="3312826" y="5750082"/>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CCADB4B-5D04-DCF3-8A37-2E517121FB5A}"/>
              </a:ext>
            </a:extLst>
          </p:cNvPr>
          <p:cNvSpPr/>
          <p:nvPr/>
        </p:nvSpPr>
        <p:spPr>
          <a:xfrm>
            <a:off x="1229193" y="4668757"/>
            <a:ext cx="4691922" cy="58461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564AAAE-AB1D-B4E4-7A88-D46F8DF0E522}"/>
              </a:ext>
            </a:extLst>
          </p:cNvPr>
          <p:cNvSpPr/>
          <p:nvPr/>
        </p:nvSpPr>
        <p:spPr>
          <a:xfrm>
            <a:off x="4409606" y="4722577"/>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urved Connector 48">
            <a:extLst>
              <a:ext uri="{FF2B5EF4-FFF2-40B4-BE49-F238E27FC236}">
                <a16:creationId xmlns:a16="http://schemas.microsoft.com/office/drawing/2014/main" id="{D23669DB-D0D8-5D63-D47F-379055D02060}"/>
              </a:ext>
            </a:extLst>
          </p:cNvPr>
          <p:cNvCxnSpPr>
            <a:stCxn id="45" idx="6"/>
            <a:endCxn id="47" idx="2"/>
          </p:cNvCxnSpPr>
          <p:nvPr/>
        </p:nvCxnSpPr>
        <p:spPr>
          <a:xfrm flipV="1">
            <a:off x="3782196" y="4961065"/>
            <a:ext cx="627410" cy="10275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0446DA03-74B0-8720-8647-AFAD4E024526}"/>
              </a:ext>
            </a:extLst>
          </p:cNvPr>
          <p:cNvSpPr txBox="1"/>
          <p:nvPr/>
        </p:nvSpPr>
        <p:spPr>
          <a:xfrm>
            <a:off x="3212774" y="5279567"/>
            <a:ext cx="883127" cy="369332"/>
          </a:xfrm>
          <a:prstGeom prst="rect">
            <a:avLst/>
          </a:prstGeom>
          <a:noFill/>
        </p:spPr>
        <p:txBody>
          <a:bodyPr wrap="none" rtlCol="0">
            <a:spAutoFit/>
          </a:bodyPr>
          <a:lstStyle/>
          <a:p>
            <a:r>
              <a:rPr lang="en-US" dirty="0"/>
              <a:t>branch</a:t>
            </a:r>
          </a:p>
        </p:txBody>
      </p:sp>
      <p:sp>
        <p:nvSpPr>
          <p:cNvPr id="51" name="TextBox 50">
            <a:extLst>
              <a:ext uri="{FF2B5EF4-FFF2-40B4-BE49-F238E27FC236}">
                <a16:creationId xmlns:a16="http://schemas.microsoft.com/office/drawing/2014/main" id="{DF89F3A0-6A3D-EC28-8523-E44C44F8DE76}"/>
              </a:ext>
            </a:extLst>
          </p:cNvPr>
          <p:cNvSpPr txBox="1"/>
          <p:nvPr/>
        </p:nvSpPr>
        <p:spPr>
          <a:xfrm>
            <a:off x="1264406" y="4753198"/>
            <a:ext cx="1475651" cy="369332"/>
          </a:xfrm>
          <a:prstGeom prst="rect">
            <a:avLst/>
          </a:prstGeom>
          <a:noFill/>
        </p:spPr>
        <p:txBody>
          <a:bodyPr wrap="square" rtlCol="0">
            <a:spAutoFit/>
          </a:bodyPr>
          <a:lstStyle/>
          <a:p>
            <a:r>
              <a:rPr lang="en-US" dirty="0"/>
              <a:t>Child Branch</a:t>
            </a:r>
          </a:p>
        </p:txBody>
      </p:sp>
      <p:sp>
        <p:nvSpPr>
          <p:cNvPr id="53" name="Slide Number Placeholder 52">
            <a:extLst>
              <a:ext uri="{FF2B5EF4-FFF2-40B4-BE49-F238E27FC236}">
                <a16:creationId xmlns:a16="http://schemas.microsoft.com/office/drawing/2014/main" id="{F8517FB2-6126-6479-52E7-0D31C999AF52}"/>
              </a:ext>
            </a:extLst>
          </p:cNvPr>
          <p:cNvSpPr>
            <a:spLocks noGrp="1"/>
          </p:cNvSpPr>
          <p:nvPr>
            <p:ph type="sldNum" sz="quarter" idx="12"/>
          </p:nvPr>
        </p:nvSpPr>
        <p:spPr/>
        <p:txBody>
          <a:bodyPr/>
          <a:lstStyle/>
          <a:p>
            <a:fld id="{86598DAF-923A-6248-B2BC-DBB337695A22}" type="slidenum">
              <a:rPr lang="en-US" smtClean="0"/>
              <a:t>13</a:t>
            </a:fld>
            <a:endParaRPr lang="en-US"/>
          </a:p>
        </p:txBody>
      </p:sp>
    </p:spTree>
    <p:extLst>
      <p:ext uri="{BB962C8B-B14F-4D97-AF65-F5344CB8AC3E}">
        <p14:creationId xmlns:p14="http://schemas.microsoft.com/office/powerpoint/2010/main" val="117192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5" grpId="0" animBg="1"/>
      <p:bldP spid="46" grpId="0" animBg="1"/>
      <p:bldP spid="47" grpId="0" animBg="1"/>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33A13-D65B-269B-C8E7-B6421152A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BF6BF-C7A0-A400-F35B-068073081D4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GitHub Branches</a:t>
            </a:r>
          </a:p>
        </p:txBody>
      </p:sp>
      <p:sp>
        <p:nvSpPr>
          <p:cNvPr id="3" name="TextBox 2">
            <a:extLst>
              <a:ext uri="{FF2B5EF4-FFF2-40B4-BE49-F238E27FC236}">
                <a16:creationId xmlns:a16="http://schemas.microsoft.com/office/drawing/2014/main" id="{6C110A09-93EB-4CEE-BF3F-6853974E4742}"/>
              </a:ext>
            </a:extLst>
          </p:cNvPr>
          <p:cNvSpPr txBox="1"/>
          <p:nvPr/>
        </p:nvSpPr>
        <p:spPr>
          <a:xfrm>
            <a:off x="838200" y="1346119"/>
            <a:ext cx="2691378"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What are branches?</a:t>
            </a:r>
          </a:p>
        </p:txBody>
      </p:sp>
      <p:sp>
        <p:nvSpPr>
          <p:cNvPr id="4" name="TextBox 3">
            <a:extLst>
              <a:ext uri="{FF2B5EF4-FFF2-40B4-BE49-F238E27FC236}">
                <a16:creationId xmlns:a16="http://schemas.microsoft.com/office/drawing/2014/main" id="{220C1088-92E2-D644-D96F-04FA3CD8A998}"/>
              </a:ext>
            </a:extLst>
          </p:cNvPr>
          <p:cNvSpPr txBox="1"/>
          <p:nvPr/>
        </p:nvSpPr>
        <p:spPr>
          <a:xfrm>
            <a:off x="838200" y="2131977"/>
            <a:ext cx="943206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Edits and changes are made in the child branch</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Tests are done to ensure quality before merging with the Master branch</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CE6DB37F-3FA8-438C-4881-1D61C55E22B2}"/>
              </a:ext>
            </a:extLst>
          </p:cNvPr>
          <p:cNvSpPr/>
          <p:nvPr/>
        </p:nvSpPr>
        <p:spPr>
          <a:xfrm>
            <a:off x="1229193" y="5696262"/>
            <a:ext cx="9432068" cy="58461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BD44EEC-F9F8-4CF5-9A47-1EFB35DF8503}"/>
              </a:ext>
            </a:extLst>
          </p:cNvPr>
          <p:cNvSpPr txBox="1"/>
          <p:nvPr/>
        </p:nvSpPr>
        <p:spPr>
          <a:xfrm>
            <a:off x="1229193" y="5803904"/>
            <a:ext cx="874663" cy="369332"/>
          </a:xfrm>
          <a:prstGeom prst="rect">
            <a:avLst/>
          </a:prstGeom>
          <a:noFill/>
        </p:spPr>
        <p:txBody>
          <a:bodyPr wrap="none" rtlCol="0">
            <a:spAutoFit/>
          </a:bodyPr>
          <a:lstStyle/>
          <a:p>
            <a:r>
              <a:rPr lang="en-US" dirty="0"/>
              <a:t>Master</a:t>
            </a:r>
          </a:p>
        </p:txBody>
      </p:sp>
      <p:sp>
        <p:nvSpPr>
          <p:cNvPr id="42" name="Oval 41">
            <a:extLst>
              <a:ext uri="{FF2B5EF4-FFF2-40B4-BE49-F238E27FC236}">
                <a16:creationId xmlns:a16="http://schemas.microsoft.com/office/drawing/2014/main" id="{1EAAA76B-0A41-EE12-DEF2-E27FABB1C0BD}"/>
              </a:ext>
            </a:extLst>
          </p:cNvPr>
          <p:cNvSpPr/>
          <p:nvPr/>
        </p:nvSpPr>
        <p:spPr>
          <a:xfrm>
            <a:off x="2273833" y="5741232"/>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176C4B34-4B4C-8109-4F2F-81FF8AE88189}"/>
              </a:ext>
            </a:extLst>
          </p:cNvPr>
          <p:cNvCxnSpPr>
            <a:stCxn id="42" idx="6"/>
          </p:cNvCxnSpPr>
          <p:nvPr/>
        </p:nvCxnSpPr>
        <p:spPr>
          <a:xfrm flipV="1">
            <a:off x="2743203" y="5979719"/>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C06472D0-3F72-C5C3-9E46-EC02CE4C5C9E}"/>
              </a:ext>
            </a:extLst>
          </p:cNvPr>
          <p:cNvSpPr/>
          <p:nvPr/>
        </p:nvSpPr>
        <p:spPr>
          <a:xfrm>
            <a:off x="3312826" y="5750082"/>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7E689FF-656B-8C64-299C-44AB94713CAF}"/>
              </a:ext>
            </a:extLst>
          </p:cNvPr>
          <p:cNvSpPr/>
          <p:nvPr/>
        </p:nvSpPr>
        <p:spPr>
          <a:xfrm>
            <a:off x="1229193" y="4668757"/>
            <a:ext cx="9432068" cy="58461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A6A271CA-CC03-CE32-2A84-AC6B219D8718}"/>
              </a:ext>
            </a:extLst>
          </p:cNvPr>
          <p:cNvSpPr/>
          <p:nvPr/>
        </p:nvSpPr>
        <p:spPr>
          <a:xfrm>
            <a:off x="4409606" y="4722577"/>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urved Connector 48">
            <a:extLst>
              <a:ext uri="{FF2B5EF4-FFF2-40B4-BE49-F238E27FC236}">
                <a16:creationId xmlns:a16="http://schemas.microsoft.com/office/drawing/2014/main" id="{47316CDE-BA52-D67E-E1F9-F060C4D646FC}"/>
              </a:ext>
            </a:extLst>
          </p:cNvPr>
          <p:cNvCxnSpPr>
            <a:stCxn id="45" idx="6"/>
            <a:endCxn id="47" idx="2"/>
          </p:cNvCxnSpPr>
          <p:nvPr/>
        </p:nvCxnSpPr>
        <p:spPr>
          <a:xfrm flipV="1">
            <a:off x="3782196" y="4961065"/>
            <a:ext cx="627410" cy="10275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8688AA68-C292-740B-7ADD-29276FE829BD}"/>
              </a:ext>
            </a:extLst>
          </p:cNvPr>
          <p:cNvSpPr txBox="1"/>
          <p:nvPr/>
        </p:nvSpPr>
        <p:spPr>
          <a:xfrm>
            <a:off x="3212774" y="5279567"/>
            <a:ext cx="883127" cy="369332"/>
          </a:xfrm>
          <a:prstGeom prst="rect">
            <a:avLst/>
          </a:prstGeom>
          <a:noFill/>
        </p:spPr>
        <p:txBody>
          <a:bodyPr wrap="none" rtlCol="0">
            <a:spAutoFit/>
          </a:bodyPr>
          <a:lstStyle/>
          <a:p>
            <a:r>
              <a:rPr lang="en-US" dirty="0"/>
              <a:t>branch</a:t>
            </a:r>
          </a:p>
        </p:txBody>
      </p:sp>
      <p:sp>
        <p:nvSpPr>
          <p:cNvPr id="51" name="TextBox 50">
            <a:extLst>
              <a:ext uri="{FF2B5EF4-FFF2-40B4-BE49-F238E27FC236}">
                <a16:creationId xmlns:a16="http://schemas.microsoft.com/office/drawing/2014/main" id="{1746A0B2-135F-D9F6-8AAC-05FB023F6220}"/>
              </a:ext>
            </a:extLst>
          </p:cNvPr>
          <p:cNvSpPr txBox="1"/>
          <p:nvPr/>
        </p:nvSpPr>
        <p:spPr>
          <a:xfrm>
            <a:off x="1264406" y="4753198"/>
            <a:ext cx="1475651" cy="369332"/>
          </a:xfrm>
          <a:prstGeom prst="rect">
            <a:avLst/>
          </a:prstGeom>
          <a:noFill/>
        </p:spPr>
        <p:txBody>
          <a:bodyPr wrap="square" rtlCol="0">
            <a:spAutoFit/>
          </a:bodyPr>
          <a:lstStyle/>
          <a:p>
            <a:r>
              <a:rPr lang="en-US" dirty="0"/>
              <a:t>Child Branch</a:t>
            </a:r>
          </a:p>
        </p:txBody>
      </p:sp>
      <p:cxnSp>
        <p:nvCxnSpPr>
          <p:cNvPr id="5" name="Straight Arrow Connector 4">
            <a:extLst>
              <a:ext uri="{FF2B5EF4-FFF2-40B4-BE49-F238E27FC236}">
                <a16:creationId xmlns:a16="http://schemas.microsoft.com/office/drawing/2014/main" id="{7332E684-9BD0-2D8D-D340-F8D0B1848CEF}"/>
              </a:ext>
            </a:extLst>
          </p:cNvPr>
          <p:cNvCxnSpPr/>
          <p:nvPr/>
        </p:nvCxnSpPr>
        <p:spPr>
          <a:xfrm flipV="1">
            <a:off x="4976949" y="4961063"/>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BA17A07-AD47-C578-6DAD-FFFD50655E0A}"/>
              </a:ext>
            </a:extLst>
          </p:cNvPr>
          <p:cNvSpPr txBox="1"/>
          <p:nvPr/>
        </p:nvSpPr>
        <p:spPr>
          <a:xfrm>
            <a:off x="4860166" y="4283982"/>
            <a:ext cx="686406" cy="369332"/>
          </a:xfrm>
          <a:prstGeom prst="rect">
            <a:avLst/>
          </a:prstGeom>
          <a:noFill/>
        </p:spPr>
        <p:txBody>
          <a:bodyPr wrap="none" rtlCol="0">
            <a:spAutoFit/>
          </a:bodyPr>
          <a:lstStyle/>
          <a:p>
            <a:r>
              <a:rPr lang="en-US" dirty="0"/>
              <a:t>build</a:t>
            </a:r>
          </a:p>
        </p:txBody>
      </p:sp>
      <p:sp>
        <p:nvSpPr>
          <p:cNvPr id="7" name="Oval 6">
            <a:extLst>
              <a:ext uri="{FF2B5EF4-FFF2-40B4-BE49-F238E27FC236}">
                <a16:creationId xmlns:a16="http://schemas.microsoft.com/office/drawing/2014/main" id="{0E858C3A-7EDC-4246-9C49-8C2D971E002F}"/>
              </a:ext>
            </a:extLst>
          </p:cNvPr>
          <p:cNvSpPr/>
          <p:nvPr/>
        </p:nvSpPr>
        <p:spPr>
          <a:xfrm>
            <a:off x="5683284" y="4722577"/>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96A053-48C4-4A34-1C01-81C224382B82}"/>
              </a:ext>
            </a:extLst>
          </p:cNvPr>
          <p:cNvSpPr txBox="1"/>
          <p:nvPr/>
        </p:nvSpPr>
        <p:spPr>
          <a:xfrm>
            <a:off x="6236819" y="4262647"/>
            <a:ext cx="566886" cy="369332"/>
          </a:xfrm>
          <a:prstGeom prst="rect">
            <a:avLst/>
          </a:prstGeom>
          <a:noFill/>
        </p:spPr>
        <p:txBody>
          <a:bodyPr wrap="none" rtlCol="0">
            <a:spAutoFit/>
          </a:bodyPr>
          <a:lstStyle/>
          <a:p>
            <a:r>
              <a:rPr lang="en-US" dirty="0"/>
              <a:t>test</a:t>
            </a:r>
          </a:p>
        </p:txBody>
      </p:sp>
      <p:cxnSp>
        <p:nvCxnSpPr>
          <p:cNvPr id="9" name="Straight Arrow Connector 8">
            <a:extLst>
              <a:ext uri="{FF2B5EF4-FFF2-40B4-BE49-F238E27FC236}">
                <a16:creationId xmlns:a16="http://schemas.microsoft.com/office/drawing/2014/main" id="{2524C4E1-4B30-3220-E2CA-06CEFA0DA44D}"/>
              </a:ext>
            </a:extLst>
          </p:cNvPr>
          <p:cNvCxnSpPr/>
          <p:nvPr/>
        </p:nvCxnSpPr>
        <p:spPr>
          <a:xfrm flipV="1">
            <a:off x="6300551" y="4961063"/>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D3B9CEC3-D7F3-2480-C69B-CE6E44182347}"/>
              </a:ext>
            </a:extLst>
          </p:cNvPr>
          <p:cNvSpPr/>
          <p:nvPr/>
        </p:nvSpPr>
        <p:spPr>
          <a:xfrm>
            <a:off x="7018071" y="4722575"/>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0A880BF-72EF-9242-64B6-56245B3BD9F6}"/>
              </a:ext>
            </a:extLst>
          </p:cNvPr>
          <p:cNvSpPr/>
          <p:nvPr/>
        </p:nvSpPr>
        <p:spPr>
          <a:xfrm>
            <a:off x="7913026" y="5736591"/>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16F970A1-B10F-EDAB-E6D4-5071DC7CBD63}"/>
              </a:ext>
            </a:extLst>
          </p:cNvPr>
          <p:cNvCxnSpPr>
            <a:cxnSpLocks/>
            <a:stCxn id="10" idx="6"/>
            <a:endCxn id="11" idx="2"/>
          </p:cNvCxnSpPr>
          <p:nvPr/>
        </p:nvCxnSpPr>
        <p:spPr>
          <a:xfrm>
            <a:off x="7487441" y="4961063"/>
            <a:ext cx="425585" cy="101401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E665363-B8DB-35F0-8F29-D914EED538A7}"/>
              </a:ext>
            </a:extLst>
          </p:cNvPr>
          <p:cNvSpPr txBox="1"/>
          <p:nvPr/>
        </p:nvSpPr>
        <p:spPr>
          <a:xfrm>
            <a:off x="7706147" y="5268817"/>
            <a:ext cx="808939" cy="369332"/>
          </a:xfrm>
          <a:prstGeom prst="rect">
            <a:avLst/>
          </a:prstGeom>
          <a:noFill/>
        </p:spPr>
        <p:txBody>
          <a:bodyPr wrap="none" rtlCol="0">
            <a:spAutoFit/>
          </a:bodyPr>
          <a:lstStyle/>
          <a:p>
            <a:r>
              <a:rPr lang="en-US" dirty="0"/>
              <a:t>merge</a:t>
            </a:r>
          </a:p>
        </p:txBody>
      </p:sp>
      <p:sp>
        <p:nvSpPr>
          <p:cNvPr id="16" name="Rectangle 15">
            <a:extLst>
              <a:ext uri="{FF2B5EF4-FFF2-40B4-BE49-F238E27FC236}">
                <a16:creationId xmlns:a16="http://schemas.microsoft.com/office/drawing/2014/main" id="{286EB2D8-84BA-A91A-2576-355A1621B7C3}"/>
              </a:ext>
            </a:extLst>
          </p:cNvPr>
          <p:cNvSpPr/>
          <p:nvPr/>
        </p:nvSpPr>
        <p:spPr>
          <a:xfrm>
            <a:off x="4278087" y="4220496"/>
            <a:ext cx="3274670" cy="12003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65C86B9-9E49-1749-3BD2-76D7816CC9B5}"/>
              </a:ext>
            </a:extLst>
          </p:cNvPr>
          <p:cNvCxnSpPr>
            <a:endCxn id="11" idx="2"/>
          </p:cNvCxnSpPr>
          <p:nvPr/>
        </p:nvCxnSpPr>
        <p:spPr>
          <a:xfrm>
            <a:off x="3782196" y="5975079"/>
            <a:ext cx="413083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BAF5129F-999D-6B40-FAAF-12ABA264680B}"/>
              </a:ext>
            </a:extLst>
          </p:cNvPr>
          <p:cNvSpPr/>
          <p:nvPr/>
        </p:nvSpPr>
        <p:spPr>
          <a:xfrm>
            <a:off x="3168788" y="5307194"/>
            <a:ext cx="955909" cy="12003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A5FEDED9-4232-4916-330A-FDBC67A252D0}"/>
              </a:ext>
            </a:extLst>
          </p:cNvPr>
          <p:cNvSpPr>
            <a:spLocks noGrp="1"/>
          </p:cNvSpPr>
          <p:nvPr>
            <p:ph type="sldNum" sz="quarter" idx="12"/>
          </p:nvPr>
        </p:nvSpPr>
        <p:spPr/>
        <p:txBody>
          <a:bodyPr/>
          <a:lstStyle/>
          <a:p>
            <a:fld id="{86598DAF-923A-6248-B2BC-DBB337695A22}" type="slidenum">
              <a:rPr lang="en-US" smtClean="0"/>
              <a:t>14</a:t>
            </a:fld>
            <a:endParaRPr lang="en-US"/>
          </a:p>
        </p:txBody>
      </p:sp>
    </p:spTree>
    <p:extLst>
      <p:ext uri="{BB962C8B-B14F-4D97-AF65-F5344CB8AC3E}">
        <p14:creationId xmlns:p14="http://schemas.microsoft.com/office/powerpoint/2010/main" val="128764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animBg="1"/>
      <p:bldP spid="11" grpId="0" animBg="1"/>
      <p:bldP spid="15" grpId="0"/>
      <p:bldP spid="16"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337AA-8A80-8D8A-3B6C-D548B7159C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A7EED-87BD-390C-B451-10485734BA5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GitHub Branches</a:t>
            </a:r>
          </a:p>
        </p:txBody>
      </p:sp>
      <p:sp>
        <p:nvSpPr>
          <p:cNvPr id="3" name="TextBox 2">
            <a:extLst>
              <a:ext uri="{FF2B5EF4-FFF2-40B4-BE49-F238E27FC236}">
                <a16:creationId xmlns:a16="http://schemas.microsoft.com/office/drawing/2014/main" id="{B164B7C1-4D22-FEAF-A1F7-3F968FFEB397}"/>
              </a:ext>
            </a:extLst>
          </p:cNvPr>
          <p:cNvSpPr txBox="1"/>
          <p:nvPr/>
        </p:nvSpPr>
        <p:spPr>
          <a:xfrm>
            <a:off x="838200" y="1346119"/>
            <a:ext cx="2534540" cy="461665"/>
          </a:xfrm>
          <a:prstGeom prst="rect">
            <a:avLst/>
          </a:prstGeom>
          <a:noFill/>
        </p:spPr>
        <p:txBody>
          <a:bodyPr wrap="none" rtlCol="0">
            <a:spAutoFit/>
          </a:bodyPr>
          <a:lstStyle/>
          <a:p>
            <a:r>
              <a:rPr lang="en-US" sz="2400" dirty="0">
                <a:solidFill>
                  <a:schemeClr val="tx1">
                    <a:lumMod val="50000"/>
                    <a:lumOff val="50000"/>
                  </a:schemeClr>
                </a:solidFill>
              </a:rPr>
              <a:t>Merging branches</a:t>
            </a:r>
          </a:p>
        </p:txBody>
      </p:sp>
      <p:sp>
        <p:nvSpPr>
          <p:cNvPr id="4" name="TextBox 3">
            <a:extLst>
              <a:ext uri="{FF2B5EF4-FFF2-40B4-BE49-F238E27FC236}">
                <a16:creationId xmlns:a16="http://schemas.microsoft.com/office/drawing/2014/main" id="{1AEF6500-0034-A807-597A-129E36D96A45}"/>
              </a:ext>
            </a:extLst>
          </p:cNvPr>
          <p:cNvSpPr txBox="1"/>
          <p:nvPr/>
        </p:nvSpPr>
        <p:spPr>
          <a:xfrm>
            <a:off x="838200" y="2131977"/>
            <a:ext cx="982306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Branches allow for simultaneous development and testing by multiple team members</a:t>
            </a:r>
          </a:p>
        </p:txBody>
      </p:sp>
      <p:sp>
        <p:nvSpPr>
          <p:cNvPr id="40" name="Rectangle 39">
            <a:extLst>
              <a:ext uri="{FF2B5EF4-FFF2-40B4-BE49-F238E27FC236}">
                <a16:creationId xmlns:a16="http://schemas.microsoft.com/office/drawing/2014/main" id="{35918322-5FA2-BB96-DC04-04201B75F5CC}"/>
              </a:ext>
            </a:extLst>
          </p:cNvPr>
          <p:cNvSpPr/>
          <p:nvPr/>
        </p:nvSpPr>
        <p:spPr>
          <a:xfrm>
            <a:off x="1229193" y="4456505"/>
            <a:ext cx="9432068" cy="58461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F364FCC-7308-39D4-0E74-42C6593345B0}"/>
              </a:ext>
            </a:extLst>
          </p:cNvPr>
          <p:cNvSpPr txBox="1"/>
          <p:nvPr/>
        </p:nvSpPr>
        <p:spPr>
          <a:xfrm>
            <a:off x="1229193" y="4564147"/>
            <a:ext cx="874663" cy="369332"/>
          </a:xfrm>
          <a:prstGeom prst="rect">
            <a:avLst/>
          </a:prstGeom>
          <a:noFill/>
        </p:spPr>
        <p:txBody>
          <a:bodyPr wrap="none" rtlCol="0">
            <a:spAutoFit/>
          </a:bodyPr>
          <a:lstStyle/>
          <a:p>
            <a:r>
              <a:rPr lang="en-US" dirty="0"/>
              <a:t>Master</a:t>
            </a:r>
          </a:p>
        </p:txBody>
      </p:sp>
      <p:sp>
        <p:nvSpPr>
          <p:cNvPr id="42" name="Oval 41">
            <a:extLst>
              <a:ext uri="{FF2B5EF4-FFF2-40B4-BE49-F238E27FC236}">
                <a16:creationId xmlns:a16="http://schemas.microsoft.com/office/drawing/2014/main" id="{624AE528-A063-6669-72D8-F67D998738B3}"/>
              </a:ext>
            </a:extLst>
          </p:cNvPr>
          <p:cNvSpPr/>
          <p:nvPr/>
        </p:nvSpPr>
        <p:spPr>
          <a:xfrm>
            <a:off x="2273833" y="4501475"/>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43C2FDDE-5386-D962-C433-3489FF9EE78F}"/>
              </a:ext>
            </a:extLst>
          </p:cNvPr>
          <p:cNvCxnSpPr>
            <a:stCxn id="42" idx="6"/>
          </p:cNvCxnSpPr>
          <p:nvPr/>
        </p:nvCxnSpPr>
        <p:spPr>
          <a:xfrm flipV="1">
            <a:off x="2743203" y="4739962"/>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764836C7-108C-C29C-6235-625D31E08BF4}"/>
              </a:ext>
            </a:extLst>
          </p:cNvPr>
          <p:cNvSpPr/>
          <p:nvPr/>
        </p:nvSpPr>
        <p:spPr>
          <a:xfrm>
            <a:off x="3312826" y="4510325"/>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42F48C9-3EBB-BEFE-4989-5D415A17DF4D}"/>
              </a:ext>
            </a:extLst>
          </p:cNvPr>
          <p:cNvSpPr/>
          <p:nvPr/>
        </p:nvSpPr>
        <p:spPr>
          <a:xfrm>
            <a:off x="1229193" y="3429000"/>
            <a:ext cx="9432068" cy="58461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024871C-DAB8-1E56-6D1C-E2E99B66E640}"/>
              </a:ext>
            </a:extLst>
          </p:cNvPr>
          <p:cNvSpPr/>
          <p:nvPr/>
        </p:nvSpPr>
        <p:spPr>
          <a:xfrm>
            <a:off x="4409606" y="3482820"/>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urved Connector 48">
            <a:extLst>
              <a:ext uri="{FF2B5EF4-FFF2-40B4-BE49-F238E27FC236}">
                <a16:creationId xmlns:a16="http://schemas.microsoft.com/office/drawing/2014/main" id="{5262EB40-81F9-841B-CCC1-D964886378BE}"/>
              </a:ext>
            </a:extLst>
          </p:cNvPr>
          <p:cNvCxnSpPr>
            <a:stCxn id="45" idx="6"/>
            <a:endCxn id="47" idx="2"/>
          </p:cNvCxnSpPr>
          <p:nvPr/>
        </p:nvCxnSpPr>
        <p:spPr>
          <a:xfrm flipV="1">
            <a:off x="3782196" y="3721308"/>
            <a:ext cx="627410" cy="10275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D7EAA9D5-4EA7-B823-A7E3-EE368A10AB45}"/>
              </a:ext>
            </a:extLst>
          </p:cNvPr>
          <p:cNvSpPr txBox="1"/>
          <p:nvPr/>
        </p:nvSpPr>
        <p:spPr>
          <a:xfrm>
            <a:off x="3212774" y="4039810"/>
            <a:ext cx="883127" cy="369332"/>
          </a:xfrm>
          <a:prstGeom prst="rect">
            <a:avLst/>
          </a:prstGeom>
          <a:noFill/>
        </p:spPr>
        <p:txBody>
          <a:bodyPr wrap="none" rtlCol="0">
            <a:spAutoFit/>
          </a:bodyPr>
          <a:lstStyle/>
          <a:p>
            <a:r>
              <a:rPr lang="en-US" dirty="0"/>
              <a:t>branch</a:t>
            </a:r>
          </a:p>
        </p:txBody>
      </p:sp>
      <p:sp>
        <p:nvSpPr>
          <p:cNvPr id="51" name="TextBox 50">
            <a:extLst>
              <a:ext uri="{FF2B5EF4-FFF2-40B4-BE49-F238E27FC236}">
                <a16:creationId xmlns:a16="http://schemas.microsoft.com/office/drawing/2014/main" id="{54FCBAD0-B4C2-1399-31E6-D92E0420775C}"/>
              </a:ext>
            </a:extLst>
          </p:cNvPr>
          <p:cNvSpPr txBox="1"/>
          <p:nvPr/>
        </p:nvSpPr>
        <p:spPr>
          <a:xfrm>
            <a:off x="1264406" y="3513441"/>
            <a:ext cx="2092205" cy="369332"/>
          </a:xfrm>
          <a:prstGeom prst="rect">
            <a:avLst/>
          </a:prstGeom>
          <a:noFill/>
        </p:spPr>
        <p:txBody>
          <a:bodyPr wrap="square" rtlCol="0">
            <a:spAutoFit/>
          </a:bodyPr>
          <a:lstStyle/>
          <a:p>
            <a:r>
              <a:rPr lang="en-US" dirty="0"/>
              <a:t>Child Branch A</a:t>
            </a:r>
          </a:p>
        </p:txBody>
      </p:sp>
      <p:cxnSp>
        <p:nvCxnSpPr>
          <p:cNvPr id="5" name="Straight Arrow Connector 4">
            <a:extLst>
              <a:ext uri="{FF2B5EF4-FFF2-40B4-BE49-F238E27FC236}">
                <a16:creationId xmlns:a16="http://schemas.microsoft.com/office/drawing/2014/main" id="{5B67BA68-87ED-34F7-9A2D-DA1E3C98B3F4}"/>
              </a:ext>
            </a:extLst>
          </p:cNvPr>
          <p:cNvCxnSpPr/>
          <p:nvPr/>
        </p:nvCxnSpPr>
        <p:spPr>
          <a:xfrm flipV="1">
            <a:off x="4976949" y="3721306"/>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B522DEEF-6696-23F8-411F-50E4B926E16B}"/>
              </a:ext>
            </a:extLst>
          </p:cNvPr>
          <p:cNvSpPr/>
          <p:nvPr/>
        </p:nvSpPr>
        <p:spPr>
          <a:xfrm>
            <a:off x="5707059" y="3485074"/>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0136FA9D-B359-15F1-3941-1705A7FC508D}"/>
              </a:ext>
            </a:extLst>
          </p:cNvPr>
          <p:cNvCxnSpPr>
            <a:cxnSpLocks/>
            <a:stCxn id="10" idx="6"/>
            <a:endCxn id="11" idx="2"/>
          </p:cNvCxnSpPr>
          <p:nvPr/>
        </p:nvCxnSpPr>
        <p:spPr>
          <a:xfrm>
            <a:off x="6176429" y="3723562"/>
            <a:ext cx="425585" cy="101401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1BF5614-A2C4-5CA2-A3AA-60A973C244EF}"/>
              </a:ext>
            </a:extLst>
          </p:cNvPr>
          <p:cNvSpPr txBox="1"/>
          <p:nvPr/>
        </p:nvSpPr>
        <p:spPr>
          <a:xfrm>
            <a:off x="6395135" y="4031316"/>
            <a:ext cx="808939" cy="369332"/>
          </a:xfrm>
          <a:prstGeom prst="rect">
            <a:avLst/>
          </a:prstGeom>
          <a:noFill/>
        </p:spPr>
        <p:txBody>
          <a:bodyPr wrap="none" rtlCol="0">
            <a:spAutoFit/>
          </a:bodyPr>
          <a:lstStyle/>
          <a:p>
            <a:r>
              <a:rPr lang="en-US" dirty="0"/>
              <a:t>merge</a:t>
            </a:r>
          </a:p>
        </p:txBody>
      </p:sp>
      <p:cxnSp>
        <p:nvCxnSpPr>
          <p:cNvPr id="18" name="Straight Connector 17">
            <a:extLst>
              <a:ext uri="{FF2B5EF4-FFF2-40B4-BE49-F238E27FC236}">
                <a16:creationId xmlns:a16="http://schemas.microsoft.com/office/drawing/2014/main" id="{EA22E5CE-AC5A-E3EC-3134-6992EC983F9C}"/>
              </a:ext>
            </a:extLst>
          </p:cNvPr>
          <p:cNvCxnSpPr>
            <a:cxnSpLocks/>
            <a:endCxn id="23" idx="2"/>
          </p:cNvCxnSpPr>
          <p:nvPr/>
        </p:nvCxnSpPr>
        <p:spPr>
          <a:xfrm>
            <a:off x="2471184" y="4737578"/>
            <a:ext cx="5583437" cy="1123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A88A2870-F7C1-4ECF-4665-CBB7440C61C8}"/>
              </a:ext>
            </a:extLst>
          </p:cNvPr>
          <p:cNvSpPr/>
          <p:nvPr/>
        </p:nvSpPr>
        <p:spPr>
          <a:xfrm>
            <a:off x="1229193" y="5513288"/>
            <a:ext cx="9432068" cy="584617"/>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E494560-9462-9E50-4229-55587B6E2D53}"/>
              </a:ext>
            </a:extLst>
          </p:cNvPr>
          <p:cNvSpPr/>
          <p:nvPr/>
        </p:nvSpPr>
        <p:spPr>
          <a:xfrm>
            <a:off x="5772229" y="5551037"/>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9E39BFD-AA63-142F-44C4-6577BABB411B}"/>
              </a:ext>
            </a:extLst>
          </p:cNvPr>
          <p:cNvSpPr txBox="1"/>
          <p:nvPr/>
        </p:nvSpPr>
        <p:spPr>
          <a:xfrm>
            <a:off x="1264406" y="5597729"/>
            <a:ext cx="2092205" cy="369332"/>
          </a:xfrm>
          <a:prstGeom prst="rect">
            <a:avLst/>
          </a:prstGeom>
          <a:noFill/>
        </p:spPr>
        <p:txBody>
          <a:bodyPr wrap="square" rtlCol="0">
            <a:spAutoFit/>
          </a:bodyPr>
          <a:lstStyle/>
          <a:p>
            <a:r>
              <a:rPr lang="en-US" dirty="0"/>
              <a:t>Child Branch B</a:t>
            </a:r>
          </a:p>
        </p:txBody>
      </p:sp>
      <p:cxnSp>
        <p:nvCxnSpPr>
          <p:cNvPr id="20" name="Straight Arrow Connector 19">
            <a:extLst>
              <a:ext uri="{FF2B5EF4-FFF2-40B4-BE49-F238E27FC236}">
                <a16:creationId xmlns:a16="http://schemas.microsoft.com/office/drawing/2014/main" id="{961E0D53-D195-D3F2-5175-8DC061843995}"/>
              </a:ext>
            </a:extLst>
          </p:cNvPr>
          <p:cNvCxnSpPr/>
          <p:nvPr/>
        </p:nvCxnSpPr>
        <p:spPr>
          <a:xfrm flipV="1">
            <a:off x="6339572" y="5789523"/>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ADB8558B-F76E-47DD-C0C8-B3C6BED8998B}"/>
              </a:ext>
            </a:extLst>
          </p:cNvPr>
          <p:cNvSpPr/>
          <p:nvPr/>
        </p:nvSpPr>
        <p:spPr>
          <a:xfrm>
            <a:off x="7045907" y="5551037"/>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93331E7-BD18-9360-0BD5-66C420725AC7}"/>
              </a:ext>
            </a:extLst>
          </p:cNvPr>
          <p:cNvCxnSpPr/>
          <p:nvPr/>
        </p:nvCxnSpPr>
        <p:spPr>
          <a:xfrm flipV="1">
            <a:off x="8553632" y="4748811"/>
            <a:ext cx="569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84A9C7E5-DBF1-52DC-A622-4A7A154A89EC}"/>
              </a:ext>
            </a:extLst>
          </p:cNvPr>
          <p:cNvSpPr/>
          <p:nvPr/>
        </p:nvSpPr>
        <p:spPr>
          <a:xfrm>
            <a:off x="8054621" y="4510324"/>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53DFA9B-7936-27C3-DC5B-C5A9B797AACF}"/>
              </a:ext>
            </a:extLst>
          </p:cNvPr>
          <p:cNvSpPr/>
          <p:nvPr/>
        </p:nvSpPr>
        <p:spPr>
          <a:xfrm>
            <a:off x="4862664" y="4479643"/>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urved Connector 23">
            <a:extLst>
              <a:ext uri="{FF2B5EF4-FFF2-40B4-BE49-F238E27FC236}">
                <a16:creationId xmlns:a16="http://schemas.microsoft.com/office/drawing/2014/main" id="{81F516D7-9C6D-EE23-ADAC-9F483335341D}"/>
              </a:ext>
            </a:extLst>
          </p:cNvPr>
          <p:cNvCxnSpPr>
            <a:cxnSpLocks/>
            <a:stCxn id="7" idx="6"/>
            <a:endCxn id="14" idx="2"/>
          </p:cNvCxnSpPr>
          <p:nvPr/>
        </p:nvCxnSpPr>
        <p:spPr>
          <a:xfrm>
            <a:off x="5332034" y="4718131"/>
            <a:ext cx="440195" cy="107139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EFCFC23B-781B-1609-F7F6-E696FCAFE72E}"/>
              </a:ext>
            </a:extLst>
          </p:cNvPr>
          <p:cNvCxnSpPr>
            <a:cxnSpLocks/>
            <a:stCxn id="21" idx="6"/>
            <a:endCxn id="23" idx="2"/>
          </p:cNvCxnSpPr>
          <p:nvPr/>
        </p:nvCxnSpPr>
        <p:spPr>
          <a:xfrm flipV="1">
            <a:off x="7515277" y="4748812"/>
            <a:ext cx="539344" cy="104071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0706C86C-A9FA-CDCC-F26D-63699DD6EF02}"/>
              </a:ext>
            </a:extLst>
          </p:cNvPr>
          <p:cNvSpPr/>
          <p:nvPr/>
        </p:nvSpPr>
        <p:spPr>
          <a:xfrm>
            <a:off x="6602014" y="4499090"/>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285884F-37F5-E172-2F71-4E48C918B1FB}"/>
              </a:ext>
            </a:extLst>
          </p:cNvPr>
          <p:cNvSpPr/>
          <p:nvPr/>
        </p:nvSpPr>
        <p:spPr>
          <a:xfrm>
            <a:off x="9218788" y="4516100"/>
            <a:ext cx="469370" cy="47697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35D3C4B-BC2E-72BE-1DE9-67DE50C0F0FE}"/>
              </a:ext>
            </a:extLst>
          </p:cNvPr>
          <p:cNvSpPr>
            <a:spLocks noGrp="1"/>
          </p:cNvSpPr>
          <p:nvPr>
            <p:ph type="sldNum" sz="quarter" idx="12"/>
          </p:nvPr>
        </p:nvSpPr>
        <p:spPr/>
        <p:txBody>
          <a:bodyPr/>
          <a:lstStyle/>
          <a:p>
            <a:fld id="{86598DAF-923A-6248-B2BC-DBB337695A22}" type="slidenum">
              <a:rPr lang="en-US" smtClean="0"/>
              <a:t>15</a:t>
            </a:fld>
            <a:endParaRPr lang="en-US"/>
          </a:p>
        </p:txBody>
      </p:sp>
    </p:spTree>
    <p:extLst>
      <p:ext uri="{BB962C8B-B14F-4D97-AF65-F5344CB8AC3E}">
        <p14:creationId xmlns:p14="http://schemas.microsoft.com/office/powerpoint/2010/main" val="290961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634FA-9467-921A-BBF8-52AFBFDFEC5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DB3E052-B137-CF82-85E7-BDFD1750A356}"/>
              </a:ext>
            </a:extLst>
          </p:cNvPr>
          <p:cNvSpPr>
            <a:spLocks noGrp="1"/>
          </p:cNvSpPr>
          <p:nvPr>
            <p:ph type="title"/>
          </p:nvPr>
        </p:nvSpPr>
        <p:spPr>
          <a:xfrm>
            <a:off x="838200" y="365125"/>
            <a:ext cx="10515600" cy="1325563"/>
          </a:xfrm>
        </p:spPr>
        <p:txBody>
          <a:bodyPr/>
          <a:lstStyle/>
          <a:p>
            <a:r>
              <a:rPr lang="en-US" dirty="0"/>
              <a:t>GitHub Branches</a:t>
            </a:r>
          </a:p>
        </p:txBody>
      </p:sp>
      <p:sp>
        <p:nvSpPr>
          <p:cNvPr id="6" name="TextBox 5">
            <a:extLst>
              <a:ext uri="{FF2B5EF4-FFF2-40B4-BE49-F238E27FC236}">
                <a16:creationId xmlns:a16="http://schemas.microsoft.com/office/drawing/2014/main" id="{73D335D7-6CFA-3C37-6B15-8AC5467070FB}"/>
              </a:ext>
            </a:extLst>
          </p:cNvPr>
          <p:cNvSpPr txBox="1"/>
          <p:nvPr/>
        </p:nvSpPr>
        <p:spPr>
          <a:xfrm>
            <a:off x="838200" y="1346119"/>
            <a:ext cx="2971583" cy="461665"/>
          </a:xfrm>
          <a:prstGeom prst="rect">
            <a:avLst/>
          </a:prstGeom>
          <a:noFill/>
        </p:spPr>
        <p:txBody>
          <a:bodyPr wrap="none" rtlCol="0">
            <a:spAutoFit/>
          </a:bodyPr>
          <a:lstStyle/>
          <a:p>
            <a:r>
              <a:rPr lang="en-US" sz="2400" dirty="0">
                <a:solidFill>
                  <a:schemeClr val="tx1">
                    <a:lumMod val="50000"/>
                    <a:lumOff val="50000"/>
                  </a:schemeClr>
                </a:solidFill>
              </a:rPr>
              <a:t>What is pull request?</a:t>
            </a:r>
          </a:p>
        </p:txBody>
      </p:sp>
      <p:sp>
        <p:nvSpPr>
          <p:cNvPr id="2" name="TextBox 1">
            <a:extLst>
              <a:ext uri="{FF2B5EF4-FFF2-40B4-BE49-F238E27FC236}">
                <a16:creationId xmlns:a16="http://schemas.microsoft.com/office/drawing/2014/main" id="{FBE6F5FA-9A06-2D3D-46AE-C0E95DD481DC}"/>
              </a:ext>
            </a:extLst>
          </p:cNvPr>
          <p:cNvSpPr txBox="1"/>
          <p:nvPr/>
        </p:nvSpPr>
        <p:spPr>
          <a:xfrm>
            <a:off x="838200" y="2131977"/>
            <a:ext cx="9823061"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Pull requests are a way of proposing changes to the main branch</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Other team members review the changes and approve the merging to the master branch</a:t>
            </a:r>
          </a:p>
        </p:txBody>
      </p:sp>
      <p:pic>
        <p:nvPicPr>
          <p:cNvPr id="4" name="Picture 3" descr="A screenshot of a web page&#10;&#10;Description automatically generated">
            <a:extLst>
              <a:ext uri="{FF2B5EF4-FFF2-40B4-BE49-F238E27FC236}">
                <a16:creationId xmlns:a16="http://schemas.microsoft.com/office/drawing/2014/main" id="{16ACFB73-8972-8674-3BA4-8B8BF2D981FF}"/>
              </a:ext>
            </a:extLst>
          </p:cNvPr>
          <p:cNvPicPr>
            <a:picLocks noChangeAspect="1"/>
          </p:cNvPicPr>
          <p:nvPr/>
        </p:nvPicPr>
        <p:blipFill>
          <a:blip r:embed="rId3"/>
          <a:stretch>
            <a:fillRect/>
          </a:stretch>
        </p:blipFill>
        <p:spPr>
          <a:xfrm>
            <a:off x="2209800" y="3656499"/>
            <a:ext cx="7772400" cy="2833611"/>
          </a:xfrm>
          <a:prstGeom prst="rect">
            <a:avLst/>
          </a:prstGeom>
          <a:ln w="38100">
            <a:solidFill>
              <a:schemeClr val="accent1"/>
            </a:solidFill>
          </a:ln>
        </p:spPr>
      </p:pic>
      <p:sp>
        <p:nvSpPr>
          <p:cNvPr id="7" name="Rectangle 6">
            <a:extLst>
              <a:ext uri="{FF2B5EF4-FFF2-40B4-BE49-F238E27FC236}">
                <a16:creationId xmlns:a16="http://schemas.microsoft.com/office/drawing/2014/main" id="{37B681D9-D0E4-F5D8-E13D-EA1244C7491B}"/>
              </a:ext>
            </a:extLst>
          </p:cNvPr>
          <p:cNvSpPr/>
          <p:nvPr/>
        </p:nvSpPr>
        <p:spPr>
          <a:xfrm>
            <a:off x="3690311" y="4104166"/>
            <a:ext cx="1030545" cy="36150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270477-BBF4-D37D-1F77-27B9AF7AD8A0}"/>
              </a:ext>
            </a:extLst>
          </p:cNvPr>
          <p:cNvSpPr/>
          <p:nvPr/>
        </p:nvSpPr>
        <p:spPr>
          <a:xfrm>
            <a:off x="8606098" y="5638800"/>
            <a:ext cx="1291042" cy="3579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5133DEF-2755-1E68-C0F8-520D9C6D5D52}"/>
              </a:ext>
            </a:extLst>
          </p:cNvPr>
          <p:cNvCxnSpPr>
            <a:cxnSpLocks/>
            <a:stCxn id="7" idx="2"/>
            <a:endCxn id="8" idx="0"/>
          </p:cNvCxnSpPr>
          <p:nvPr/>
        </p:nvCxnSpPr>
        <p:spPr>
          <a:xfrm>
            <a:off x="4205584" y="4465673"/>
            <a:ext cx="5046035" cy="117312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4" name="Slide Number Placeholder 13">
            <a:extLst>
              <a:ext uri="{FF2B5EF4-FFF2-40B4-BE49-F238E27FC236}">
                <a16:creationId xmlns:a16="http://schemas.microsoft.com/office/drawing/2014/main" id="{F249FE0C-18EC-B010-3866-8FA92BD6E3DE}"/>
              </a:ext>
            </a:extLst>
          </p:cNvPr>
          <p:cNvSpPr>
            <a:spLocks noGrp="1"/>
          </p:cNvSpPr>
          <p:nvPr>
            <p:ph type="sldNum" sz="quarter" idx="12"/>
          </p:nvPr>
        </p:nvSpPr>
        <p:spPr/>
        <p:txBody>
          <a:bodyPr/>
          <a:lstStyle/>
          <a:p>
            <a:fld id="{86598DAF-923A-6248-B2BC-DBB337695A22}" type="slidenum">
              <a:rPr lang="en-US" smtClean="0"/>
              <a:t>16</a:t>
            </a:fld>
            <a:endParaRPr lang="en-US"/>
          </a:p>
        </p:txBody>
      </p:sp>
    </p:spTree>
    <p:extLst>
      <p:ext uri="{BB962C8B-B14F-4D97-AF65-F5344CB8AC3E}">
        <p14:creationId xmlns:p14="http://schemas.microsoft.com/office/powerpoint/2010/main" val="932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45A07-620A-6CC5-EF10-6C382B05B51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65C8DE3-8C74-D808-BC81-E7CDE467ECA6}"/>
              </a:ext>
            </a:extLst>
          </p:cNvPr>
          <p:cNvSpPr>
            <a:spLocks noGrp="1"/>
          </p:cNvSpPr>
          <p:nvPr>
            <p:ph type="title"/>
          </p:nvPr>
        </p:nvSpPr>
        <p:spPr>
          <a:xfrm>
            <a:off x="838200" y="365125"/>
            <a:ext cx="10515600" cy="1325563"/>
          </a:xfrm>
        </p:spPr>
        <p:txBody>
          <a:bodyPr/>
          <a:lstStyle/>
          <a:p>
            <a:r>
              <a:rPr lang="en-US" dirty="0"/>
              <a:t>GitHub Repositories</a:t>
            </a:r>
          </a:p>
        </p:txBody>
      </p:sp>
      <p:sp>
        <p:nvSpPr>
          <p:cNvPr id="3" name="TextBox 2">
            <a:extLst>
              <a:ext uri="{FF2B5EF4-FFF2-40B4-BE49-F238E27FC236}">
                <a16:creationId xmlns:a16="http://schemas.microsoft.com/office/drawing/2014/main" id="{3F280843-98B4-9824-CE03-6FFBFCA95DCD}"/>
              </a:ext>
            </a:extLst>
          </p:cNvPr>
          <p:cNvSpPr txBox="1"/>
          <p:nvPr/>
        </p:nvSpPr>
        <p:spPr>
          <a:xfrm>
            <a:off x="880730" y="1346119"/>
            <a:ext cx="1789849"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Fork &amp; Clone</a:t>
            </a:r>
          </a:p>
        </p:txBody>
      </p:sp>
      <p:sp>
        <p:nvSpPr>
          <p:cNvPr id="4" name="TextBox 3">
            <a:extLst>
              <a:ext uri="{FF2B5EF4-FFF2-40B4-BE49-F238E27FC236}">
                <a16:creationId xmlns:a16="http://schemas.microsoft.com/office/drawing/2014/main" id="{5B753DEC-5879-20B9-6559-4C58B605E55A}"/>
              </a:ext>
            </a:extLst>
          </p:cNvPr>
          <p:cNvSpPr txBox="1"/>
          <p:nvPr/>
        </p:nvSpPr>
        <p:spPr>
          <a:xfrm>
            <a:off x="838200" y="2062716"/>
            <a:ext cx="5257800" cy="2769989"/>
          </a:xfrm>
          <a:prstGeom prst="rect">
            <a:avLst/>
          </a:prstGeom>
          <a:noFill/>
        </p:spPr>
        <p:txBody>
          <a:bodyPr wrap="square" rtlCol="0">
            <a:spAutoFit/>
          </a:bodyPr>
          <a:lstStyle/>
          <a:p>
            <a:pPr marL="342900" indent="-342900" algn="just">
              <a:buFont typeface="Arial" panose="020B0604020202020204" pitchFamily="34" charset="0"/>
              <a:buChar char="•"/>
            </a:pPr>
            <a:r>
              <a:rPr lang="en-US" sz="2400" kern="100" dirty="0">
                <a:effectLst/>
                <a:latin typeface="Calibri" panose="020F0502020204030204" pitchFamily="34" charset="0"/>
                <a:ea typeface="Aptos" panose="020B0004020202020204" pitchFamily="34" charset="0"/>
                <a:cs typeface="Calibri" panose="020F0502020204030204" pitchFamily="34" charset="0"/>
              </a:rPr>
              <a:t>Available only on the web interface</a:t>
            </a:r>
          </a:p>
          <a:p>
            <a:pPr marL="342900" indent="-342900" algn="just">
              <a:buFont typeface="Arial" panose="020B0604020202020204" pitchFamily="34" charset="0"/>
              <a:buChar char="•"/>
            </a:pPr>
            <a:r>
              <a:rPr lang="en-US" sz="2400" kern="100" dirty="0">
                <a:latin typeface="Calibri" panose="020F0502020204030204" pitchFamily="34" charset="0"/>
                <a:cs typeface="Calibri" panose="020F0502020204030204" pitchFamily="34" charset="0"/>
              </a:rPr>
              <a:t>After cloning the repo:</a:t>
            </a:r>
          </a:p>
          <a:p>
            <a:pPr marL="800100" lvl="1" indent="-342900" algn="just">
              <a:buFont typeface="Arial" panose="020B0604020202020204" pitchFamily="34" charset="0"/>
              <a:buChar char="•"/>
            </a:pPr>
            <a:r>
              <a:rPr lang="en-US" kern="100" dirty="0">
                <a:latin typeface="Calibri" panose="020F0502020204030204" pitchFamily="34" charset="0"/>
                <a:cs typeface="Calibri" panose="020F0502020204030204" pitchFamily="34" charset="0"/>
              </a:rPr>
              <a:t>Create branches</a:t>
            </a:r>
          </a:p>
          <a:p>
            <a:pPr marL="800100" lvl="1" indent="-342900" algn="just">
              <a:buFont typeface="Arial" panose="020B0604020202020204" pitchFamily="34" charset="0"/>
              <a:buChar char="•"/>
            </a:pPr>
            <a:r>
              <a:rPr lang="en-US" kern="100" dirty="0">
                <a:latin typeface="Calibri" panose="020F0502020204030204" pitchFamily="34" charset="0"/>
                <a:cs typeface="Calibri" panose="020F0502020204030204" pitchFamily="34" charset="0"/>
              </a:rPr>
              <a:t>Add features</a:t>
            </a:r>
          </a:p>
          <a:p>
            <a:pPr marL="800100" lvl="1" indent="-342900" algn="just">
              <a:buFont typeface="Arial" panose="020B0604020202020204" pitchFamily="34" charset="0"/>
              <a:buChar char="•"/>
            </a:pPr>
            <a:r>
              <a:rPr lang="en-US" kern="100" dirty="0">
                <a:latin typeface="Calibri" panose="020F0502020204030204" pitchFamily="34" charset="0"/>
                <a:cs typeface="Calibri" panose="020F0502020204030204" pitchFamily="34" charset="0"/>
              </a:rPr>
              <a:t>Fix bugs</a:t>
            </a:r>
            <a:endParaRPr lang="en-US" sz="2400" kern="1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kern="100" dirty="0">
                <a:latin typeface="Calibri" panose="020F0502020204030204" pitchFamily="34" charset="0"/>
                <a:cs typeface="Calibri" panose="020F0502020204030204" pitchFamily="34" charset="0"/>
              </a:rPr>
              <a:t>Synchronization using push and merge is only possible for repos with write access</a:t>
            </a:r>
          </a:p>
        </p:txBody>
      </p:sp>
      <p:sp>
        <p:nvSpPr>
          <p:cNvPr id="9" name="TextBox 8">
            <a:extLst>
              <a:ext uri="{FF2B5EF4-FFF2-40B4-BE49-F238E27FC236}">
                <a16:creationId xmlns:a16="http://schemas.microsoft.com/office/drawing/2014/main" id="{49FCB60F-CF36-846D-E741-7A24EAF243C6}"/>
              </a:ext>
            </a:extLst>
          </p:cNvPr>
          <p:cNvSpPr txBox="1"/>
          <p:nvPr/>
        </p:nvSpPr>
        <p:spPr>
          <a:xfrm>
            <a:off x="8495762" y="1662867"/>
            <a:ext cx="1145004" cy="369332"/>
          </a:xfrm>
          <a:prstGeom prst="rect">
            <a:avLst/>
          </a:prstGeom>
          <a:noFill/>
        </p:spPr>
        <p:txBody>
          <a:bodyPr wrap="square" rtlCol="0">
            <a:spAutoFit/>
          </a:bodyPr>
          <a:lstStyle/>
          <a:p>
            <a:r>
              <a:rPr lang="en-US" b="1" dirty="0"/>
              <a:t>1.Fork</a:t>
            </a:r>
          </a:p>
        </p:txBody>
      </p:sp>
      <p:sp>
        <p:nvSpPr>
          <p:cNvPr id="10" name="Right Arrow 9">
            <a:extLst>
              <a:ext uri="{FF2B5EF4-FFF2-40B4-BE49-F238E27FC236}">
                <a16:creationId xmlns:a16="http://schemas.microsoft.com/office/drawing/2014/main" id="{B6A4F57E-96FE-DF54-0F9E-FF1CFE2FBAFE}"/>
              </a:ext>
            </a:extLst>
          </p:cNvPr>
          <p:cNvSpPr/>
          <p:nvPr/>
        </p:nvSpPr>
        <p:spPr>
          <a:xfrm>
            <a:off x="8491639" y="1970943"/>
            <a:ext cx="1102474" cy="3693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58D06AA3-1622-6D73-4C50-AE2B578A9079}"/>
              </a:ext>
            </a:extLst>
          </p:cNvPr>
          <p:cNvSpPr/>
          <p:nvPr/>
        </p:nvSpPr>
        <p:spPr>
          <a:xfrm rot="7623908">
            <a:off x="8730329" y="4014477"/>
            <a:ext cx="1671318" cy="38185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5CC0701-945A-0101-E30D-894F31FF852A}"/>
              </a:ext>
            </a:extLst>
          </p:cNvPr>
          <p:cNvSpPr txBox="1"/>
          <p:nvPr/>
        </p:nvSpPr>
        <p:spPr>
          <a:xfrm>
            <a:off x="8470784" y="3885996"/>
            <a:ext cx="1714733" cy="369332"/>
          </a:xfrm>
          <a:prstGeom prst="rect">
            <a:avLst/>
          </a:prstGeom>
          <a:noFill/>
        </p:spPr>
        <p:txBody>
          <a:bodyPr wrap="square" rtlCol="0">
            <a:spAutoFit/>
          </a:bodyPr>
          <a:lstStyle/>
          <a:p>
            <a:r>
              <a:rPr lang="en-US" b="1" dirty="0"/>
              <a:t>2.Clone</a:t>
            </a:r>
          </a:p>
        </p:txBody>
      </p:sp>
      <p:grpSp>
        <p:nvGrpSpPr>
          <p:cNvPr id="28" name="Group 27">
            <a:extLst>
              <a:ext uri="{FF2B5EF4-FFF2-40B4-BE49-F238E27FC236}">
                <a16:creationId xmlns:a16="http://schemas.microsoft.com/office/drawing/2014/main" id="{A52AC60D-1234-BE38-D918-5E10D0FB8096}"/>
              </a:ext>
            </a:extLst>
          </p:cNvPr>
          <p:cNvGrpSpPr/>
          <p:nvPr/>
        </p:nvGrpSpPr>
        <p:grpSpPr>
          <a:xfrm>
            <a:off x="6698513" y="1147692"/>
            <a:ext cx="1360967" cy="2037011"/>
            <a:chOff x="6698513" y="1147692"/>
            <a:chExt cx="1360967" cy="2037011"/>
          </a:xfrm>
        </p:grpSpPr>
        <p:sp>
          <p:nvSpPr>
            <p:cNvPr id="13" name="Oval 12">
              <a:extLst>
                <a:ext uri="{FF2B5EF4-FFF2-40B4-BE49-F238E27FC236}">
                  <a16:creationId xmlns:a16="http://schemas.microsoft.com/office/drawing/2014/main" id="{669C6B53-28E4-EAC9-A718-BC9F5E402ACA}"/>
                </a:ext>
              </a:extLst>
            </p:cNvPr>
            <p:cNvSpPr/>
            <p:nvPr/>
          </p:nvSpPr>
          <p:spPr>
            <a:xfrm>
              <a:off x="6698513" y="1797013"/>
              <a:ext cx="1360967" cy="138769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2" descr="GitHub Logo and symbol, meaning, history, PNG, brand">
              <a:extLst>
                <a:ext uri="{FF2B5EF4-FFF2-40B4-BE49-F238E27FC236}">
                  <a16:creationId xmlns:a16="http://schemas.microsoft.com/office/drawing/2014/main" id="{7EC4EA96-69CB-08F5-6B7D-8450CBF76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212" y="2183895"/>
              <a:ext cx="820738" cy="4616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D0DF7CD-C890-D504-1636-79433FFC3A48}"/>
                </a:ext>
              </a:extLst>
            </p:cNvPr>
            <p:cNvSpPr txBox="1"/>
            <p:nvPr/>
          </p:nvSpPr>
          <p:spPr>
            <a:xfrm>
              <a:off x="6806403" y="1147692"/>
              <a:ext cx="1145185" cy="646331"/>
            </a:xfrm>
            <a:prstGeom prst="rect">
              <a:avLst/>
            </a:prstGeom>
            <a:noFill/>
          </p:spPr>
          <p:txBody>
            <a:bodyPr wrap="none" rtlCol="0">
              <a:spAutoFit/>
            </a:bodyPr>
            <a:lstStyle/>
            <a:p>
              <a:pPr algn="ctr"/>
              <a:r>
                <a:rPr lang="en-US" dirty="0"/>
                <a:t>Original</a:t>
              </a:r>
            </a:p>
            <a:p>
              <a:pPr algn="ctr"/>
              <a:r>
                <a:rPr lang="en-US" dirty="0"/>
                <a:t>upstream</a:t>
              </a:r>
            </a:p>
          </p:txBody>
        </p:sp>
      </p:grpSp>
      <p:grpSp>
        <p:nvGrpSpPr>
          <p:cNvPr id="29" name="Group 28">
            <a:extLst>
              <a:ext uri="{FF2B5EF4-FFF2-40B4-BE49-F238E27FC236}">
                <a16:creationId xmlns:a16="http://schemas.microsoft.com/office/drawing/2014/main" id="{73E35C4C-725C-2F91-191D-290542338829}"/>
              </a:ext>
            </a:extLst>
          </p:cNvPr>
          <p:cNvGrpSpPr/>
          <p:nvPr/>
        </p:nvGrpSpPr>
        <p:grpSpPr>
          <a:xfrm>
            <a:off x="9996580" y="1336757"/>
            <a:ext cx="1360967" cy="1832387"/>
            <a:chOff x="9996580" y="1336757"/>
            <a:chExt cx="1360967" cy="1832387"/>
          </a:xfrm>
        </p:grpSpPr>
        <p:pic>
          <p:nvPicPr>
            <p:cNvPr id="8" name="Picture 2" descr="GitHub Logo and symbol, meaning, history, PNG, brand">
              <a:extLst>
                <a:ext uri="{FF2B5EF4-FFF2-40B4-BE49-F238E27FC236}">
                  <a16:creationId xmlns:a16="http://schemas.microsoft.com/office/drawing/2014/main" id="{CF2E79A4-1861-6DF2-FB32-25EFF7F02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581" y="2183895"/>
              <a:ext cx="820738" cy="461665"/>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B811A55D-1EE9-36D6-D1B4-96EDAC620A00}"/>
                </a:ext>
              </a:extLst>
            </p:cNvPr>
            <p:cNvSpPr/>
            <p:nvPr/>
          </p:nvSpPr>
          <p:spPr>
            <a:xfrm>
              <a:off x="9996580" y="1781454"/>
              <a:ext cx="1360967" cy="138769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945A94E4-3A7C-54E3-6351-304E64584607}"/>
                </a:ext>
              </a:extLst>
            </p:cNvPr>
            <p:cNvSpPr txBox="1"/>
            <p:nvPr/>
          </p:nvSpPr>
          <p:spPr>
            <a:xfrm>
              <a:off x="10235581" y="1336757"/>
              <a:ext cx="777777" cy="369332"/>
            </a:xfrm>
            <a:prstGeom prst="rect">
              <a:avLst/>
            </a:prstGeom>
            <a:noFill/>
          </p:spPr>
          <p:txBody>
            <a:bodyPr wrap="none" rtlCol="0">
              <a:spAutoFit/>
            </a:bodyPr>
            <a:lstStyle/>
            <a:p>
              <a:pPr algn="ctr"/>
              <a:r>
                <a:rPr lang="en-US" dirty="0"/>
                <a:t>Origin</a:t>
              </a:r>
            </a:p>
          </p:txBody>
        </p:sp>
      </p:grpSp>
      <p:grpSp>
        <p:nvGrpSpPr>
          <p:cNvPr id="31" name="Group 30">
            <a:extLst>
              <a:ext uri="{FF2B5EF4-FFF2-40B4-BE49-F238E27FC236}">
                <a16:creationId xmlns:a16="http://schemas.microsoft.com/office/drawing/2014/main" id="{CEB7AB9B-837E-0317-B197-98B36FB57F4A}"/>
              </a:ext>
            </a:extLst>
          </p:cNvPr>
          <p:cNvGrpSpPr/>
          <p:nvPr/>
        </p:nvGrpSpPr>
        <p:grpSpPr>
          <a:xfrm>
            <a:off x="8036934" y="4929408"/>
            <a:ext cx="1442277" cy="1764149"/>
            <a:chOff x="8036934" y="4929408"/>
            <a:chExt cx="1442277" cy="1764149"/>
          </a:xfrm>
        </p:grpSpPr>
        <p:pic>
          <p:nvPicPr>
            <p:cNvPr id="4098" name="Picture 2" descr="Afbeeldingen over Laptop Logo – Blader in stockfoto's, vectoren en video's  over 217,217 | Adobe Stock">
              <a:extLst>
                <a:ext uri="{FF2B5EF4-FFF2-40B4-BE49-F238E27FC236}">
                  <a16:creationId xmlns:a16="http://schemas.microsoft.com/office/drawing/2014/main" id="{C344BA8B-9504-B331-E508-C9EC8EC9E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934" y="5537907"/>
              <a:ext cx="1442277" cy="865366"/>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5BF2B826-953E-8F6E-D873-293B7FED5E83}"/>
                </a:ext>
              </a:extLst>
            </p:cNvPr>
            <p:cNvSpPr/>
            <p:nvPr/>
          </p:nvSpPr>
          <p:spPr>
            <a:xfrm>
              <a:off x="8082723" y="5305867"/>
              <a:ext cx="1360967" cy="138769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40AE1D1C-3A9E-C199-BC08-41FDB78BE4A1}"/>
                </a:ext>
              </a:extLst>
            </p:cNvPr>
            <p:cNvSpPr txBox="1"/>
            <p:nvPr/>
          </p:nvSpPr>
          <p:spPr>
            <a:xfrm>
              <a:off x="8186044" y="4929408"/>
              <a:ext cx="1229119" cy="369332"/>
            </a:xfrm>
            <a:prstGeom prst="rect">
              <a:avLst/>
            </a:prstGeom>
            <a:noFill/>
          </p:spPr>
          <p:txBody>
            <a:bodyPr wrap="none" rtlCol="0">
              <a:spAutoFit/>
            </a:bodyPr>
            <a:lstStyle/>
            <a:p>
              <a:pPr algn="ctr"/>
              <a:r>
                <a:rPr lang="en-US" dirty="0"/>
                <a:t>Local repo</a:t>
              </a:r>
            </a:p>
          </p:txBody>
        </p:sp>
      </p:grpSp>
      <p:sp>
        <p:nvSpPr>
          <p:cNvPr id="19" name="TextBox 18">
            <a:extLst>
              <a:ext uri="{FF2B5EF4-FFF2-40B4-BE49-F238E27FC236}">
                <a16:creationId xmlns:a16="http://schemas.microsoft.com/office/drawing/2014/main" id="{4AF5124E-5D15-A497-03B9-A33F6EEB2CD0}"/>
              </a:ext>
            </a:extLst>
          </p:cNvPr>
          <p:cNvSpPr txBox="1"/>
          <p:nvPr/>
        </p:nvSpPr>
        <p:spPr>
          <a:xfrm>
            <a:off x="6272386" y="5569545"/>
            <a:ext cx="1714733" cy="923330"/>
          </a:xfrm>
          <a:prstGeom prst="rect">
            <a:avLst/>
          </a:prstGeom>
          <a:noFill/>
        </p:spPr>
        <p:txBody>
          <a:bodyPr wrap="square" rtlCol="0">
            <a:spAutoFit/>
          </a:bodyPr>
          <a:lstStyle/>
          <a:p>
            <a:r>
              <a:rPr lang="en-US" b="1" dirty="0"/>
              <a:t>3.Branch</a:t>
            </a:r>
          </a:p>
          <a:p>
            <a:r>
              <a:rPr lang="en-US" b="1" dirty="0"/>
              <a:t>4. Add</a:t>
            </a:r>
          </a:p>
          <a:p>
            <a:r>
              <a:rPr lang="en-US" b="1" dirty="0"/>
              <a:t>5. Commit</a:t>
            </a:r>
          </a:p>
        </p:txBody>
      </p:sp>
      <p:sp>
        <p:nvSpPr>
          <p:cNvPr id="20" name="Right Arrow 19">
            <a:extLst>
              <a:ext uri="{FF2B5EF4-FFF2-40B4-BE49-F238E27FC236}">
                <a16:creationId xmlns:a16="http://schemas.microsoft.com/office/drawing/2014/main" id="{D5D97C3B-5D13-6F3F-65B6-46D9E1CF4086}"/>
              </a:ext>
            </a:extLst>
          </p:cNvPr>
          <p:cNvSpPr/>
          <p:nvPr/>
        </p:nvSpPr>
        <p:spPr>
          <a:xfrm rot="18377370">
            <a:off x="9365085" y="4114279"/>
            <a:ext cx="1671318" cy="38185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BE29B53-D87C-DCD0-F40C-36C96FBD172D}"/>
              </a:ext>
            </a:extLst>
          </p:cNvPr>
          <p:cNvSpPr txBox="1"/>
          <p:nvPr/>
        </p:nvSpPr>
        <p:spPr>
          <a:xfrm>
            <a:off x="10258541" y="4255328"/>
            <a:ext cx="2047988" cy="369332"/>
          </a:xfrm>
          <a:prstGeom prst="rect">
            <a:avLst/>
          </a:prstGeom>
          <a:noFill/>
        </p:spPr>
        <p:txBody>
          <a:bodyPr wrap="square" rtlCol="0">
            <a:spAutoFit/>
          </a:bodyPr>
          <a:lstStyle/>
          <a:p>
            <a:r>
              <a:rPr lang="en-US" b="1" dirty="0"/>
              <a:t>6.Push</a:t>
            </a:r>
          </a:p>
        </p:txBody>
      </p:sp>
      <p:sp>
        <p:nvSpPr>
          <p:cNvPr id="22" name="Curved Down Arrow 21">
            <a:extLst>
              <a:ext uri="{FF2B5EF4-FFF2-40B4-BE49-F238E27FC236}">
                <a16:creationId xmlns:a16="http://schemas.microsoft.com/office/drawing/2014/main" id="{95C55752-1FEE-BCD4-CF99-043D87D1E5E8}"/>
              </a:ext>
            </a:extLst>
          </p:cNvPr>
          <p:cNvSpPr/>
          <p:nvPr/>
        </p:nvSpPr>
        <p:spPr>
          <a:xfrm rot="16200000">
            <a:off x="7240056" y="5689140"/>
            <a:ext cx="1000035" cy="562900"/>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B8229F27-F2C8-B556-EEB8-EDD7368C5480}"/>
              </a:ext>
            </a:extLst>
          </p:cNvPr>
          <p:cNvSpPr txBox="1"/>
          <p:nvPr/>
        </p:nvSpPr>
        <p:spPr>
          <a:xfrm>
            <a:off x="8266153" y="2849623"/>
            <a:ext cx="1700850" cy="369332"/>
          </a:xfrm>
          <a:prstGeom prst="rect">
            <a:avLst/>
          </a:prstGeom>
          <a:noFill/>
        </p:spPr>
        <p:txBody>
          <a:bodyPr wrap="none" rtlCol="0">
            <a:spAutoFit/>
          </a:bodyPr>
          <a:lstStyle/>
          <a:p>
            <a:r>
              <a:rPr lang="en-US" b="1" dirty="0"/>
              <a:t>7.Pull Request</a:t>
            </a:r>
          </a:p>
        </p:txBody>
      </p:sp>
      <p:sp>
        <p:nvSpPr>
          <p:cNvPr id="24" name="Right Arrow 23">
            <a:extLst>
              <a:ext uri="{FF2B5EF4-FFF2-40B4-BE49-F238E27FC236}">
                <a16:creationId xmlns:a16="http://schemas.microsoft.com/office/drawing/2014/main" id="{F763116D-901D-C18F-35FF-A7227AE72019}"/>
              </a:ext>
            </a:extLst>
          </p:cNvPr>
          <p:cNvSpPr/>
          <p:nvPr/>
        </p:nvSpPr>
        <p:spPr>
          <a:xfrm rot="10800000">
            <a:off x="8434366" y="2504706"/>
            <a:ext cx="1102474" cy="3693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Slide Number Placeholder 26">
            <a:extLst>
              <a:ext uri="{FF2B5EF4-FFF2-40B4-BE49-F238E27FC236}">
                <a16:creationId xmlns:a16="http://schemas.microsoft.com/office/drawing/2014/main" id="{645658BB-2906-D4B2-EF8E-985910AB844B}"/>
              </a:ext>
            </a:extLst>
          </p:cNvPr>
          <p:cNvSpPr>
            <a:spLocks noGrp="1"/>
          </p:cNvSpPr>
          <p:nvPr>
            <p:ph type="sldNum" sz="quarter" idx="12"/>
          </p:nvPr>
        </p:nvSpPr>
        <p:spPr/>
        <p:txBody>
          <a:bodyPr/>
          <a:lstStyle/>
          <a:p>
            <a:fld id="{86598DAF-923A-6248-B2BC-DBB337695A22}" type="slidenum">
              <a:rPr lang="en-US" smtClean="0"/>
              <a:t>17</a:t>
            </a:fld>
            <a:endParaRPr lang="en-US"/>
          </a:p>
        </p:txBody>
      </p:sp>
      <p:sp>
        <p:nvSpPr>
          <p:cNvPr id="30" name="TextBox 29">
            <a:extLst>
              <a:ext uri="{FF2B5EF4-FFF2-40B4-BE49-F238E27FC236}">
                <a16:creationId xmlns:a16="http://schemas.microsoft.com/office/drawing/2014/main" id="{70B74657-72D8-9FB1-94D8-BC470B5B962B}"/>
              </a:ext>
            </a:extLst>
          </p:cNvPr>
          <p:cNvSpPr txBox="1"/>
          <p:nvPr/>
        </p:nvSpPr>
        <p:spPr>
          <a:xfrm>
            <a:off x="9633098" y="693242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72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P spid="11" grpId="0" animBg="1"/>
      <p:bldP spid="12" grpId="0"/>
      <p:bldP spid="19" grpId="0"/>
      <p:bldP spid="20" grpId="0" animBg="1"/>
      <p:bldP spid="21" grpId="0"/>
      <p:bldP spid="22" grpId="0" animBg="1"/>
      <p:bldP spid="23" grpId="0"/>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525D-AC54-339F-2EA8-4CAC029544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45FBE00-942B-2505-3ACA-F6C8EE5CE428}"/>
              </a:ext>
            </a:extLst>
          </p:cNvPr>
          <p:cNvSpPr>
            <a:spLocks noGrp="1"/>
          </p:cNvSpPr>
          <p:nvPr>
            <p:ph type="title"/>
          </p:nvPr>
        </p:nvSpPr>
        <p:spPr>
          <a:xfrm>
            <a:off x="838200" y="365125"/>
            <a:ext cx="10515600" cy="1325563"/>
          </a:xfrm>
        </p:spPr>
        <p:txBody>
          <a:bodyPr/>
          <a:lstStyle/>
          <a:p>
            <a:r>
              <a:rPr lang="en-US" dirty="0"/>
              <a:t>Useful Git Commands</a:t>
            </a:r>
          </a:p>
        </p:txBody>
      </p:sp>
      <p:sp>
        <p:nvSpPr>
          <p:cNvPr id="12" name="Slide Number Placeholder 11">
            <a:extLst>
              <a:ext uri="{FF2B5EF4-FFF2-40B4-BE49-F238E27FC236}">
                <a16:creationId xmlns:a16="http://schemas.microsoft.com/office/drawing/2014/main" id="{444A023E-BC87-7B93-91EA-11B3DA9D09B3}"/>
              </a:ext>
            </a:extLst>
          </p:cNvPr>
          <p:cNvSpPr>
            <a:spLocks noGrp="1"/>
          </p:cNvSpPr>
          <p:nvPr>
            <p:ph type="sldNum" sz="quarter" idx="12"/>
          </p:nvPr>
        </p:nvSpPr>
        <p:spPr/>
        <p:txBody>
          <a:bodyPr/>
          <a:lstStyle/>
          <a:p>
            <a:fld id="{86598DAF-923A-6248-B2BC-DBB337695A22}" type="slidenum">
              <a:rPr lang="en-US" smtClean="0"/>
              <a:t>18</a:t>
            </a:fld>
            <a:endParaRPr lang="en-US"/>
          </a:p>
        </p:txBody>
      </p:sp>
      <p:pic>
        <p:nvPicPr>
          <p:cNvPr id="13" name="Picture 12">
            <a:extLst>
              <a:ext uri="{FF2B5EF4-FFF2-40B4-BE49-F238E27FC236}">
                <a16:creationId xmlns:a16="http://schemas.microsoft.com/office/drawing/2014/main" id="{7DD12740-6834-6CCC-F994-08060634B166}"/>
              </a:ext>
            </a:extLst>
          </p:cNvPr>
          <p:cNvPicPr>
            <a:picLocks noChangeAspect="1"/>
          </p:cNvPicPr>
          <p:nvPr/>
        </p:nvPicPr>
        <p:blipFill>
          <a:blip r:embed="rId3"/>
          <a:stretch>
            <a:fillRect/>
          </a:stretch>
        </p:blipFill>
        <p:spPr>
          <a:xfrm>
            <a:off x="3425463" y="1419857"/>
            <a:ext cx="5844355" cy="4936493"/>
          </a:xfrm>
          <a:prstGeom prst="rect">
            <a:avLst/>
          </a:prstGeom>
        </p:spPr>
      </p:pic>
      <p:sp>
        <p:nvSpPr>
          <p:cNvPr id="14" name="TextBox 13">
            <a:extLst>
              <a:ext uri="{FF2B5EF4-FFF2-40B4-BE49-F238E27FC236}">
                <a16:creationId xmlns:a16="http://schemas.microsoft.com/office/drawing/2014/main" id="{AB70BD97-D3D2-CCC2-F279-C36E493EDAAC}"/>
              </a:ext>
            </a:extLst>
          </p:cNvPr>
          <p:cNvSpPr txBox="1"/>
          <p:nvPr/>
        </p:nvSpPr>
        <p:spPr>
          <a:xfrm>
            <a:off x="3177231" y="6346681"/>
            <a:ext cx="6340818" cy="292388"/>
          </a:xfrm>
          <a:prstGeom prst="rect">
            <a:avLst/>
          </a:prstGeom>
          <a:noFill/>
        </p:spPr>
        <p:txBody>
          <a:bodyPr wrap="square" rtlCol="0">
            <a:spAutoFit/>
          </a:bodyPr>
          <a:lstStyle/>
          <a:p>
            <a:pPr algn="ctr"/>
            <a:r>
              <a:rPr lang="en-GB" sz="1300" dirty="0">
                <a:latin typeface="Arial Narrow" panose="020B0606020202030204" pitchFamily="34" charset="0"/>
                <a:hlinkClick r:id="rId4"/>
              </a:rPr>
              <a:t>https://molml.github.io/BME_data_analysis/doc_getting_started_03_version_control.html</a:t>
            </a:r>
            <a:r>
              <a:rPr lang="en-GB" sz="1300" dirty="0">
                <a:latin typeface="Arial Narrow" panose="020B0606020202030204" pitchFamily="34" charset="0"/>
              </a:rPr>
              <a:t> </a:t>
            </a:r>
          </a:p>
        </p:txBody>
      </p:sp>
    </p:spTree>
    <p:extLst>
      <p:ext uri="{BB962C8B-B14F-4D97-AF65-F5344CB8AC3E}">
        <p14:creationId xmlns:p14="http://schemas.microsoft.com/office/powerpoint/2010/main" val="419890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8F8849-5CA1-12BF-3305-0C3B1E1AB0BB}"/>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E8517E7-1E3C-2BB6-F963-A62BDD6D82BA}"/>
              </a:ext>
            </a:extLst>
          </p:cNvPr>
          <p:cNvSpPr>
            <a:spLocks noGrp="1"/>
          </p:cNvSpPr>
          <p:nvPr>
            <p:ph type="sldNum" sz="quarter" idx="12"/>
          </p:nvPr>
        </p:nvSpPr>
        <p:spPr>
          <a:xfrm>
            <a:off x="481013" y="6356350"/>
            <a:ext cx="685800" cy="365125"/>
          </a:xfrm>
        </p:spPr>
        <p:txBody>
          <a:bodyPr vert="horz" lIns="91440" tIns="45720" rIns="91440" bIns="45720" rtlCol="0" anchor="ctr">
            <a:normAutofit/>
          </a:bodyPr>
          <a:lstStyle/>
          <a:p>
            <a:pPr algn="l">
              <a:spcAft>
                <a:spcPts val="600"/>
              </a:spcAft>
              <a:defRPr/>
            </a:pPr>
            <a:fld id="{86598DAF-923A-6248-B2BC-DBB337695A22}" type="slidenum">
              <a:rPr lang="en-US">
                <a:solidFill>
                  <a:srgbClr val="FFFFFF"/>
                </a:solidFill>
                <a:latin typeface="Calibri" panose="020F0502020204030204"/>
              </a:rPr>
              <a:pPr algn="l">
                <a:spcAft>
                  <a:spcPts val="600"/>
                </a:spcAft>
                <a:defRPr/>
              </a:pPr>
              <a:t>19</a:t>
            </a:fld>
            <a:endParaRPr lang="en-US">
              <a:solidFill>
                <a:srgbClr val="FFFFFF"/>
              </a:solidFill>
              <a:latin typeface="Calibri" panose="020F0502020204030204"/>
            </a:endParaRPr>
          </a:p>
        </p:txBody>
      </p:sp>
      <p:sp>
        <p:nvSpPr>
          <p:cNvPr id="6" name="TextBox 5">
            <a:extLst>
              <a:ext uri="{FF2B5EF4-FFF2-40B4-BE49-F238E27FC236}">
                <a16:creationId xmlns:a16="http://schemas.microsoft.com/office/drawing/2014/main" id="{3B1CD2F3-D521-D671-9A10-AD71300398F7}"/>
              </a:ext>
            </a:extLst>
          </p:cNvPr>
          <p:cNvSpPr txBox="1"/>
          <p:nvPr/>
        </p:nvSpPr>
        <p:spPr>
          <a:xfrm>
            <a:off x="838200" y="1956392"/>
            <a:ext cx="10871198" cy="4411070"/>
          </a:xfrm>
          <a:prstGeom prst="rect">
            <a:avLst/>
          </a:prstGeom>
        </p:spPr>
        <p:txBody>
          <a:bodyPr vert="horz" lIns="91440" tIns="45720" rIns="91440" bIns="45720" rtlCol="0">
            <a:normAutofit/>
          </a:bodyPr>
          <a:lstStyle/>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Create a repository: public or private, readme file</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Edit the readme file: commit changes</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Create new file .</a:t>
            </a:r>
            <a:r>
              <a:rPr lang="en-US" sz="2400" dirty="0" err="1">
                <a:latin typeface="Calibri" panose="020F0502020204030204" pitchFamily="34" charset="0"/>
                <a:cs typeface="Calibri" panose="020F0502020204030204" pitchFamily="34" charset="0"/>
              </a:rPr>
              <a:t>py</a:t>
            </a:r>
            <a:r>
              <a:rPr lang="en-US" sz="2400" dirty="0">
                <a:latin typeface="Calibri" panose="020F0502020204030204" pitchFamily="34" charset="0"/>
                <a:cs typeface="Calibri" panose="020F0502020204030204" pitchFamily="34" charset="0"/>
              </a:rPr>
              <a:t> commit changes</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Upload a file from local workspace, commit</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Create a branch </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Add file to the branch</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Check the changes did not affect the master branch</a:t>
            </a:r>
          </a:p>
          <a:p>
            <a:pPr marL="685800" indent="-457200">
              <a:lnSpc>
                <a:spcPct val="90000"/>
              </a:lnSpc>
              <a:spcAft>
                <a:spcPts val="600"/>
              </a:spcAft>
              <a:buFont typeface="+mj-lt"/>
              <a:buAutoNum type="arabicPeriod"/>
            </a:pPr>
            <a:r>
              <a:rPr lang="en-US" sz="2400" b="0" i="0" dirty="0">
                <a:effectLst/>
                <a:latin typeface="Calibri" panose="020F0502020204030204" pitchFamily="34" charset="0"/>
                <a:cs typeface="Calibri" panose="020F0502020204030204" pitchFamily="34" charset="0"/>
              </a:rPr>
              <a:t>Commit changes to a child branch</a:t>
            </a:r>
          </a:p>
          <a:p>
            <a:pPr marL="685800" indent="-457200">
              <a:lnSpc>
                <a:spcPct val="90000"/>
              </a:lnSpc>
              <a:spcAft>
                <a:spcPts val="600"/>
              </a:spcAft>
              <a:buFont typeface="+mj-lt"/>
              <a:buAutoNum type="arabicPeriod"/>
            </a:pPr>
            <a:r>
              <a:rPr lang="en-US" sz="2400" b="0" i="0" dirty="0">
                <a:effectLst/>
                <a:latin typeface="Calibri" panose="020F0502020204030204" pitchFamily="34" charset="0"/>
                <a:cs typeface="Calibri" panose="020F0502020204030204" pitchFamily="34" charset="0"/>
              </a:rPr>
              <a:t>Open a pull request</a:t>
            </a:r>
          </a:p>
          <a:p>
            <a:pPr marL="685800" indent="-457200">
              <a:lnSpc>
                <a:spcPct val="90000"/>
              </a:lnSpc>
              <a:spcAft>
                <a:spcPts val="600"/>
              </a:spcAft>
              <a:buFont typeface="+mj-lt"/>
              <a:buAutoNum type="arabicPeriod"/>
            </a:pPr>
            <a:r>
              <a:rPr lang="en-US" sz="2400" b="0" i="0" dirty="0">
                <a:effectLst/>
                <a:latin typeface="Calibri" panose="020F0502020204030204" pitchFamily="34" charset="0"/>
                <a:cs typeface="Calibri" panose="020F0502020204030204" pitchFamily="34" charset="0"/>
              </a:rPr>
              <a:t>Merge a pull request into the main branch</a:t>
            </a:r>
          </a:p>
        </p:txBody>
      </p:sp>
      <p:sp>
        <p:nvSpPr>
          <p:cNvPr id="17" name="Title 16">
            <a:extLst>
              <a:ext uri="{FF2B5EF4-FFF2-40B4-BE49-F238E27FC236}">
                <a16:creationId xmlns:a16="http://schemas.microsoft.com/office/drawing/2014/main" id="{F6DF54DE-E2C2-56E0-5BC8-7954715F0EDC}"/>
              </a:ext>
            </a:extLst>
          </p:cNvPr>
          <p:cNvSpPr>
            <a:spLocks noGrp="1"/>
          </p:cNvSpPr>
          <p:nvPr>
            <p:ph type="title"/>
          </p:nvPr>
        </p:nvSpPr>
        <p:spPr/>
        <p:txBody>
          <a:bodyPr/>
          <a:lstStyle/>
          <a:p>
            <a:r>
              <a:rPr lang="en-US" sz="4400" dirty="0"/>
              <a:t>Hands-on exercise (1)</a:t>
            </a:r>
            <a:endParaRPr lang="en-US" dirty="0"/>
          </a:p>
        </p:txBody>
      </p:sp>
    </p:spTree>
    <p:extLst>
      <p:ext uri="{BB962C8B-B14F-4D97-AF65-F5344CB8AC3E}">
        <p14:creationId xmlns:p14="http://schemas.microsoft.com/office/powerpoint/2010/main" val="228945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B62A-09CF-58FB-3CCC-FFF9D4FA9AB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Meet your Lecturer</a:t>
            </a:r>
          </a:p>
        </p:txBody>
      </p:sp>
      <p:pic>
        <p:nvPicPr>
          <p:cNvPr id="4" name="Picture 3" descr="A person wearing a head scarf&#10;&#10;Description automatically generated">
            <a:extLst>
              <a:ext uri="{FF2B5EF4-FFF2-40B4-BE49-F238E27FC236}">
                <a16:creationId xmlns:a16="http://schemas.microsoft.com/office/drawing/2014/main" id="{CBAC075B-6BB4-8F77-5314-3D6CE2789164}"/>
              </a:ext>
            </a:extLst>
          </p:cNvPr>
          <p:cNvPicPr>
            <a:picLocks noChangeAspect="1"/>
          </p:cNvPicPr>
          <p:nvPr/>
        </p:nvPicPr>
        <p:blipFill>
          <a:blip r:embed="rId2"/>
          <a:stretch>
            <a:fillRect/>
          </a:stretch>
        </p:blipFill>
        <p:spPr>
          <a:xfrm flipH="1">
            <a:off x="8610600" y="790734"/>
            <a:ext cx="2142387" cy="2155190"/>
          </a:xfrm>
          <a:prstGeom prst="rect">
            <a:avLst/>
          </a:prstGeom>
        </p:spPr>
      </p:pic>
      <p:sp>
        <p:nvSpPr>
          <p:cNvPr id="6" name="TextBox 5">
            <a:extLst>
              <a:ext uri="{FF2B5EF4-FFF2-40B4-BE49-F238E27FC236}">
                <a16:creationId xmlns:a16="http://schemas.microsoft.com/office/drawing/2014/main" id="{213D39CF-54F1-C5D2-5DFB-F98DA1BF6920}"/>
              </a:ext>
            </a:extLst>
          </p:cNvPr>
          <p:cNvSpPr txBox="1"/>
          <p:nvPr/>
        </p:nvSpPr>
        <p:spPr>
          <a:xfrm>
            <a:off x="838200" y="2459504"/>
            <a:ext cx="5775251"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PhD in Computer Science (Tunisia)</a:t>
            </a:r>
          </a:p>
          <a:p>
            <a:pPr marL="285750" indent="-28575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Postdoc in </a:t>
            </a:r>
            <a:r>
              <a:rPr lang="en-US" sz="2400" b="1" dirty="0" err="1">
                <a:latin typeface="Calibri" panose="020F0502020204030204" pitchFamily="34" charset="0"/>
                <a:cs typeface="Calibri" panose="020F0502020204030204" pitchFamily="34" charset="0"/>
              </a:rPr>
              <a:t>MolecularML</a:t>
            </a:r>
            <a:r>
              <a:rPr lang="en-US" sz="2400" dirty="0">
                <a:latin typeface="Calibri" panose="020F0502020204030204" pitchFamily="34" charset="0"/>
                <a:cs typeface="Calibri" panose="020F0502020204030204" pitchFamily="34" charset="0"/>
              </a:rPr>
              <a:t> group (TU/e): deep learning for protein pocket representation learning  </a:t>
            </a:r>
          </a:p>
        </p:txBody>
      </p:sp>
      <p:pic>
        <p:nvPicPr>
          <p:cNvPr id="8" name="Picture 7" descr="A black and blue text&#10;&#10;Description automatically generated">
            <a:extLst>
              <a:ext uri="{FF2B5EF4-FFF2-40B4-BE49-F238E27FC236}">
                <a16:creationId xmlns:a16="http://schemas.microsoft.com/office/drawing/2014/main" id="{F418147A-5809-DEBE-194B-4448EEF98C83}"/>
              </a:ext>
            </a:extLst>
          </p:cNvPr>
          <p:cNvPicPr>
            <a:picLocks noChangeAspect="1"/>
          </p:cNvPicPr>
          <p:nvPr/>
        </p:nvPicPr>
        <p:blipFill>
          <a:blip r:embed="rId3"/>
          <a:stretch>
            <a:fillRect/>
          </a:stretch>
        </p:blipFill>
        <p:spPr>
          <a:xfrm>
            <a:off x="7748335" y="3507374"/>
            <a:ext cx="3493301" cy="1066269"/>
          </a:xfrm>
          <a:prstGeom prst="rect">
            <a:avLst/>
          </a:prstGeom>
        </p:spPr>
      </p:pic>
      <p:sp>
        <p:nvSpPr>
          <p:cNvPr id="16" name="Slide Number Placeholder 15">
            <a:extLst>
              <a:ext uri="{FF2B5EF4-FFF2-40B4-BE49-F238E27FC236}">
                <a16:creationId xmlns:a16="http://schemas.microsoft.com/office/drawing/2014/main" id="{856C9CA2-D1E8-CEAF-037B-1E5458E076EB}"/>
              </a:ext>
            </a:extLst>
          </p:cNvPr>
          <p:cNvSpPr>
            <a:spLocks noGrp="1"/>
          </p:cNvSpPr>
          <p:nvPr>
            <p:ph type="sldNum" sz="quarter" idx="12"/>
          </p:nvPr>
        </p:nvSpPr>
        <p:spPr/>
        <p:txBody>
          <a:bodyPr/>
          <a:lstStyle/>
          <a:p>
            <a:fld id="{86598DAF-923A-6248-B2BC-DBB337695A22}" type="slidenum">
              <a:rPr lang="en-US" smtClean="0"/>
              <a:t>2</a:t>
            </a:fld>
            <a:endParaRPr lang="en-US"/>
          </a:p>
        </p:txBody>
      </p:sp>
    </p:spTree>
    <p:extLst>
      <p:ext uri="{BB962C8B-B14F-4D97-AF65-F5344CB8AC3E}">
        <p14:creationId xmlns:p14="http://schemas.microsoft.com/office/powerpoint/2010/main" val="84357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8AFDB6-875F-85A5-4C96-B62B0D2B8EDB}"/>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3629929-AC69-43CC-5E6D-DE720C3ABB17}"/>
              </a:ext>
            </a:extLst>
          </p:cNvPr>
          <p:cNvSpPr>
            <a:spLocks noGrp="1"/>
          </p:cNvSpPr>
          <p:nvPr>
            <p:ph type="sldNum" sz="quarter" idx="12"/>
          </p:nvPr>
        </p:nvSpPr>
        <p:spPr>
          <a:xfrm>
            <a:off x="481013" y="6356350"/>
            <a:ext cx="685800" cy="365125"/>
          </a:xfrm>
        </p:spPr>
        <p:txBody>
          <a:bodyPr vert="horz" lIns="91440" tIns="45720" rIns="91440" bIns="45720" rtlCol="0" anchor="ctr">
            <a:normAutofit/>
          </a:bodyPr>
          <a:lstStyle/>
          <a:p>
            <a:pPr algn="l">
              <a:spcAft>
                <a:spcPts val="600"/>
              </a:spcAft>
              <a:defRPr/>
            </a:pPr>
            <a:fld id="{86598DAF-923A-6248-B2BC-DBB337695A22}" type="slidenum">
              <a:rPr lang="en-US">
                <a:solidFill>
                  <a:srgbClr val="FFFFFF"/>
                </a:solidFill>
                <a:latin typeface="Calibri" panose="020F0502020204030204"/>
              </a:rPr>
              <a:pPr algn="l">
                <a:spcAft>
                  <a:spcPts val="600"/>
                </a:spcAft>
                <a:defRPr/>
              </a:pPr>
              <a:t>20</a:t>
            </a:fld>
            <a:endParaRPr lang="en-US">
              <a:solidFill>
                <a:srgbClr val="FFFFFF"/>
              </a:solidFill>
              <a:latin typeface="Calibri" panose="020F0502020204030204"/>
            </a:endParaRPr>
          </a:p>
        </p:txBody>
      </p:sp>
      <p:sp>
        <p:nvSpPr>
          <p:cNvPr id="6" name="TextBox 5">
            <a:extLst>
              <a:ext uri="{FF2B5EF4-FFF2-40B4-BE49-F238E27FC236}">
                <a16:creationId xmlns:a16="http://schemas.microsoft.com/office/drawing/2014/main" id="{5D481853-891D-530C-643D-6693BE24BB83}"/>
              </a:ext>
            </a:extLst>
          </p:cNvPr>
          <p:cNvSpPr txBox="1"/>
          <p:nvPr/>
        </p:nvSpPr>
        <p:spPr>
          <a:xfrm>
            <a:off x="838200" y="1956392"/>
            <a:ext cx="10871198" cy="4411070"/>
          </a:xfrm>
          <a:prstGeom prst="rect">
            <a:avLst/>
          </a:prstGeom>
        </p:spPr>
        <p:txBody>
          <a:bodyPr vert="horz" lIns="91440" tIns="45720" rIns="91440" bIns="45720" rtlCol="0">
            <a:normAutofit/>
          </a:bodyPr>
          <a:lstStyle/>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F</a:t>
            </a:r>
            <a:r>
              <a:rPr lang="en-US" sz="2400" b="0" i="0" dirty="0">
                <a:effectLst/>
                <a:latin typeface="Calibri" panose="020F0502020204030204" pitchFamily="34" charset="0"/>
                <a:cs typeface="Calibri" panose="020F0502020204030204" pitchFamily="34" charset="0"/>
              </a:rPr>
              <a:t>ork existing repository </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a:t>
            </a:r>
            <a:r>
              <a:rPr lang="en-US" sz="2400" b="0" i="0" dirty="0">
                <a:effectLst/>
                <a:latin typeface="Calibri" panose="020F0502020204030204" pitchFamily="34" charset="0"/>
                <a:cs typeface="Calibri" panose="020F0502020204030204" pitchFamily="34" charset="0"/>
              </a:rPr>
              <a:t>lone forked repository </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a:t>
            </a:r>
            <a:r>
              <a:rPr lang="en-US" sz="2400" b="0" i="0" dirty="0">
                <a:effectLst/>
                <a:latin typeface="Calibri" panose="020F0502020204030204" pitchFamily="34" charset="0"/>
                <a:cs typeface="Calibri" panose="020F0502020204030204" pitchFamily="34" charset="0"/>
              </a:rPr>
              <a:t>reate a new branch</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M</a:t>
            </a:r>
            <a:r>
              <a:rPr lang="en-US" sz="2400" b="0" i="0" dirty="0">
                <a:effectLst/>
                <a:latin typeface="Calibri" panose="020F0502020204030204" pitchFamily="34" charset="0"/>
                <a:cs typeface="Calibri" panose="020F0502020204030204" pitchFamily="34" charset="0"/>
              </a:rPr>
              <a:t>ake changes locally</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A</a:t>
            </a:r>
            <a:r>
              <a:rPr lang="en-US" sz="2400" b="0" i="0" dirty="0">
                <a:effectLst/>
                <a:latin typeface="Calibri" panose="020F0502020204030204" pitchFamily="34" charset="0"/>
                <a:cs typeface="Calibri" panose="020F0502020204030204" pitchFamily="34" charset="0"/>
              </a:rPr>
              <a:t>dd and commit to local branch</a:t>
            </a:r>
          </a:p>
          <a:p>
            <a:pPr marL="685800" indent="-457200">
              <a:lnSpc>
                <a:spcPct val="90000"/>
              </a:lnSpc>
              <a:spcAft>
                <a:spcPts val="600"/>
              </a:spcAft>
              <a:buFont typeface="+mj-lt"/>
              <a:buAutoNum type="arabicPeriod"/>
            </a:pPr>
            <a:r>
              <a:rPr lang="en-US" sz="2400" b="0" i="0" dirty="0">
                <a:effectLst/>
                <a:latin typeface="Calibri" panose="020F0502020204030204" pitchFamily="34" charset="0"/>
                <a:cs typeface="Calibri" panose="020F0502020204030204" pitchFamily="34" charset="0"/>
              </a:rPr>
              <a:t>Merge the branch back into main branch and delete the branch</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P</a:t>
            </a:r>
            <a:r>
              <a:rPr lang="en-US" sz="2400" b="0" i="0" dirty="0">
                <a:effectLst/>
                <a:latin typeface="Calibri" panose="020F0502020204030204" pitchFamily="34" charset="0"/>
                <a:cs typeface="Calibri" panose="020F0502020204030204" pitchFamily="34" charset="0"/>
              </a:rPr>
              <a:t>ush changes to your forked repository</a:t>
            </a:r>
          </a:p>
          <a:p>
            <a:pPr marL="685800" indent="-457200">
              <a:lnSpc>
                <a:spcPct val="90000"/>
              </a:lnSpc>
              <a:spcAft>
                <a:spcPts val="600"/>
              </a:spcAft>
              <a:buFont typeface="+mj-lt"/>
              <a:buAutoNum type="arabicPeriod"/>
            </a:pPr>
            <a:r>
              <a:rPr lang="en-US" sz="2400" dirty="0">
                <a:latin typeface="Calibri" panose="020F0502020204030204" pitchFamily="34" charset="0"/>
                <a:cs typeface="Calibri" panose="020F0502020204030204" pitchFamily="34" charset="0"/>
              </a:rPr>
              <a:t>C</a:t>
            </a:r>
            <a:r>
              <a:rPr lang="en-US" sz="2400" b="0" i="0" dirty="0">
                <a:effectLst/>
                <a:latin typeface="Calibri" panose="020F0502020204030204" pitchFamily="34" charset="0"/>
                <a:cs typeface="Calibri" panose="020F0502020204030204" pitchFamily="34" charset="0"/>
              </a:rPr>
              <a:t>reate a pull request to the upstream repository</a:t>
            </a:r>
          </a:p>
          <a:p>
            <a:pPr marL="228600">
              <a:lnSpc>
                <a:spcPct val="90000"/>
              </a:lnSpc>
              <a:spcAft>
                <a:spcPts val="600"/>
              </a:spcAft>
            </a:pPr>
            <a:endParaRPr lang="en-US" sz="2400" dirty="0">
              <a:latin typeface="Calibri" panose="020F0502020204030204" pitchFamily="34" charset="0"/>
              <a:cs typeface="Calibri" panose="020F0502020204030204" pitchFamily="34" charset="0"/>
            </a:endParaRPr>
          </a:p>
        </p:txBody>
      </p:sp>
      <p:sp>
        <p:nvSpPr>
          <p:cNvPr id="17" name="Title 16">
            <a:extLst>
              <a:ext uri="{FF2B5EF4-FFF2-40B4-BE49-F238E27FC236}">
                <a16:creationId xmlns:a16="http://schemas.microsoft.com/office/drawing/2014/main" id="{755856EE-BD1D-2743-4306-F8D8A39CE4DB}"/>
              </a:ext>
            </a:extLst>
          </p:cNvPr>
          <p:cNvSpPr>
            <a:spLocks noGrp="1"/>
          </p:cNvSpPr>
          <p:nvPr>
            <p:ph type="title"/>
          </p:nvPr>
        </p:nvSpPr>
        <p:spPr/>
        <p:txBody>
          <a:bodyPr/>
          <a:lstStyle/>
          <a:p>
            <a:r>
              <a:rPr lang="en-US" sz="4400" dirty="0"/>
              <a:t>Hands-on exercise (2)</a:t>
            </a:r>
            <a:endParaRPr lang="en-US" dirty="0"/>
          </a:p>
        </p:txBody>
      </p:sp>
    </p:spTree>
    <p:extLst>
      <p:ext uri="{BB962C8B-B14F-4D97-AF65-F5344CB8AC3E}">
        <p14:creationId xmlns:p14="http://schemas.microsoft.com/office/powerpoint/2010/main" val="350327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4FBD-E812-45F8-B470-42777FEA8CF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6971CAB-CA49-682D-6B24-A08A54C86AFC}"/>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4664D332-5893-19BE-AF70-C006DB62EB28}"/>
              </a:ext>
            </a:extLst>
          </p:cNvPr>
          <p:cNvSpPr txBox="1"/>
          <p:nvPr/>
        </p:nvSpPr>
        <p:spPr>
          <a:xfrm>
            <a:off x="838200" y="2130693"/>
            <a:ext cx="11070265"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 In your list of repositories, click the forked repository. On the repository's main page, click the </a:t>
            </a:r>
            <a:r>
              <a:rPr lang="en-US" sz="2400" b="1" i="0" dirty="0">
                <a:solidFill>
                  <a:srgbClr val="000000"/>
                </a:solidFill>
                <a:effectLst/>
                <a:latin typeface="Calibri" panose="020F0502020204030204" pitchFamily="34" charset="0"/>
                <a:cs typeface="Calibri" panose="020F0502020204030204" pitchFamily="34" charset="0"/>
              </a:rPr>
              <a:t>Code</a:t>
            </a:r>
            <a:r>
              <a:rPr lang="en-US" sz="2400" b="0" i="0" dirty="0">
                <a:solidFill>
                  <a:srgbClr val="000000"/>
                </a:solidFill>
                <a:effectLst/>
                <a:latin typeface="Calibri" panose="020F0502020204030204" pitchFamily="34" charset="0"/>
                <a:cs typeface="Calibri" panose="020F0502020204030204" pitchFamily="34" charset="0"/>
              </a:rPr>
              <a:t> button.</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 Click the clipboard icon to copy the URL. Make sure the </a:t>
            </a:r>
            <a:r>
              <a:rPr lang="en-US" sz="2400" dirty="0">
                <a:latin typeface="Calibri" panose="020F0502020204030204" pitchFamily="34" charset="0"/>
                <a:cs typeface="Calibri" panose="020F0502020204030204" pitchFamily="34" charset="0"/>
              </a:rPr>
              <a:t>HTTPS</a:t>
            </a:r>
            <a:r>
              <a:rPr lang="en-US" sz="2400" b="0" i="0" dirty="0">
                <a:solidFill>
                  <a:srgbClr val="000000"/>
                </a:solidFill>
                <a:effectLst/>
                <a:latin typeface="Calibri" panose="020F0502020204030204" pitchFamily="34" charset="0"/>
                <a:cs typeface="Calibri" panose="020F0502020204030204" pitchFamily="34" charset="0"/>
              </a:rPr>
              <a:t> tab is active</a:t>
            </a:r>
            <a:endParaRPr lang="en-US" sz="2400" dirty="0">
              <a:solidFill>
                <a:srgbClr val="000000"/>
              </a:solidFill>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 Open the terminal in the lab environment by using the menu in the editor: Terminal &gt; New Terminal.</a:t>
            </a:r>
          </a:p>
          <a:p>
            <a:pPr marL="342900" indent="-342900" algn="l">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Let's export the copied URL in an environment variable so it's available for us to use in the later steps, run the following command in terminal:</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	export ORIGIN=&lt;your repository HTTPS URL&gt;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Replace &lt;your repository HTTPS URL&gt; with the URL you copied in step 2.</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5. Run the following command with the HTTPS URL you copied earlier: </a:t>
            </a:r>
          </a:p>
          <a:p>
            <a:pPr marL="342900" indent="-342900" algn="l">
              <a:buFont typeface="Arial" panose="020B0604020202020204" pitchFamily="34" charset="0"/>
              <a:buChar char="•"/>
            </a:pPr>
            <a:r>
              <a:rPr lang="en-US" sz="2400" b="1" dirty="0">
                <a:effectLst/>
                <a:latin typeface="Calibri" panose="020F0502020204030204" pitchFamily="34" charset="0"/>
                <a:cs typeface="Calibri" panose="020F0502020204030204" pitchFamily="34" charset="0"/>
              </a:rPr>
              <a:t>	git clone $ORIGIN</a:t>
            </a:r>
          </a:p>
        </p:txBody>
      </p:sp>
      <p:sp>
        <p:nvSpPr>
          <p:cNvPr id="8" name="Slide Number Placeholder 7">
            <a:extLst>
              <a:ext uri="{FF2B5EF4-FFF2-40B4-BE49-F238E27FC236}">
                <a16:creationId xmlns:a16="http://schemas.microsoft.com/office/drawing/2014/main" id="{15960AD5-A17F-E84D-364D-AD408B645F16}"/>
              </a:ext>
            </a:extLst>
          </p:cNvPr>
          <p:cNvSpPr>
            <a:spLocks noGrp="1"/>
          </p:cNvSpPr>
          <p:nvPr>
            <p:ph type="sldNum" sz="quarter" idx="12"/>
          </p:nvPr>
        </p:nvSpPr>
        <p:spPr/>
        <p:txBody>
          <a:bodyPr/>
          <a:lstStyle/>
          <a:p>
            <a:fld id="{86598DAF-923A-6248-B2BC-DBB337695A22}" type="slidenum">
              <a:rPr lang="en-US" smtClean="0"/>
              <a:t>21</a:t>
            </a:fld>
            <a:endParaRPr lang="en-US"/>
          </a:p>
        </p:txBody>
      </p:sp>
      <p:sp>
        <p:nvSpPr>
          <p:cNvPr id="3" name="TextBox 2">
            <a:extLst>
              <a:ext uri="{FF2B5EF4-FFF2-40B4-BE49-F238E27FC236}">
                <a16:creationId xmlns:a16="http://schemas.microsoft.com/office/drawing/2014/main" id="{6B2B9CA2-36FC-1383-9F15-CA3E408D36F0}"/>
              </a:ext>
            </a:extLst>
          </p:cNvPr>
          <p:cNvSpPr txBox="1"/>
          <p:nvPr/>
        </p:nvSpPr>
        <p:spPr>
          <a:xfrm>
            <a:off x="880730" y="1346119"/>
            <a:ext cx="896399"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Clone</a:t>
            </a:r>
          </a:p>
        </p:txBody>
      </p:sp>
    </p:spTree>
    <p:extLst>
      <p:ext uri="{BB962C8B-B14F-4D97-AF65-F5344CB8AC3E}">
        <p14:creationId xmlns:p14="http://schemas.microsoft.com/office/powerpoint/2010/main" val="494090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CE4AA-62E5-B300-2FBC-159392A0324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22E9578-6046-7EF8-79CF-D980E6E81AAE}"/>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0BA8503E-04F6-B50E-975D-B31FCF35A321}"/>
              </a:ext>
            </a:extLst>
          </p:cNvPr>
          <p:cNvSpPr txBox="1"/>
          <p:nvPr/>
        </p:nvSpPr>
        <p:spPr>
          <a:xfrm>
            <a:off x="838200" y="2130693"/>
            <a:ext cx="11070265" cy="230832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Navigate to our repository using this command: </a:t>
            </a:r>
            <a:r>
              <a:rPr lang="en-US" sz="2400" b="1" dirty="0">
                <a:latin typeface="Calibri" panose="020F0502020204030204" pitchFamily="34" charset="0"/>
                <a:cs typeface="Calibri" panose="020F0502020204030204" pitchFamily="34" charset="0"/>
              </a:rPr>
              <a:t>cd </a:t>
            </a:r>
            <a:r>
              <a:rPr lang="en-US" sz="2400" b="1" dirty="0" err="1">
                <a:latin typeface="Calibri" panose="020F0502020204030204" pitchFamily="34" charset="0"/>
                <a:cs typeface="Calibri" panose="020F0502020204030204" pitchFamily="34" charset="0"/>
              </a:rPr>
              <a:t>TestRepo</a:t>
            </a:r>
            <a:endParaRPr lang="en-US" sz="2400" b="1"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Create a new branch using this command: </a:t>
            </a:r>
            <a:r>
              <a:rPr lang="en-US" sz="2400" b="1" i="0" dirty="0">
                <a:solidFill>
                  <a:srgbClr val="000000"/>
                </a:solidFill>
                <a:effectLst/>
                <a:latin typeface="Calibri" panose="020F0502020204030204" pitchFamily="34" charset="0"/>
                <a:cs typeface="Calibri" panose="020F0502020204030204" pitchFamily="34" charset="0"/>
              </a:rPr>
              <a:t>git checkout -b </a:t>
            </a:r>
            <a:r>
              <a:rPr lang="en-US" sz="2400" b="1" i="0" dirty="0" err="1">
                <a:solidFill>
                  <a:srgbClr val="000000"/>
                </a:solidFill>
                <a:effectLst/>
                <a:latin typeface="Calibri" panose="020F0502020204030204" pitchFamily="34" charset="0"/>
                <a:cs typeface="Calibri" panose="020F0502020204030204" pitchFamily="34" charset="0"/>
              </a:rPr>
              <a:t>coding_branch</a:t>
            </a:r>
            <a:r>
              <a:rPr lang="en-US" sz="2400" b="1" dirty="0">
                <a:solidFill>
                  <a:srgbClr val="000000"/>
                </a:solidFill>
                <a:latin typeface="Calibri" panose="020F0502020204030204" pitchFamily="34" charset="0"/>
                <a:cs typeface="Calibri" panose="020F0502020204030204" pitchFamily="34" charset="0"/>
              </a:rPr>
              <a:t>.</a:t>
            </a:r>
            <a:r>
              <a:rPr lang="en-US" sz="2400" b="0" i="0" dirty="0">
                <a:solidFill>
                  <a:srgbClr val="000000"/>
                </a:solidFill>
                <a:effectLst/>
                <a:latin typeface="Calibri" panose="020F0502020204030204" pitchFamily="34" charset="0"/>
                <a:cs typeface="Calibri" panose="020F0502020204030204" pitchFamily="34" charset="0"/>
              </a:rPr>
              <a:t> Notice that we used a single command instead of creating a branch and then checking it out. The -b flag creates the branch if it does not already exist.</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You can check that you are in the new branch by using the </a:t>
            </a:r>
            <a:r>
              <a:rPr lang="en-US" sz="2400" b="1" i="0" dirty="0">
                <a:solidFill>
                  <a:srgbClr val="000000"/>
                </a:solidFill>
                <a:effectLst/>
                <a:latin typeface="Calibri" panose="020F0502020204030204" pitchFamily="34" charset="0"/>
                <a:cs typeface="Calibri" panose="020F0502020204030204" pitchFamily="34" charset="0"/>
              </a:rPr>
              <a:t>git branch </a:t>
            </a:r>
            <a:r>
              <a:rPr lang="en-US" sz="2400" b="0" i="0" dirty="0">
                <a:solidFill>
                  <a:srgbClr val="000000"/>
                </a:solidFill>
                <a:effectLst/>
                <a:latin typeface="Calibri" panose="020F0502020204030204" pitchFamily="34" charset="0"/>
                <a:cs typeface="Calibri" panose="020F0502020204030204" pitchFamily="34" charset="0"/>
              </a:rPr>
              <a:t>command.</a:t>
            </a:r>
          </a:p>
          <a:p>
            <a:pPr marL="342900" indent="-342900" algn="l">
              <a:buFont typeface="Arial" panose="020B0604020202020204" pitchFamily="34" charset="0"/>
              <a:buChar char="•"/>
            </a:pPr>
            <a:endParaRPr lang="en-US" sz="2400" b="1" dirty="0">
              <a:effectLst/>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0748DD4E-5C56-7CC4-EE7F-7E5D4F1F9834}"/>
              </a:ext>
            </a:extLst>
          </p:cNvPr>
          <p:cNvSpPr>
            <a:spLocks noGrp="1"/>
          </p:cNvSpPr>
          <p:nvPr>
            <p:ph type="sldNum" sz="quarter" idx="12"/>
          </p:nvPr>
        </p:nvSpPr>
        <p:spPr/>
        <p:txBody>
          <a:bodyPr/>
          <a:lstStyle/>
          <a:p>
            <a:fld id="{86598DAF-923A-6248-B2BC-DBB337695A22}" type="slidenum">
              <a:rPr lang="en-US" smtClean="0"/>
              <a:t>22</a:t>
            </a:fld>
            <a:endParaRPr lang="en-US"/>
          </a:p>
        </p:txBody>
      </p:sp>
      <p:sp>
        <p:nvSpPr>
          <p:cNvPr id="2" name="TextBox 1">
            <a:extLst>
              <a:ext uri="{FF2B5EF4-FFF2-40B4-BE49-F238E27FC236}">
                <a16:creationId xmlns:a16="http://schemas.microsoft.com/office/drawing/2014/main" id="{114F555C-68BD-1730-3523-7E01CFB265E1}"/>
              </a:ext>
            </a:extLst>
          </p:cNvPr>
          <p:cNvSpPr txBox="1"/>
          <p:nvPr/>
        </p:nvSpPr>
        <p:spPr>
          <a:xfrm>
            <a:off x="880730" y="1346119"/>
            <a:ext cx="1053622"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Branch</a:t>
            </a:r>
          </a:p>
        </p:txBody>
      </p:sp>
    </p:spTree>
    <p:extLst>
      <p:ext uri="{BB962C8B-B14F-4D97-AF65-F5344CB8AC3E}">
        <p14:creationId xmlns:p14="http://schemas.microsoft.com/office/powerpoint/2010/main" val="101679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7E087-8963-42D0-DFC4-127AA0ECCE0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D8C2692-5F79-33D3-6B9F-5929F1D74362}"/>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F7628A2B-9CBD-87C2-A149-E767F984C0E6}"/>
              </a:ext>
            </a:extLst>
          </p:cNvPr>
          <p:cNvSpPr txBox="1"/>
          <p:nvPr/>
        </p:nvSpPr>
        <p:spPr>
          <a:xfrm>
            <a:off x="838200" y="2130693"/>
            <a:ext cx="11070265" cy="4893647"/>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00000"/>
                </a:solidFill>
                <a:effectLst/>
                <a:latin typeface="Times"/>
              </a:rPr>
              <a:t>Let's change one of the files.</a:t>
            </a:r>
          </a:p>
          <a:p>
            <a:pPr marL="342900" indent="-342900" algn="l">
              <a:buFont typeface="Arial" panose="020B0604020202020204" pitchFamily="34" charset="0"/>
              <a:buChar char="•"/>
            </a:pPr>
            <a:r>
              <a:rPr lang="en-US" sz="2400" b="0" i="0" dirty="0">
                <a:solidFill>
                  <a:srgbClr val="000000"/>
                </a:solidFill>
                <a:effectLst/>
                <a:latin typeface="Times"/>
              </a:rPr>
              <a:t>If you do a </a:t>
            </a:r>
            <a:r>
              <a:rPr lang="en-US" sz="2400" b="1" i="0" dirty="0">
                <a:solidFill>
                  <a:srgbClr val="000000"/>
                </a:solidFill>
                <a:effectLst/>
                <a:latin typeface="Times"/>
              </a:rPr>
              <a:t>git status </a:t>
            </a:r>
            <a:r>
              <a:rPr lang="en-US" sz="2400" b="0" i="0" dirty="0">
                <a:solidFill>
                  <a:srgbClr val="000000"/>
                </a:solidFill>
                <a:effectLst/>
                <a:latin typeface="Times"/>
              </a:rPr>
              <a:t>at this point, you will see a change is shown. This change is not staged at this point, but Git is aware of it.</a:t>
            </a:r>
          </a:p>
          <a:p>
            <a:pPr marL="342900" indent="-342900" algn="l">
              <a:buFont typeface="Arial" panose="020B0604020202020204" pitchFamily="34" charset="0"/>
              <a:buChar char="•"/>
            </a:pPr>
            <a:r>
              <a:rPr lang="en-US" sz="2400" b="0" i="0" dirty="0">
                <a:solidFill>
                  <a:srgbClr val="000000"/>
                </a:solidFill>
                <a:effectLst/>
                <a:latin typeface="Times"/>
              </a:rPr>
              <a:t>To move the changes from your working project directory to the staging area, type the following command in the Terminal window: </a:t>
            </a:r>
            <a:r>
              <a:rPr lang="en-US" sz="2400" b="1" dirty="0">
                <a:effectLst/>
              </a:rPr>
              <a:t>git add .</a:t>
            </a:r>
            <a:endParaRPr lang="en-US" sz="2400" b="1"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rgbClr val="000000"/>
                </a:solidFill>
                <a:effectLst/>
                <a:latin typeface="Times"/>
              </a:rPr>
              <a:t>To commit the new file to the local repository, you need to first tell git who you are. Type in the following commands to set your email and username. The email should be the same as your GitHub email. </a:t>
            </a:r>
          </a:p>
          <a:p>
            <a:pPr algn="l"/>
            <a:r>
              <a:rPr lang="en-US" sz="2400" b="0" i="0" dirty="0">
                <a:solidFill>
                  <a:srgbClr val="000000"/>
                </a:solidFill>
                <a:effectLst/>
                <a:latin typeface="Times"/>
              </a:rPr>
              <a:t>Set your email: </a:t>
            </a:r>
            <a:r>
              <a:rPr lang="en-US" sz="2400" b="1" dirty="0">
                <a:effectLst/>
              </a:rPr>
              <a:t>git config --global </a:t>
            </a:r>
            <a:r>
              <a:rPr lang="en-US" sz="2400" b="1" dirty="0" err="1">
                <a:effectLst/>
              </a:rPr>
              <a:t>user.email</a:t>
            </a:r>
            <a:r>
              <a:rPr lang="en-US" sz="2400" b="1" dirty="0">
                <a:effectLst/>
              </a:rPr>
              <a:t> </a:t>
            </a:r>
            <a:r>
              <a:rPr lang="en-US" sz="2400" b="1" dirty="0">
                <a:effectLst/>
                <a:hlinkClick r:id="rId2"/>
              </a:rPr>
              <a:t>email@example.com</a:t>
            </a:r>
            <a:endParaRPr lang="en-US" sz="2400" b="1" dirty="0">
              <a:effectLst/>
            </a:endParaRPr>
          </a:p>
          <a:p>
            <a:r>
              <a:rPr lang="en-US" sz="2400" b="0" i="0" dirty="0">
                <a:solidFill>
                  <a:srgbClr val="000000"/>
                </a:solidFill>
                <a:effectLst/>
                <a:latin typeface="Times"/>
              </a:rPr>
              <a:t>Set your name: </a:t>
            </a:r>
            <a:r>
              <a:rPr lang="en-US" sz="2400" b="1" dirty="0">
                <a:effectLst/>
              </a:rPr>
              <a:t>git config --global </a:t>
            </a:r>
            <a:r>
              <a:rPr lang="en-US" sz="2400" b="1" dirty="0" err="1">
                <a:effectLst/>
              </a:rPr>
              <a:t>user.name</a:t>
            </a:r>
            <a:r>
              <a:rPr lang="en-US" sz="2400" b="1" dirty="0">
                <a:effectLst/>
              </a:rPr>
              <a:t> "Your Name"</a:t>
            </a:r>
          </a:p>
          <a:p>
            <a:br>
              <a:rPr lang="en-US" sz="2400" dirty="0"/>
            </a:br>
            <a:endParaRPr lang="en-US" sz="2400" b="1" dirty="0">
              <a:effectLst/>
            </a:endParaRPr>
          </a:p>
          <a:p>
            <a:pPr marL="342900" indent="-342900" algn="l">
              <a:buFont typeface="Arial" panose="020B0604020202020204" pitchFamily="34" charset="0"/>
              <a:buChar char="•"/>
            </a:pPr>
            <a:endParaRPr lang="en-US" sz="2400" b="1" dirty="0">
              <a:effectLst/>
            </a:endParaRPr>
          </a:p>
        </p:txBody>
      </p:sp>
      <p:sp>
        <p:nvSpPr>
          <p:cNvPr id="8" name="Slide Number Placeholder 7">
            <a:extLst>
              <a:ext uri="{FF2B5EF4-FFF2-40B4-BE49-F238E27FC236}">
                <a16:creationId xmlns:a16="http://schemas.microsoft.com/office/drawing/2014/main" id="{67E9DD79-FDF1-7404-5731-B721453CB751}"/>
              </a:ext>
            </a:extLst>
          </p:cNvPr>
          <p:cNvSpPr>
            <a:spLocks noGrp="1"/>
          </p:cNvSpPr>
          <p:nvPr>
            <p:ph type="sldNum" sz="quarter" idx="12"/>
          </p:nvPr>
        </p:nvSpPr>
        <p:spPr/>
        <p:txBody>
          <a:bodyPr/>
          <a:lstStyle/>
          <a:p>
            <a:fld id="{86598DAF-923A-6248-B2BC-DBB337695A22}" type="slidenum">
              <a:rPr lang="en-US" smtClean="0"/>
              <a:t>23</a:t>
            </a:fld>
            <a:endParaRPr lang="en-US" dirty="0"/>
          </a:p>
        </p:txBody>
      </p:sp>
      <p:sp>
        <p:nvSpPr>
          <p:cNvPr id="2" name="TextBox 1">
            <a:extLst>
              <a:ext uri="{FF2B5EF4-FFF2-40B4-BE49-F238E27FC236}">
                <a16:creationId xmlns:a16="http://schemas.microsoft.com/office/drawing/2014/main" id="{379260B3-8D75-E338-8D0B-9ACB6D1C5F5F}"/>
              </a:ext>
            </a:extLst>
          </p:cNvPr>
          <p:cNvSpPr txBox="1"/>
          <p:nvPr/>
        </p:nvSpPr>
        <p:spPr>
          <a:xfrm>
            <a:off x="880730" y="1346119"/>
            <a:ext cx="2060500"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Make a change</a:t>
            </a:r>
          </a:p>
        </p:txBody>
      </p:sp>
    </p:spTree>
    <p:extLst>
      <p:ext uri="{BB962C8B-B14F-4D97-AF65-F5344CB8AC3E}">
        <p14:creationId xmlns:p14="http://schemas.microsoft.com/office/powerpoint/2010/main" val="155482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356A3-2D2D-E1D1-9DB5-18182B1DB9A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D9F4E69-E861-24E0-1A18-B02C6468E502}"/>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B92023DF-05E3-54EF-2574-3E1AF8CE1EE4}"/>
              </a:ext>
            </a:extLst>
          </p:cNvPr>
          <p:cNvSpPr txBox="1"/>
          <p:nvPr/>
        </p:nvSpPr>
        <p:spPr>
          <a:xfrm>
            <a:off x="838200" y="2130693"/>
            <a:ext cx="11070265" cy="4524315"/>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Type the following command in the Terminal window to commit the file. </a:t>
            </a:r>
            <a:r>
              <a:rPr lang="en-US" sz="2400" b="1" i="0" dirty="0">
                <a:solidFill>
                  <a:srgbClr val="000000"/>
                </a:solidFill>
                <a:effectLst/>
                <a:latin typeface="Calibri" panose="020F0502020204030204" pitchFamily="34" charset="0"/>
                <a:cs typeface="Calibri" panose="020F0502020204030204" pitchFamily="34" charset="0"/>
              </a:rPr>
              <a:t>Note</a:t>
            </a:r>
            <a:r>
              <a:rPr lang="en-US" sz="2400" b="0" i="0" dirty="0">
                <a:solidFill>
                  <a:srgbClr val="000000"/>
                </a:solidFill>
                <a:effectLst/>
                <a:latin typeface="Calibri" panose="020F0502020204030204" pitchFamily="34" charset="0"/>
                <a:cs typeface="Calibri" panose="020F0502020204030204" pitchFamily="34" charset="0"/>
              </a:rPr>
              <a:t>: It's always a good practice to add a description for the commit so you can remember what the change was if you have to refer to it later.</a:t>
            </a:r>
          </a:p>
          <a:p>
            <a:pPr lvl="1"/>
            <a:r>
              <a:rPr lang="en-US" sz="2400" b="1" i="0" dirty="0">
                <a:solidFill>
                  <a:srgbClr val="000000"/>
                </a:solidFill>
                <a:effectLst/>
                <a:latin typeface="Calibri" panose="020F0502020204030204" pitchFamily="34" charset="0"/>
                <a:cs typeface="Calibri" panose="020F0502020204030204" pitchFamily="34" charset="0"/>
              </a:rPr>
              <a:t>-m flag</a:t>
            </a:r>
            <a:r>
              <a:rPr lang="en-US" sz="2400" b="0" i="0" dirty="0">
                <a:solidFill>
                  <a:srgbClr val="000000"/>
                </a:solidFill>
                <a:effectLst/>
                <a:latin typeface="Calibri" panose="020F0502020204030204" pitchFamily="34" charset="0"/>
                <a:cs typeface="Calibri" panose="020F0502020204030204" pitchFamily="34" charset="0"/>
              </a:rPr>
              <a:t>: It is used in Git commit commands to specify the commit message directly in the command line, allowing you to provide a brief description of the changes you are committing:</a:t>
            </a:r>
          </a:p>
          <a:p>
            <a:pPr algn="l"/>
            <a:r>
              <a:rPr lang="en-US" sz="2400" b="1" i="0" dirty="0">
                <a:solidFill>
                  <a:srgbClr val="000000"/>
                </a:solidFill>
                <a:effectLst/>
                <a:latin typeface="Calibri" panose="020F0502020204030204" pitchFamily="34" charset="0"/>
                <a:cs typeface="Calibri" panose="020F0502020204030204" pitchFamily="34" charset="0"/>
              </a:rPr>
              <a:t>	git commit -m "Changing two parameters in the python file”</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As you can see, git status now says there is nothing to commit and the working tree is clean. The new file is now ready to be pushed from your local system to origin on GitHub.</a:t>
            </a:r>
          </a:p>
          <a:p>
            <a:br>
              <a:rPr lang="en-US" sz="2400" dirty="0"/>
            </a:br>
            <a:endParaRPr lang="en-US" sz="2400" b="1" i="0" dirty="0">
              <a:solidFill>
                <a:srgbClr val="000000"/>
              </a:solidFill>
              <a:effectLst/>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894DB821-7EE8-0E84-6233-CBD7F5B974EE}"/>
              </a:ext>
            </a:extLst>
          </p:cNvPr>
          <p:cNvSpPr>
            <a:spLocks noGrp="1"/>
          </p:cNvSpPr>
          <p:nvPr>
            <p:ph type="sldNum" sz="quarter" idx="12"/>
          </p:nvPr>
        </p:nvSpPr>
        <p:spPr/>
        <p:txBody>
          <a:bodyPr/>
          <a:lstStyle/>
          <a:p>
            <a:fld id="{86598DAF-923A-6248-B2BC-DBB337695A22}" type="slidenum">
              <a:rPr lang="en-US" smtClean="0"/>
              <a:t>24</a:t>
            </a:fld>
            <a:endParaRPr lang="en-US" dirty="0"/>
          </a:p>
        </p:txBody>
      </p:sp>
      <p:sp>
        <p:nvSpPr>
          <p:cNvPr id="2" name="TextBox 1">
            <a:extLst>
              <a:ext uri="{FF2B5EF4-FFF2-40B4-BE49-F238E27FC236}">
                <a16:creationId xmlns:a16="http://schemas.microsoft.com/office/drawing/2014/main" id="{DEBA50D6-138E-9F98-F15E-B6FA492024B4}"/>
              </a:ext>
            </a:extLst>
          </p:cNvPr>
          <p:cNvSpPr txBox="1"/>
          <p:nvPr/>
        </p:nvSpPr>
        <p:spPr>
          <a:xfrm>
            <a:off x="880730" y="1346119"/>
            <a:ext cx="1173719"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Commit</a:t>
            </a:r>
          </a:p>
        </p:txBody>
      </p:sp>
    </p:spTree>
    <p:extLst>
      <p:ext uri="{BB962C8B-B14F-4D97-AF65-F5344CB8AC3E}">
        <p14:creationId xmlns:p14="http://schemas.microsoft.com/office/powerpoint/2010/main" val="1727194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42EA3-8D83-9BA9-EF2B-068D16514AF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AE884BA-4938-AE00-5FBD-A42C86BBEF1A}"/>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D109DD4E-D28B-5059-A7BE-9A4FC6A207BC}"/>
              </a:ext>
            </a:extLst>
          </p:cNvPr>
          <p:cNvSpPr txBox="1"/>
          <p:nvPr/>
        </p:nvSpPr>
        <p:spPr>
          <a:xfrm>
            <a:off x="838200" y="2130693"/>
            <a:ext cx="11070265" cy="1938992"/>
          </a:xfrm>
          <a:prstGeom prst="rect">
            <a:avLst/>
          </a:prstGeom>
          <a:noFill/>
        </p:spPr>
        <p:txBody>
          <a:bodyPr wrap="square" rtlCol="0">
            <a:spAutoFit/>
          </a:bodyPr>
          <a:lstStyle/>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git checkout main</a:t>
            </a:r>
          </a:p>
          <a:p>
            <a:pPr marL="342900" indent="-342900">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git merge </a:t>
            </a:r>
            <a:r>
              <a:rPr lang="en-US" sz="2400" b="1" i="0" dirty="0" err="1">
                <a:solidFill>
                  <a:srgbClr val="000000"/>
                </a:solidFill>
                <a:effectLst/>
                <a:latin typeface="Calibri" panose="020F0502020204030204" pitchFamily="34" charset="0"/>
                <a:cs typeface="Calibri" panose="020F0502020204030204" pitchFamily="34" charset="0"/>
              </a:rPr>
              <a:t>coding_branch</a:t>
            </a:r>
            <a:endParaRPr lang="en-US" sz="2400" b="1"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Confirm the change was merged by using the </a:t>
            </a:r>
            <a:r>
              <a:rPr lang="en-US" sz="2400" b="1" dirty="0">
                <a:latin typeface="Calibri" panose="020F0502020204030204" pitchFamily="34" charset="0"/>
                <a:cs typeface="Calibri" panose="020F0502020204030204" pitchFamily="34" charset="0"/>
              </a:rPr>
              <a:t>git log</a:t>
            </a:r>
            <a:r>
              <a:rPr lang="en-US" sz="2400" b="1" i="0" dirty="0">
                <a:solidFill>
                  <a:srgbClr val="000000"/>
                </a:solidFill>
                <a:effectLst/>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command.</a:t>
            </a:r>
          </a:p>
          <a:p>
            <a:pPr algn="l"/>
            <a:r>
              <a:rPr lang="en-US" sz="2400" b="0" i="0" dirty="0">
                <a:solidFill>
                  <a:srgbClr val="000000"/>
                </a:solidFill>
                <a:effectLst/>
                <a:latin typeface="Calibri" panose="020F0502020204030204" pitchFamily="34" charset="0"/>
                <a:cs typeface="Calibri" panose="020F0502020204030204" pitchFamily="34" charset="0"/>
              </a:rPr>
              <a:t>To exit the </a:t>
            </a:r>
            <a:r>
              <a:rPr lang="en-US" sz="2400" dirty="0">
                <a:latin typeface="Calibri" panose="020F0502020204030204" pitchFamily="34" charset="0"/>
                <a:cs typeface="Calibri" panose="020F0502020204030204" pitchFamily="34" charset="0"/>
              </a:rPr>
              <a:t>git log</a:t>
            </a:r>
            <a:r>
              <a:rPr lang="en-US" sz="2400" b="0" i="0" dirty="0">
                <a:solidFill>
                  <a:srgbClr val="000000"/>
                </a:solidFill>
                <a:effectLst/>
                <a:latin typeface="Calibri" panose="020F0502020204030204" pitchFamily="34" charset="0"/>
                <a:cs typeface="Calibri" panose="020F0502020204030204" pitchFamily="34" charset="0"/>
              </a:rPr>
              <a:t> command, simply press the "Q" key. This action will close the log view and bring you back to the command prompt. </a:t>
            </a:r>
            <a:endParaRPr lang="en-US" sz="2400" b="1" i="0" dirty="0">
              <a:solidFill>
                <a:srgbClr val="000000"/>
              </a:solidFill>
              <a:effectLst/>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5B0ABC36-E5CD-1D81-E21A-9FEAEE3E1DC4}"/>
              </a:ext>
            </a:extLst>
          </p:cNvPr>
          <p:cNvSpPr>
            <a:spLocks noGrp="1"/>
          </p:cNvSpPr>
          <p:nvPr>
            <p:ph type="sldNum" sz="quarter" idx="12"/>
          </p:nvPr>
        </p:nvSpPr>
        <p:spPr/>
        <p:txBody>
          <a:bodyPr/>
          <a:lstStyle/>
          <a:p>
            <a:fld id="{86598DAF-923A-6248-B2BC-DBB337695A22}" type="slidenum">
              <a:rPr lang="en-US" smtClean="0"/>
              <a:t>25</a:t>
            </a:fld>
            <a:endParaRPr lang="en-US" dirty="0"/>
          </a:p>
        </p:txBody>
      </p:sp>
      <p:sp>
        <p:nvSpPr>
          <p:cNvPr id="2" name="TextBox 1">
            <a:extLst>
              <a:ext uri="{FF2B5EF4-FFF2-40B4-BE49-F238E27FC236}">
                <a16:creationId xmlns:a16="http://schemas.microsoft.com/office/drawing/2014/main" id="{07E7CD59-65C8-D270-886F-D9C49C730004}"/>
              </a:ext>
            </a:extLst>
          </p:cNvPr>
          <p:cNvSpPr txBox="1"/>
          <p:nvPr/>
        </p:nvSpPr>
        <p:spPr>
          <a:xfrm>
            <a:off x="880730" y="1346119"/>
            <a:ext cx="2207399"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Merge branches</a:t>
            </a:r>
          </a:p>
        </p:txBody>
      </p:sp>
    </p:spTree>
    <p:extLst>
      <p:ext uri="{BB962C8B-B14F-4D97-AF65-F5344CB8AC3E}">
        <p14:creationId xmlns:p14="http://schemas.microsoft.com/office/powerpoint/2010/main" val="367250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89E3-EC44-46C3-6AB1-F2273948DCA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1D9D5B6-4A8D-0B7B-FA60-D32DED007BB3}"/>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112240FD-0152-08CF-D0A4-05282755165C}"/>
              </a:ext>
            </a:extLst>
          </p:cNvPr>
          <p:cNvSpPr txBox="1"/>
          <p:nvPr/>
        </p:nvSpPr>
        <p:spPr>
          <a:xfrm>
            <a:off x="838200" y="2130693"/>
            <a:ext cx="11070265" cy="3416320"/>
          </a:xfrm>
          <a:prstGeom prst="rect">
            <a:avLst/>
          </a:prstGeom>
          <a:noFill/>
        </p:spPr>
        <p:txBody>
          <a:bodyPr wrap="square" rtlCol="0">
            <a:spAutoFit/>
          </a:bodyPr>
          <a:lstStyle/>
          <a:p>
            <a:pPr algn="l"/>
            <a:r>
              <a:rPr lang="en-US" sz="2400" b="0" i="0" dirty="0">
                <a:solidFill>
                  <a:srgbClr val="000000"/>
                </a:solidFill>
                <a:effectLst/>
                <a:latin typeface="Calibri" panose="020F0502020204030204" pitchFamily="34" charset="0"/>
                <a:cs typeface="Calibri" panose="020F0502020204030204" pitchFamily="34" charset="0"/>
              </a:rPr>
              <a:t>Since you are done making the change, let's delete the feature-circle-500 branch by following these steps:</a:t>
            </a: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Ensure you are on the main branch. If not, check it out first</a:t>
            </a:r>
          </a:p>
          <a:p>
            <a:pPr lvl="1" algn="l"/>
            <a:r>
              <a:rPr lang="en-US" sz="2400" b="1" i="0" dirty="0">
                <a:solidFill>
                  <a:srgbClr val="000000"/>
                </a:solidFill>
                <a:effectLst/>
                <a:latin typeface="Calibri" panose="020F0502020204030204" pitchFamily="34" charset="0"/>
                <a:cs typeface="Calibri" panose="020F0502020204030204" pitchFamily="34" charset="0"/>
              </a:rPr>
              <a:t>git checkout main</a:t>
            </a: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Delete the feature-circle-500 branch, the common flag used is -d (lowercase), which stands for "delete"</a:t>
            </a:r>
          </a:p>
          <a:p>
            <a:pPr lvl="1" algn="l"/>
            <a:r>
              <a:rPr lang="en-US" sz="2400" b="1" i="0" dirty="0">
                <a:solidFill>
                  <a:srgbClr val="000000"/>
                </a:solidFill>
                <a:effectLst/>
                <a:latin typeface="Calibri" panose="020F0502020204030204" pitchFamily="34" charset="0"/>
                <a:cs typeface="Calibri" panose="020F0502020204030204" pitchFamily="34" charset="0"/>
              </a:rPr>
              <a:t>git branch -d </a:t>
            </a:r>
            <a:r>
              <a:rPr lang="en-US" sz="2400" b="1" i="0" dirty="0" err="1">
                <a:solidFill>
                  <a:srgbClr val="000000"/>
                </a:solidFill>
                <a:effectLst/>
                <a:latin typeface="Calibri" panose="020F0502020204030204" pitchFamily="34" charset="0"/>
                <a:cs typeface="Calibri" panose="020F0502020204030204" pitchFamily="34" charset="0"/>
              </a:rPr>
              <a:t>coding_branch</a:t>
            </a:r>
            <a:endParaRPr lang="en-US" sz="2400" b="1"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You can confirm the branch was deleted by listing all branches</a:t>
            </a:r>
          </a:p>
          <a:p>
            <a:pPr lvl="1" algn="l"/>
            <a:r>
              <a:rPr lang="en-US" sz="2400" b="1" i="0" dirty="0">
                <a:solidFill>
                  <a:srgbClr val="000000"/>
                </a:solidFill>
                <a:effectLst/>
                <a:latin typeface="Calibri" panose="020F0502020204030204" pitchFamily="34" charset="0"/>
                <a:cs typeface="Calibri" panose="020F0502020204030204" pitchFamily="34" charset="0"/>
              </a:rPr>
              <a:t>git branch</a:t>
            </a:r>
          </a:p>
        </p:txBody>
      </p:sp>
      <p:sp>
        <p:nvSpPr>
          <p:cNvPr id="8" name="Slide Number Placeholder 7">
            <a:extLst>
              <a:ext uri="{FF2B5EF4-FFF2-40B4-BE49-F238E27FC236}">
                <a16:creationId xmlns:a16="http://schemas.microsoft.com/office/drawing/2014/main" id="{61625987-8E3C-8934-C913-953C10F86D72}"/>
              </a:ext>
            </a:extLst>
          </p:cNvPr>
          <p:cNvSpPr>
            <a:spLocks noGrp="1"/>
          </p:cNvSpPr>
          <p:nvPr>
            <p:ph type="sldNum" sz="quarter" idx="12"/>
          </p:nvPr>
        </p:nvSpPr>
        <p:spPr/>
        <p:txBody>
          <a:bodyPr/>
          <a:lstStyle/>
          <a:p>
            <a:fld id="{86598DAF-923A-6248-B2BC-DBB337695A22}" type="slidenum">
              <a:rPr lang="en-US" smtClean="0"/>
              <a:t>26</a:t>
            </a:fld>
            <a:endParaRPr lang="en-US" dirty="0"/>
          </a:p>
        </p:txBody>
      </p:sp>
      <p:sp>
        <p:nvSpPr>
          <p:cNvPr id="2" name="TextBox 1">
            <a:extLst>
              <a:ext uri="{FF2B5EF4-FFF2-40B4-BE49-F238E27FC236}">
                <a16:creationId xmlns:a16="http://schemas.microsoft.com/office/drawing/2014/main" id="{05A21B44-0675-62A2-5A4B-125B2E0B0AAC}"/>
              </a:ext>
            </a:extLst>
          </p:cNvPr>
          <p:cNvSpPr txBox="1"/>
          <p:nvPr/>
        </p:nvSpPr>
        <p:spPr>
          <a:xfrm>
            <a:off x="880730" y="1346119"/>
            <a:ext cx="1936684"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Delete branch</a:t>
            </a:r>
          </a:p>
        </p:txBody>
      </p:sp>
    </p:spTree>
    <p:extLst>
      <p:ext uri="{BB962C8B-B14F-4D97-AF65-F5344CB8AC3E}">
        <p14:creationId xmlns:p14="http://schemas.microsoft.com/office/powerpoint/2010/main" val="793154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6AC5F-4949-830C-CFF6-252749FE7A1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A71F8F5-BA7F-C4D5-D48E-3B7CAF885074}"/>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F0C0ED10-B021-C48B-3DF3-5E27690123D2}"/>
              </a:ext>
            </a:extLst>
          </p:cNvPr>
          <p:cNvSpPr txBox="1"/>
          <p:nvPr/>
        </p:nvSpPr>
        <p:spPr>
          <a:xfrm>
            <a:off x="838200" y="2130693"/>
            <a:ext cx="11070265" cy="2308324"/>
          </a:xfrm>
          <a:prstGeom prst="rect">
            <a:avLst/>
          </a:prstGeom>
          <a:noFill/>
        </p:spPr>
        <p:txBody>
          <a:bodyPr wrap="square" rtlCol="0">
            <a:spAutoFit/>
          </a:bodyPr>
          <a:lstStyle/>
          <a:p>
            <a:pPr algn="l"/>
            <a:r>
              <a:rPr lang="en-US" sz="2400" b="0" i="0" dirty="0">
                <a:solidFill>
                  <a:srgbClr val="000000"/>
                </a:solidFill>
                <a:effectLst/>
                <a:latin typeface="Calibri" panose="020F0502020204030204" pitchFamily="34" charset="0"/>
                <a:cs typeface="Calibri" panose="020F0502020204030204" pitchFamily="34" charset="0"/>
              </a:rPr>
              <a:t>To push your update to GitHub, complete the following steps:</a:t>
            </a: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In the Terminal window, run the following command: </a:t>
            </a:r>
            <a:r>
              <a:rPr lang="en-US" sz="2400" b="1" i="0" dirty="0">
                <a:solidFill>
                  <a:srgbClr val="000000"/>
                </a:solidFill>
                <a:effectLst/>
                <a:latin typeface="Calibri" panose="020F0502020204030204" pitchFamily="34" charset="0"/>
                <a:cs typeface="Calibri" panose="020F0502020204030204" pitchFamily="34" charset="0"/>
              </a:rPr>
              <a:t>git push origin main</a:t>
            </a:r>
            <a:endParaRPr lang="en-US" sz="2400" b="1" dirty="0">
              <a:solidFill>
                <a:srgbClr val="000000"/>
              </a:solidFill>
              <a:latin typeface="Calibri" panose="020F0502020204030204" pitchFamily="34" charset="0"/>
              <a:cs typeface="Calibri" panose="020F0502020204030204" pitchFamily="34" charset="0"/>
            </a:endParaRP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Go to the fork repository in your GitHub account and verify that the local changes have now been added to the main branch.</a:t>
            </a:r>
          </a:p>
          <a:p>
            <a:br>
              <a:rPr lang="en-US" sz="2400" dirty="0">
                <a:latin typeface="Calibri" panose="020F0502020204030204" pitchFamily="34" charset="0"/>
                <a:cs typeface="Calibri" panose="020F0502020204030204" pitchFamily="34" charset="0"/>
              </a:rPr>
            </a:br>
            <a:endParaRPr lang="en-US" sz="2400" b="1" dirty="0">
              <a:solidFill>
                <a:srgbClr val="000000"/>
              </a:solidFill>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3D852689-96AB-CFF5-EF37-A24D09CB849F}"/>
              </a:ext>
            </a:extLst>
          </p:cNvPr>
          <p:cNvSpPr>
            <a:spLocks noGrp="1"/>
          </p:cNvSpPr>
          <p:nvPr>
            <p:ph type="sldNum" sz="quarter" idx="12"/>
          </p:nvPr>
        </p:nvSpPr>
        <p:spPr/>
        <p:txBody>
          <a:bodyPr/>
          <a:lstStyle/>
          <a:p>
            <a:fld id="{86598DAF-923A-6248-B2BC-DBB337695A22}" type="slidenum">
              <a:rPr lang="en-US" smtClean="0"/>
              <a:t>27</a:t>
            </a:fld>
            <a:endParaRPr lang="en-US" dirty="0"/>
          </a:p>
        </p:txBody>
      </p:sp>
      <p:sp>
        <p:nvSpPr>
          <p:cNvPr id="2" name="TextBox 1">
            <a:extLst>
              <a:ext uri="{FF2B5EF4-FFF2-40B4-BE49-F238E27FC236}">
                <a16:creationId xmlns:a16="http://schemas.microsoft.com/office/drawing/2014/main" id="{1B08D7D8-E974-C509-7F5F-17FCB4BEB705}"/>
              </a:ext>
            </a:extLst>
          </p:cNvPr>
          <p:cNvSpPr txBox="1"/>
          <p:nvPr/>
        </p:nvSpPr>
        <p:spPr>
          <a:xfrm>
            <a:off x="880730" y="1346119"/>
            <a:ext cx="1873270"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Push changes</a:t>
            </a:r>
          </a:p>
        </p:txBody>
      </p:sp>
    </p:spTree>
    <p:extLst>
      <p:ext uri="{BB962C8B-B14F-4D97-AF65-F5344CB8AC3E}">
        <p14:creationId xmlns:p14="http://schemas.microsoft.com/office/powerpoint/2010/main" val="3988355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3887B-DDB8-39C1-B688-BA2B95D66FC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9B005E9-158C-A4A3-CB1F-44F732C43040}"/>
              </a:ext>
            </a:extLst>
          </p:cNvPr>
          <p:cNvSpPr>
            <a:spLocks noGrp="1"/>
          </p:cNvSpPr>
          <p:nvPr>
            <p:ph type="title"/>
          </p:nvPr>
        </p:nvSpPr>
        <p:spPr>
          <a:xfrm>
            <a:off x="838200" y="365125"/>
            <a:ext cx="10515600" cy="1325563"/>
          </a:xfrm>
        </p:spPr>
        <p:txBody>
          <a:bodyPr/>
          <a:lstStyle/>
          <a:p>
            <a:r>
              <a:rPr lang="en-US" dirty="0"/>
              <a:t>Solution: Hands-on exercise (2)</a:t>
            </a:r>
          </a:p>
        </p:txBody>
      </p:sp>
      <p:sp>
        <p:nvSpPr>
          <p:cNvPr id="6" name="TextBox 5">
            <a:extLst>
              <a:ext uri="{FF2B5EF4-FFF2-40B4-BE49-F238E27FC236}">
                <a16:creationId xmlns:a16="http://schemas.microsoft.com/office/drawing/2014/main" id="{7AA8F6A5-7A5B-AE4C-0F51-869391980920}"/>
              </a:ext>
            </a:extLst>
          </p:cNvPr>
          <p:cNvSpPr txBox="1"/>
          <p:nvPr/>
        </p:nvSpPr>
        <p:spPr>
          <a:xfrm>
            <a:off x="838200" y="2130693"/>
            <a:ext cx="11070265" cy="4524315"/>
          </a:xfrm>
          <a:prstGeom prst="rect">
            <a:avLst/>
          </a:prstGeom>
          <a:noFill/>
        </p:spPr>
        <p:txBody>
          <a:bodyPr wrap="square" rtlCol="0">
            <a:spAutoFit/>
          </a:bodyPr>
          <a:lstStyle/>
          <a:p>
            <a:pPr algn="l"/>
            <a:r>
              <a:rPr lang="en-US" sz="2400" b="0" i="0" dirty="0">
                <a:solidFill>
                  <a:srgbClr val="000000"/>
                </a:solidFill>
                <a:effectLst/>
                <a:latin typeface="Calibri" panose="020F0502020204030204" pitchFamily="34" charset="0"/>
                <a:cs typeface="Calibri" panose="020F0502020204030204" pitchFamily="34" charset="0"/>
              </a:rPr>
              <a:t>The final step is to request the original project pull in the changes you've made to your fork. To merge your changes to the original repository, you need to create a pull request. To create a pull request, complete the following steps:</a:t>
            </a:r>
          </a:p>
          <a:p>
            <a:pPr algn="l"/>
            <a:endParaRPr lang="en-US" sz="2400" b="0"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 Ensure you are on the </a:t>
            </a:r>
            <a:r>
              <a:rPr lang="en-US" sz="2400" b="1" i="0" dirty="0">
                <a:solidFill>
                  <a:srgbClr val="000000"/>
                </a:solidFill>
                <a:effectLst/>
                <a:latin typeface="Calibri" panose="020F0502020204030204" pitchFamily="34" charset="0"/>
                <a:cs typeface="Calibri" panose="020F0502020204030204" pitchFamily="34" charset="0"/>
              </a:rPr>
              <a:t>Code</a:t>
            </a:r>
            <a:r>
              <a:rPr lang="en-US" sz="2400" b="0" i="0" dirty="0">
                <a:solidFill>
                  <a:srgbClr val="000000"/>
                </a:solidFill>
                <a:effectLst/>
                <a:latin typeface="Calibri" panose="020F0502020204030204" pitchFamily="34" charset="0"/>
                <a:cs typeface="Calibri" panose="020F0502020204030204" pitchFamily="34" charset="0"/>
              </a:rPr>
              <a:t> tab. Click </a:t>
            </a:r>
            <a:r>
              <a:rPr lang="en-US" sz="2400" b="1" i="0" dirty="0">
                <a:solidFill>
                  <a:srgbClr val="000000"/>
                </a:solidFill>
                <a:effectLst/>
                <a:latin typeface="Calibri" panose="020F0502020204030204" pitchFamily="34" charset="0"/>
                <a:cs typeface="Calibri" panose="020F0502020204030204" pitchFamily="34" charset="0"/>
              </a:rPr>
              <a:t>Contribute</a:t>
            </a:r>
            <a:r>
              <a:rPr lang="en-US" sz="2400" b="0" i="0" dirty="0">
                <a:solidFill>
                  <a:srgbClr val="000000"/>
                </a:solidFill>
                <a:effectLst/>
                <a:latin typeface="Calibri" panose="020F0502020204030204" pitchFamily="34" charset="0"/>
                <a:cs typeface="Calibri" panose="020F0502020204030204" pitchFamily="34" charset="0"/>
              </a:rPr>
              <a:t> and then </a:t>
            </a:r>
            <a:r>
              <a:rPr lang="en-US" sz="2400" b="1" i="0" dirty="0">
                <a:solidFill>
                  <a:srgbClr val="000000"/>
                </a:solidFill>
                <a:effectLst/>
                <a:latin typeface="Calibri" panose="020F0502020204030204" pitchFamily="34" charset="0"/>
                <a:cs typeface="Calibri" panose="020F0502020204030204" pitchFamily="34" charset="0"/>
              </a:rPr>
              <a:t>Open pull request</a:t>
            </a:r>
            <a:r>
              <a:rPr lang="en-US" sz="2400" b="0" i="0" dirty="0">
                <a:solidFill>
                  <a:srgbClr val="000000"/>
                </a:solidFill>
                <a:effectLst/>
                <a:latin typeface="Calibri" panose="020F0502020204030204" pitchFamily="34" charset="0"/>
                <a:cs typeface="Calibri" panose="020F0502020204030204" pitchFamily="34" charset="0"/>
              </a:rPr>
              <a:t>.</a:t>
            </a: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 In the "Comparing changes" panel, GitHub shows you that it is comparing the main branch of your fork to that of the original repository, and that your changes can be merged. Click the </a:t>
            </a:r>
            <a:r>
              <a:rPr lang="en-US" sz="2400" b="1" i="0" dirty="0">
                <a:solidFill>
                  <a:srgbClr val="000000"/>
                </a:solidFill>
                <a:effectLst/>
                <a:latin typeface="Calibri" panose="020F0502020204030204" pitchFamily="34" charset="0"/>
                <a:cs typeface="Calibri" panose="020F0502020204030204" pitchFamily="34" charset="0"/>
              </a:rPr>
              <a:t>Create pull request</a:t>
            </a:r>
            <a:r>
              <a:rPr lang="en-US" sz="2400" b="0" i="0" dirty="0">
                <a:solidFill>
                  <a:srgbClr val="000000"/>
                </a:solidFill>
                <a:effectLst/>
                <a:latin typeface="Calibri" panose="020F0502020204030204" pitchFamily="34" charset="0"/>
                <a:cs typeface="Calibri" panose="020F0502020204030204" pitchFamily="34" charset="0"/>
              </a:rPr>
              <a:t> button.</a:t>
            </a:r>
            <a:endParaRPr lang="en-US" sz="2400" dirty="0">
              <a:solidFill>
                <a:srgbClr val="000000"/>
              </a:solidFill>
              <a:latin typeface="Calibri" panose="020F0502020204030204" pitchFamily="34" charset="0"/>
              <a:cs typeface="Calibri" panose="020F0502020204030204" pitchFamily="34" charset="0"/>
            </a:endParaRPr>
          </a:p>
          <a:p>
            <a:pPr algn="l">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 You are taken to the </a:t>
            </a:r>
            <a:r>
              <a:rPr lang="en-US" sz="2400" b="1" i="0" dirty="0">
                <a:solidFill>
                  <a:srgbClr val="000000"/>
                </a:solidFill>
                <a:effectLst/>
                <a:latin typeface="Calibri" panose="020F0502020204030204" pitchFamily="34" charset="0"/>
                <a:cs typeface="Calibri" panose="020F0502020204030204" pitchFamily="34" charset="0"/>
              </a:rPr>
              <a:t>Open pull request</a:t>
            </a:r>
            <a:r>
              <a:rPr lang="en-US" sz="2400" b="0" i="0" dirty="0">
                <a:solidFill>
                  <a:srgbClr val="000000"/>
                </a:solidFill>
                <a:effectLst/>
                <a:latin typeface="Calibri" panose="020F0502020204030204" pitchFamily="34" charset="0"/>
                <a:cs typeface="Calibri" panose="020F0502020204030204" pitchFamily="34" charset="0"/>
              </a:rPr>
              <a:t> screen. Notice that your commit message appears as the title of the pull request. Click the </a:t>
            </a:r>
            <a:r>
              <a:rPr lang="en-US" sz="2400" b="1" i="0" dirty="0">
                <a:solidFill>
                  <a:srgbClr val="000000"/>
                </a:solidFill>
                <a:effectLst/>
                <a:latin typeface="Calibri" panose="020F0502020204030204" pitchFamily="34" charset="0"/>
                <a:cs typeface="Calibri" panose="020F0502020204030204" pitchFamily="34" charset="0"/>
              </a:rPr>
              <a:t>Create pull request</a:t>
            </a:r>
            <a:r>
              <a:rPr lang="en-US" sz="2400" b="0" i="0" dirty="0">
                <a:solidFill>
                  <a:srgbClr val="000000"/>
                </a:solidFill>
                <a:effectLst/>
                <a:latin typeface="Calibri" panose="020F0502020204030204" pitchFamily="34" charset="0"/>
                <a:cs typeface="Calibri" panose="020F0502020204030204" pitchFamily="34" charset="0"/>
              </a:rPr>
              <a:t> button.</a:t>
            </a:r>
          </a:p>
          <a:p>
            <a:br>
              <a:rPr lang="en-US" sz="2400" dirty="0">
                <a:latin typeface="Calibri" panose="020F0502020204030204" pitchFamily="34" charset="0"/>
                <a:cs typeface="Calibri" panose="020F0502020204030204" pitchFamily="34" charset="0"/>
              </a:rPr>
            </a:br>
            <a:endParaRPr lang="en-US" sz="2400" b="0" i="0" dirty="0">
              <a:solidFill>
                <a:srgbClr val="000000"/>
              </a:solidFill>
              <a:effectLst/>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B23325F1-1EAB-2FF8-4C77-33CC397B3D77}"/>
              </a:ext>
            </a:extLst>
          </p:cNvPr>
          <p:cNvSpPr>
            <a:spLocks noGrp="1"/>
          </p:cNvSpPr>
          <p:nvPr>
            <p:ph type="sldNum" sz="quarter" idx="12"/>
          </p:nvPr>
        </p:nvSpPr>
        <p:spPr/>
        <p:txBody>
          <a:bodyPr/>
          <a:lstStyle/>
          <a:p>
            <a:fld id="{86598DAF-923A-6248-B2BC-DBB337695A22}" type="slidenum">
              <a:rPr lang="en-US" smtClean="0"/>
              <a:t>28</a:t>
            </a:fld>
            <a:endParaRPr lang="en-US" dirty="0"/>
          </a:p>
        </p:txBody>
      </p:sp>
      <p:sp>
        <p:nvSpPr>
          <p:cNvPr id="2" name="TextBox 1">
            <a:extLst>
              <a:ext uri="{FF2B5EF4-FFF2-40B4-BE49-F238E27FC236}">
                <a16:creationId xmlns:a16="http://schemas.microsoft.com/office/drawing/2014/main" id="{757950CF-4ACD-B8A3-C300-1473C3E3B09F}"/>
              </a:ext>
            </a:extLst>
          </p:cNvPr>
          <p:cNvSpPr txBox="1"/>
          <p:nvPr/>
        </p:nvSpPr>
        <p:spPr>
          <a:xfrm>
            <a:off x="880730" y="1346119"/>
            <a:ext cx="1727524" cy="461665"/>
          </a:xfrm>
          <a:prstGeom prst="rect">
            <a:avLst/>
          </a:prstGeom>
          <a:noFill/>
        </p:spPr>
        <p:txBody>
          <a:bodyPr wrap="none" rtlCol="0">
            <a:spAutoFit/>
          </a:bodyPr>
          <a:lstStyle/>
          <a:p>
            <a:r>
              <a:rPr lang="en-US" sz="2400" dirty="0">
                <a:solidFill>
                  <a:schemeClr val="tx1">
                    <a:lumMod val="50000"/>
                    <a:lumOff val="50000"/>
                  </a:schemeClr>
                </a:solidFill>
                <a:latin typeface="Calibri" panose="020F0502020204030204" pitchFamily="34" charset="0"/>
                <a:cs typeface="Calibri" panose="020F0502020204030204" pitchFamily="34" charset="0"/>
              </a:rPr>
              <a:t>Pull Request</a:t>
            </a:r>
          </a:p>
        </p:txBody>
      </p:sp>
    </p:spTree>
    <p:extLst>
      <p:ext uri="{BB962C8B-B14F-4D97-AF65-F5344CB8AC3E}">
        <p14:creationId xmlns:p14="http://schemas.microsoft.com/office/powerpoint/2010/main" val="251247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1692-D502-F342-DE30-03429065075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will you learn?</a:t>
            </a:r>
          </a:p>
        </p:txBody>
      </p:sp>
      <p:sp>
        <p:nvSpPr>
          <p:cNvPr id="6" name="Slide Number Placeholder 5">
            <a:extLst>
              <a:ext uri="{FF2B5EF4-FFF2-40B4-BE49-F238E27FC236}">
                <a16:creationId xmlns:a16="http://schemas.microsoft.com/office/drawing/2014/main" id="{0DBB3DB2-CDC8-1248-C752-F5C3A36D0F98}"/>
              </a:ext>
            </a:extLst>
          </p:cNvPr>
          <p:cNvSpPr>
            <a:spLocks noGrp="1"/>
          </p:cNvSpPr>
          <p:nvPr>
            <p:ph type="sldNum" sz="quarter" idx="12"/>
          </p:nvPr>
        </p:nvSpPr>
        <p:spPr/>
        <p:txBody>
          <a:bodyPr/>
          <a:lstStyle/>
          <a:p>
            <a:fld id="{86598DAF-923A-6248-B2BC-DBB337695A22}" type="slidenum">
              <a:rPr lang="en-US" smtClean="0"/>
              <a:t>3</a:t>
            </a:fld>
            <a:endParaRPr lang="en-US"/>
          </a:p>
        </p:txBody>
      </p:sp>
      <p:grpSp>
        <p:nvGrpSpPr>
          <p:cNvPr id="13" name="Group 12">
            <a:extLst>
              <a:ext uri="{FF2B5EF4-FFF2-40B4-BE49-F238E27FC236}">
                <a16:creationId xmlns:a16="http://schemas.microsoft.com/office/drawing/2014/main" id="{1555E376-CA69-5258-F7C9-4C0981AE8F55}"/>
              </a:ext>
            </a:extLst>
          </p:cNvPr>
          <p:cNvGrpSpPr/>
          <p:nvPr/>
        </p:nvGrpSpPr>
        <p:grpSpPr>
          <a:xfrm>
            <a:off x="1360968" y="2343574"/>
            <a:ext cx="2955851" cy="3359889"/>
            <a:chOff x="1594884" y="2232837"/>
            <a:chExt cx="2955851" cy="3359889"/>
          </a:xfrm>
        </p:grpSpPr>
        <p:sp>
          <p:nvSpPr>
            <p:cNvPr id="7" name="Rounded Rectangle 6">
              <a:extLst>
                <a:ext uri="{FF2B5EF4-FFF2-40B4-BE49-F238E27FC236}">
                  <a16:creationId xmlns:a16="http://schemas.microsoft.com/office/drawing/2014/main" id="{93F09A80-83F6-B4B3-6680-C1B020E0D12A}"/>
                </a:ext>
              </a:extLst>
            </p:cNvPr>
            <p:cNvSpPr/>
            <p:nvPr/>
          </p:nvSpPr>
          <p:spPr>
            <a:xfrm>
              <a:off x="1594884" y="2232837"/>
              <a:ext cx="2955851" cy="3359889"/>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6C807FC-7555-2D9B-A8D9-A4A426F099E0}"/>
                </a:ext>
              </a:extLst>
            </p:cNvPr>
            <p:cNvSpPr txBox="1"/>
            <p:nvPr/>
          </p:nvSpPr>
          <p:spPr>
            <a:xfrm>
              <a:off x="1594884" y="3880773"/>
              <a:ext cx="2955851" cy="1569660"/>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Describe version control systems and differentiate between them</a:t>
              </a:r>
            </a:p>
          </p:txBody>
        </p:sp>
        <p:pic>
          <p:nvPicPr>
            <p:cNvPr id="5122" name="Picture 2" descr="Version Control Best Practices">
              <a:extLst>
                <a:ext uri="{FF2B5EF4-FFF2-40B4-BE49-F238E27FC236}">
                  <a16:creationId xmlns:a16="http://schemas.microsoft.com/office/drawing/2014/main" id="{A8B61741-06EA-D970-0123-259721B1B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44" y="2557131"/>
              <a:ext cx="2764330" cy="11521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C9F03C13-D54A-7FDE-C807-7A1FE718080E}"/>
              </a:ext>
            </a:extLst>
          </p:cNvPr>
          <p:cNvGrpSpPr/>
          <p:nvPr/>
        </p:nvGrpSpPr>
        <p:grpSpPr>
          <a:xfrm>
            <a:off x="4660605" y="2343574"/>
            <a:ext cx="2955851" cy="3359889"/>
            <a:chOff x="4894521" y="2232837"/>
            <a:chExt cx="2955851" cy="3359889"/>
          </a:xfrm>
        </p:grpSpPr>
        <p:sp>
          <p:nvSpPr>
            <p:cNvPr id="8" name="Rounded Rectangle 7">
              <a:extLst>
                <a:ext uri="{FF2B5EF4-FFF2-40B4-BE49-F238E27FC236}">
                  <a16:creationId xmlns:a16="http://schemas.microsoft.com/office/drawing/2014/main" id="{1DF3B4B1-E6E3-CEA8-FF71-A4EC446ABC58}"/>
                </a:ext>
              </a:extLst>
            </p:cNvPr>
            <p:cNvSpPr/>
            <p:nvPr/>
          </p:nvSpPr>
          <p:spPr>
            <a:xfrm>
              <a:off x="4894521" y="2232837"/>
              <a:ext cx="2955851" cy="335988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2378204-E69A-3206-DAF1-FD5AE61D44D2}"/>
                </a:ext>
              </a:extLst>
            </p:cNvPr>
            <p:cNvSpPr txBox="1"/>
            <p:nvPr/>
          </p:nvSpPr>
          <p:spPr>
            <a:xfrm>
              <a:off x="5215268" y="3912781"/>
              <a:ext cx="2413591" cy="1200329"/>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Explain Git and GitHub and their related terms</a:t>
              </a:r>
            </a:p>
          </p:txBody>
        </p:sp>
        <p:pic>
          <p:nvPicPr>
            <p:cNvPr id="5124" name="Picture 4" descr="Git vs GitHub: Key Differences Every Developer Should Know">
              <a:extLst>
                <a:ext uri="{FF2B5EF4-FFF2-40B4-BE49-F238E27FC236}">
                  <a16:creationId xmlns:a16="http://schemas.microsoft.com/office/drawing/2014/main" id="{816F1A78-568C-70A8-AE25-1603DA293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098" y="2383732"/>
              <a:ext cx="2367077" cy="13255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2468B9AD-5095-C381-8E78-89D172780CA5}"/>
              </a:ext>
            </a:extLst>
          </p:cNvPr>
          <p:cNvGrpSpPr/>
          <p:nvPr/>
        </p:nvGrpSpPr>
        <p:grpSpPr>
          <a:xfrm>
            <a:off x="7960242" y="2343574"/>
            <a:ext cx="2955851" cy="3359889"/>
            <a:chOff x="8194158" y="2232837"/>
            <a:chExt cx="2955851" cy="3359889"/>
          </a:xfrm>
        </p:grpSpPr>
        <p:sp>
          <p:nvSpPr>
            <p:cNvPr id="9" name="Rounded Rectangle 8">
              <a:extLst>
                <a:ext uri="{FF2B5EF4-FFF2-40B4-BE49-F238E27FC236}">
                  <a16:creationId xmlns:a16="http://schemas.microsoft.com/office/drawing/2014/main" id="{0C613AE6-AFAB-F659-9641-D0DF255A4911}"/>
                </a:ext>
              </a:extLst>
            </p:cNvPr>
            <p:cNvSpPr/>
            <p:nvPr/>
          </p:nvSpPr>
          <p:spPr>
            <a:xfrm>
              <a:off x="8194158" y="2232837"/>
              <a:ext cx="2955851" cy="3359889"/>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16B220-6B03-6BD7-1326-0A818003CE15}"/>
                </a:ext>
              </a:extLst>
            </p:cNvPr>
            <p:cNvSpPr txBox="1"/>
            <p:nvPr/>
          </p:nvSpPr>
          <p:spPr>
            <a:xfrm>
              <a:off x="8445794" y="3880773"/>
              <a:ext cx="2452577" cy="1569660"/>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Managing GitHub project while working with a team</a:t>
              </a:r>
            </a:p>
          </p:txBody>
        </p:sp>
        <p:pic>
          <p:nvPicPr>
            <p:cNvPr id="5126" name="Picture 6" descr="Best practices for managing teams in GitHub Orgs">
              <a:extLst>
                <a:ext uri="{FF2B5EF4-FFF2-40B4-BE49-F238E27FC236}">
                  <a16:creationId xmlns:a16="http://schemas.microsoft.com/office/drawing/2014/main" id="{5121E740-A727-605A-F385-E1C4E48B2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5680" y="2383732"/>
              <a:ext cx="2402691" cy="14056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299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3C-DF8D-31C8-949A-9C759CFAB8B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Version Control System (VCS)?</a:t>
            </a:r>
          </a:p>
        </p:txBody>
      </p:sp>
      <p:sp>
        <p:nvSpPr>
          <p:cNvPr id="48" name="Slide Number Placeholder 47">
            <a:extLst>
              <a:ext uri="{FF2B5EF4-FFF2-40B4-BE49-F238E27FC236}">
                <a16:creationId xmlns:a16="http://schemas.microsoft.com/office/drawing/2014/main" id="{1EE0D0D0-F656-E10D-3B7C-75FBD9C75F4A}"/>
              </a:ext>
            </a:extLst>
          </p:cNvPr>
          <p:cNvSpPr>
            <a:spLocks noGrp="1"/>
          </p:cNvSpPr>
          <p:nvPr>
            <p:ph type="sldNum" sz="quarter" idx="12"/>
          </p:nvPr>
        </p:nvSpPr>
        <p:spPr/>
        <p:txBody>
          <a:bodyPr/>
          <a:lstStyle/>
          <a:p>
            <a:fld id="{86598DAF-923A-6248-B2BC-DBB337695A22}" type="slidenum">
              <a:rPr lang="en-US" smtClean="0"/>
              <a:t>4</a:t>
            </a:fld>
            <a:endParaRPr lang="en-US"/>
          </a:p>
        </p:txBody>
      </p:sp>
      <p:sp>
        <p:nvSpPr>
          <p:cNvPr id="53" name="TextBox 52">
            <a:extLst>
              <a:ext uri="{FF2B5EF4-FFF2-40B4-BE49-F238E27FC236}">
                <a16:creationId xmlns:a16="http://schemas.microsoft.com/office/drawing/2014/main" id="{FC747EF8-C140-95BD-AF03-EDA1CE2BB650}"/>
              </a:ext>
            </a:extLst>
          </p:cNvPr>
          <p:cNvSpPr txBox="1"/>
          <p:nvPr/>
        </p:nvSpPr>
        <p:spPr>
          <a:xfrm>
            <a:off x="838200" y="2126512"/>
            <a:ext cx="10730023" cy="830997"/>
          </a:xfrm>
          <a:prstGeom prst="rect">
            <a:avLst/>
          </a:prstGeom>
          <a:noFill/>
        </p:spPr>
        <p:txBody>
          <a:bodyPr wrap="square" rtlCol="0">
            <a:spAutoFit/>
          </a:bodyPr>
          <a:lstStyle/>
          <a:p>
            <a:pPr algn="ctr"/>
            <a:r>
              <a:rPr lang="en-US" sz="2400" b="0" i="0" dirty="0">
                <a:effectLst/>
                <a:latin typeface="Calibri" panose="020F0502020204030204" pitchFamily="34" charset="0"/>
                <a:cs typeface="Calibri" panose="020F0502020204030204" pitchFamily="34" charset="0"/>
              </a:rPr>
              <a:t>Version control is a system that records changes to a file or set of files over time so that you can recall specific versions later.</a:t>
            </a:r>
            <a:endParaRPr lang="en-US" sz="2400" dirty="0">
              <a:latin typeface="Calibri" panose="020F0502020204030204" pitchFamily="34" charset="0"/>
              <a:cs typeface="Calibri" panose="020F0502020204030204" pitchFamily="34" charset="0"/>
            </a:endParaRPr>
          </a:p>
        </p:txBody>
      </p:sp>
      <p:pic>
        <p:nvPicPr>
          <p:cNvPr id="54" name="Picture 2" descr="Version Control Best Practices">
            <a:extLst>
              <a:ext uri="{FF2B5EF4-FFF2-40B4-BE49-F238E27FC236}">
                <a16:creationId xmlns:a16="http://schemas.microsoft.com/office/drawing/2014/main" id="{2BA29181-5A61-FABE-5067-5DBBBEC6F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672" y="3429000"/>
            <a:ext cx="6709077" cy="279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91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D6F2F-3694-FA5C-48C9-04131E98DE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3EB87-A603-B015-1431-D723814CE6B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Version Control System (VCS)?</a:t>
            </a:r>
          </a:p>
        </p:txBody>
      </p:sp>
      <p:sp>
        <p:nvSpPr>
          <p:cNvPr id="48" name="Slide Number Placeholder 47">
            <a:extLst>
              <a:ext uri="{FF2B5EF4-FFF2-40B4-BE49-F238E27FC236}">
                <a16:creationId xmlns:a16="http://schemas.microsoft.com/office/drawing/2014/main" id="{9F941647-63F6-52FF-46A7-60DADC851A2A}"/>
              </a:ext>
            </a:extLst>
          </p:cNvPr>
          <p:cNvSpPr>
            <a:spLocks noGrp="1"/>
          </p:cNvSpPr>
          <p:nvPr>
            <p:ph type="sldNum" sz="quarter" idx="12"/>
          </p:nvPr>
        </p:nvSpPr>
        <p:spPr/>
        <p:txBody>
          <a:bodyPr/>
          <a:lstStyle/>
          <a:p>
            <a:fld id="{86598DAF-923A-6248-B2BC-DBB337695A22}" type="slidenum">
              <a:rPr lang="en-US" smtClean="0"/>
              <a:t>5</a:t>
            </a:fld>
            <a:endParaRPr lang="en-US"/>
          </a:p>
        </p:txBody>
      </p:sp>
      <p:sp>
        <p:nvSpPr>
          <p:cNvPr id="52" name="TextBox 51">
            <a:extLst>
              <a:ext uri="{FF2B5EF4-FFF2-40B4-BE49-F238E27FC236}">
                <a16:creationId xmlns:a16="http://schemas.microsoft.com/office/drawing/2014/main" id="{5C7D176D-A4CB-150B-AF2D-261C8C841F74}"/>
              </a:ext>
            </a:extLst>
          </p:cNvPr>
          <p:cNvSpPr txBox="1"/>
          <p:nvPr/>
        </p:nvSpPr>
        <p:spPr>
          <a:xfrm>
            <a:off x="774405" y="1368916"/>
            <a:ext cx="6103088" cy="461665"/>
          </a:xfrm>
          <a:prstGeom prst="rect">
            <a:avLst/>
          </a:prstGeom>
          <a:noFill/>
        </p:spPr>
        <p:txBody>
          <a:bodyPr wrap="square">
            <a:spAutoFit/>
          </a:bodyPr>
          <a:lstStyle/>
          <a:p>
            <a:r>
              <a:rPr lang="en-GB" sz="2400" dirty="0">
                <a:solidFill>
                  <a:schemeClr val="tx1">
                    <a:lumMod val="50000"/>
                    <a:lumOff val="50000"/>
                  </a:schemeClr>
                </a:solidFill>
                <a:latin typeface="Calibri" panose="020F0502020204030204" pitchFamily="34" charset="0"/>
                <a:cs typeface="Calibri" panose="020F0502020204030204" pitchFamily="34" charset="0"/>
              </a:rPr>
              <a:t>Local Version Control Systems</a:t>
            </a:r>
          </a:p>
        </p:txBody>
      </p:sp>
      <p:pic>
        <p:nvPicPr>
          <p:cNvPr id="8194" name="Picture 2" descr="Local version control diagram">
            <a:extLst>
              <a:ext uri="{FF2B5EF4-FFF2-40B4-BE49-F238E27FC236}">
                <a16:creationId xmlns:a16="http://schemas.microsoft.com/office/drawing/2014/main" id="{4073C7AE-BAFD-2AE6-6437-3826628A4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493" y="2011705"/>
            <a:ext cx="4710998" cy="4023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99ABD3-E4C5-681B-BDB5-AE0F38649C27}"/>
              </a:ext>
            </a:extLst>
          </p:cNvPr>
          <p:cNvSpPr txBox="1"/>
          <p:nvPr/>
        </p:nvSpPr>
        <p:spPr>
          <a:xfrm>
            <a:off x="850605" y="2424223"/>
            <a:ext cx="5245395" cy="2677656"/>
          </a:xfrm>
          <a:prstGeom prst="rect">
            <a:avLst/>
          </a:prstGeom>
          <a:noFill/>
        </p:spPr>
        <p:txBody>
          <a:bodyPr wrap="square" rtlCol="0">
            <a:spAutoFit/>
          </a:bodyPr>
          <a:lstStyle/>
          <a:p>
            <a:r>
              <a:rPr lang="en-US" sz="2400" b="0" i="0" dirty="0">
                <a:effectLst/>
                <a:latin typeface="Calibri" panose="020F0502020204030204" pitchFamily="34" charset="0"/>
                <a:cs typeface="Calibri" panose="020F0502020204030204" pitchFamily="34" charset="0"/>
              </a:rPr>
              <a:t>Many people’s version-control method of choice is to copy files into another directory</a:t>
            </a:r>
          </a:p>
          <a:p>
            <a:endParaRPr lang="en-US" sz="2400" b="0" i="0" dirty="0">
              <a:effectLst/>
              <a:latin typeface="Calibri" panose="020F0502020204030204" pitchFamily="34" charset="0"/>
              <a:cs typeface="Calibri" panose="020F0502020204030204" pitchFamily="34" charset="0"/>
            </a:endParaRPr>
          </a:p>
          <a:p>
            <a:r>
              <a:rPr lang="en-US" sz="2400" dirty="0">
                <a:solidFill>
                  <a:srgbClr val="00B050"/>
                </a:solidFill>
                <a:latin typeface="Calibri" panose="020F0502020204030204" pitchFamily="34" charset="0"/>
                <a:cs typeface="Calibri" panose="020F0502020204030204" pitchFamily="34" charset="0"/>
              </a:rPr>
              <a:t>(+) S</a:t>
            </a:r>
            <a:r>
              <a:rPr lang="en-US" sz="2400" b="0" i="0" dirty="0">
                <a:solidFill>
                  <a:srgbClr val="00B050"/>
                </a:solidFill>
                <a:effectLst/>
                <a:latin typeface="Calibri" panose="020F0502020204030204" pitchFamily="34" charset="0"/>
                <a:cs typeface="Calibri" panose="020F0502020204030204" pitchFamily="34" charset="0"/>
              </a:rPr>
              <a:t>imple</a:t>
            </a:r>
          </a:p>
          <a:p>
            <a:endParaRPr lang="en-US" sz="2400" b="0" i="0" dirty="0">
              <a:effectLst/>
              <a:latin typeface="Calibri" panose="020F0502020204030204" pitchFamily="34" charset="0"/>
              <a:cs typeface="Calibri" panose="020F0502020204030204" pitchFamily="34" charset="0"/>
            </a:endParaRPr>
          </a:p>
          <a:p>
            <a:r>
              <a:rPr lang="en-US" sz="2400" dirty="0">
                <a:solidFill>
                  <a:srgbClr val="C00000"/>
                </a:solidFill>
                <a:latin typeface="Calibri" panose="020F0502020204030204" pitchFamily="34" charset="0"/>
                <a:cs typeface="Calibri" panose="020F0502020204030204" pitchFamily="34" charset="0"/>
              </a:rPr>
              <a:t>(-) E</a:t>
            </a:r>
            <a:r>
              <a:rPr lang="en-US" sz="2400" b="0" i="0" dirty="0">
                <a:solidFill>
                  <a:srgbClr val="C00000"/>
                </a:solidFill>
                <a:effectLst/>
                <a:latin typeface="Calibri" panose="020F0502020204030204" pitchFamily="34" charset="0"/>
                <a:cs typeface="Calibri" panose="020F0502020204030204" pitchFamily="34" charset="0"/>
              </a:rPr>
              <a:t>rror prone</a:t>
            </a:r>
            <a:endParaRPr lang="en-US" sz="2400" dirty="0">
              <a:solidFill>
                <a:srgbClr val="C0000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DF1C0DA-C9A5-1B3B-B6E1-9EE750E93D78}"/>
              </a:ext>
            </a:extLst>
          </p:cNvPr>
          <p:cNvSpPr txBox="1"/>
          <p:nvPr/>
        </p:nvSpPr>
        <p:spPr>
          <a:xfrm>
            <a:off x="5593407" y="6408107"/>
            <a:ext cx="5407249" cy="261610"/>
          </a:xfrm>
          <a:prstGeom prst="rect">
            <a:avLst/>
          </a:prstGeom>
          <a:noFill/>
        </p:spPr>
        <p:txBody>
          <a:bodyPr wrap="none" rtlCol="0">
            <a:spAutoFit/>
          </a:bodyPr>
          <a:lstStyle/>
          <a:p>
            <a:pPr algn="r"/>
            <a:r>
              <a:rPr lang="en-US" sz="1100" dirty="0">
                <a:latin typeface="Arial" panose="020B0604020202020204" pitchFamily="34" charset="0"/>
                <a:cs typeface="Arial" panose="020B0604020202020204" pitchFamily="34" charset="0"/>
              </a:rPr>
              <a:t>Image credit: https://git-</a:t>
            </a:r>
            <a:r>
              <a:rPr lang="en-US" sz="1100" dirty="0" err="1">
                <a:latin typeface="Arial" panose="020B0604020202020204" pitchFamily="34" charset="0"/>
                <a:cs typeface="Arial" panose="020B0604020202020204" pitchFamily="34" charset="0"/>
              </a:rPr>
              <a:t>scm.com</a:t>
            </a:r>
            <a:r>
              <a:rPr lang="en-US" sz="1100" dirty="0">
                <a:latin typeface="Arial" panose="020B0604020202020204" pitchFamily="34" charset="0"/>
                <a:cs typeface="Arial" panose="020B0604020202020204" pitchFamily="34" charset="0"/>
              </a:rPr>
              <a:t>/book/</a:t>
            </a:r>
            <a:r>
              <a:rPr lang="en-US" sz="1100" dirty="0" err="1">
                <a:latin typeface="Arial" panose="020B0604020202020204" pitchFamily="34" charset="0"/>
                <a:cs typeface="Arial" panose="020B0604020202020204" pitchFamily="34" charset="0"/>
              </a:rPr>
              <a:t>ms</a:t>
            </a:r>
            <a:r>
              <a:rPr lang="en-US" sz="1100" dirty="0">
                <a:latin typeface="Arial" panose="020B0604020202020204" pitchFamily="34" charset="0"/>
                <a:cs typeface="Arial" panose="020B0604020202020204" pitchFamily="34" charset="0"/>
              </a:rPr>
              <a:t>/v2/Getting-Started-About-Version-Control</a:t>
            </a:r>
          </a:p>
        </p:txBody>
      </p:sp>
    </p:spTree>
    <p:extLst>
      <p:ext uri="{BB962C8B-B14F-4D97-AF65-F5344CB8AC3E}">
        <p14:creationId xmlns:p14="http://schemas.microsoft.com/office/powerpoint/2010/main" val="34025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65F0-FB42-3EF1-A6D5-5C2FFB18A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73148-3BAD-46C7-A132-858BD46F514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Version Control System (VCS)?</a:t>
            </a:r>
          </a:p>
        </p:txBody>
      </p:sp>
      <p:sp>
        <p:nvSpPr>
          <p:cNvPr id="48" name="Slide Number Placeholder 47">
            <a:extLst>
              <a:ext uri="{FF2B5EF4-FFF2-40B4-BE49-F238E27FC236}">
                <a16:creationId xmlns:a16="http://schemas.microsoft.com/office/drawing/2014/main" id="{9392D984-E371-D6CB-32D4-EA0E20ADB64E}"/>
              </a:ext>
            </a:extLst>
          </p:cNvPr>
          <p:cNvSpPr>
            <a:spLocks noGrp="1"/>
          </p:cNvSpPr>
          <p:nvPr>
            <p:ph type="sldNum" sz="quarter" idx="12"/>
          </p:nvPr>
        </p:nvSpPr>
        <p:spPr/>
        <p:txBody>
          <a:bodyPr/>
          <a:lstStyle/>
          <a:p>
            <a:fld id="{86598DAF-923A-6248-B2BC-DBB337695A22}" type="slidenum">
              <a:rPr lang="en-US" smtClean="0"/>
              <a:t>6</a:t>
            </a:fld>
            <a:endParaRPr lang="en-US"/>
          </a:p>
        </p:txBody>
      </p:sp>
      <p:pic>
        <p:nvPicPr>
          <p:cNvPr id="49" name="Picture 2" descr="What Is Git | Explore A Distributed Version Control Tool | Edureka">
            <a:extLst>
              <a:ext uri="{FF2B5EF4-FFF2-40B4-BE49-F238E27FC236}">
                <a16:creationId xmlns:a16="http://schemas.microsoft.com/office/drawing/2014/main" id="{F40147BA-BDB7-149D-91FB-DD7B64F617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46"/>
          <a:stretch/>
        </p:blipFill>
        <p:spPr bwMode="auto">
          <a:xfrm>
            <a:off x="6240163" y="2266183"/>
            <a:ext cx="6161903" cy="232563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60A200ED-6BA3-B7F5-0F01-7EEAA721FFA8}"/>
              </a:ext>
            </a:extLst>
          </p:cNvPr>
          <p:cNvSpPr txBox="1"/>
          <p:nvPr/>
        </p:nvSpPr>
        <p:spPr>
          <a:xfrm>
            <a:off x="774405" y="1368916"/>
            <a:ext cx="6103088" cy="461665"/>
          </a:xfrm>
          <a:prstGeom prst="rect">
            <a:avLst/>
          </a:prstGeom>
          <a:noFill/>
        </p:spPr>
        <p:txBody>
          <a:bodyPr wrap="square">
            <a:spAutoFit/>
          </a:bodyPr>
          <a:lstStyle/>
          <a:p>
            <a:r>
              <a:rPr lang="en-GB" sz="2400" dirty="0">
                <a:solidFill>
                  <a:schemeClr val="tx1">
                    <a:lumMod val="50000"/>
                    <a:lumOff val="50000"/>
                  </a:schemeClr>
                </a:solidFill>
                <a:latin typeface="Calibri" panose="020F0502020204030204" pitchFamily="34" charset="0"/>
                <a:cs typeface="Calibri" panose="020F0502020204030204" pitchFamily="34" charset="0"/>
              </a:rPr>
              <a:t> Centralized Version Control Systems</a:t>
            </a:r>
          </a:p>
        </p:txBody>
      </p:sp>
      <p:sp>
        <p:nvSpPr>
          <p:cNvPr id="3" name="TextBox 2">
            <a:extLst>
              <a:ext uri="{FF2B5EF4-FFF2-40B4-BE49-F238E27FC236}">
                <a16:creationId xmlns:a16="http://schemas.microsoft.com/office/drawing/2014/main" id="{078729C5-D9DB-4C76-B129-B5986F04B2B4}"/>
              </a:ext>
            </a:extLst>
          </p:cNvPr>
          <p:cNvSpPr txBox="1"/>
          <p:nvPr/>
        </p:nvSpPr>
        <p:spPr>
          <a:xfrm>
            <a:off x="4718952" y="6408107"/>
            <a:ext cx="6094970" cy="261610"/>
          </a:xfrm>
          <a:prstGeom prst="rect">
            <a:avLst/>
          </a:prstGeom>
          <a:noFill/>
        </p:spPr>
        <p:txBody>
          <a:bodyPr wrap="square">
            <a:spAutoFit/>
          </a:bodyPr>
          <a:lstStyle/>
          <a:p>
            <a:pPr algn="r"/>
            <a:r>
              <a:rPr lang="en-GB" sz="1100" dirty="0">
                <a:latin typeface="Arial Narrow" panose="020B0606020202030204" pitchFamily="34" charset="0"/>
              </a:rPr>
              <a:t>Image credits: https://www.edureka.co/blog/what-is-git/</a:t>
            </a:r>
          </a:p>
        </p:txBody>
      </p:sp>
      <p:sp>
        <p:nvSpPr>
          <p:cNvPr id="4" name="TextBox 3">
            <a:extLst>
              <a:ext uri="{FF2B5EF4-FFF2-40B4-BE49-F238E27FC236}">
                <a16:creationId xmlns:a16="http://schemas.microsoft.com/office/drawing/2014/main" id="{DEA3EA56-0161-6203-A93A-97707A5231C7}"/>
              </a:ext>
            </a:extLst>
          </p:cNvPr>
          <p:cNvSpPr txBox="1"/>
          <p:nvPr/>
        </p:nvSpPr>
        <p:spPr>
          <a:xfrm>
            <a:off x="850605" y="2424223"/>
            <a:ext cx="5528929" cy="3416320"/>
          </a:xfrm>
          <a:prstGeom prst="rect">
            <a:avLst/>
          </a:prstGeom>
          <a:noFill/>
        </p:spPr>
        <p:txBody>
          <a:bodyPr wrap="square" rtlCol="0">
            <a:spAutoFit/>
          </a:bodyPr>
          <a:lstStyle/>
          <a:p>
            <a:pPr algn="just"/>
            <a:r>
              <a:rPr lang="en-US" sz="2400" b="0" i="0" dirty="0">
                <a:effectLst/>
                <a:latin typeface="Calibri" panose="020F0502020204030204" pitchFamily="34" charset="0"/>
                <a:cs typeface="Calibri" panose="020F0502020204030204" pitchFamily="34" charset="0"/>
              </a:rPr>
              <a:t>A single server that contains all the versioned files</a:t>
            </a:r>
          </a:p>
          <a:p>
            <a:pPr algn="just"/>
            <a:endParaRPr lang="en-US" sz="2400" dirty="0">
              <a:latin typeface="Calibri" panose="020F0502020204030204" pitchFamily="34" charset="0"/>
              <a:cs typeface="Calibri" panose="020F0502020204030204" pitchFamily="34" charset="0"/>
            </a:endParaRPr>
          </a:p>
          <a:p>
            <a:pPr algn="just"/>
            <a:r>
              <a:rPr lang="en-US" sz="2400" dirty="0">
                <a:solidFill>
                  <a:srgbClr val="00B050"/>
                </a:solidFill>
                <a:latin typeface="Calibri" panose="020F0502020204030204" pitchFamily="34" charset="0"/>
                <a:cs typeface="Calibri" panose="020F0502020204030204" pitchFamily="34" charset="0"/>
              </a:rPr>
              <a:t>(+) E</a:t>
            </a:r>
            <a:r>
              <a:rPr lang="en-US" sz="2400" b="0" i="0" dirty="0">
                <a:solidFill>
                  <a:srgbClr val="00B050"/>
                </a:solidFill>
                <a:effectLst/>
                <a:latin typeface="Calibri" panose="020F0502020204030204" pitchFamily="34" charset="0"/>
                <a:cs typeface="Calibri" panose="020F0502020204030204" pitchFamily="34" charset="0"/>
              </a:rPr>
              <a:t>veryone knows to a certain degree what everyone else on the project is doing</a:t>
            </a:r>
          </a:p>
          <a:p>
            <a:pPr algn="just"/>
            <a:endParaRPr lang="en-US" sz="2400" b="0" i="0" dirty="0">
              <a:effectLst/>
              <a:latin typeface="Calibri" panose="020F0502020204030204" pitchFamily="34" charset="0"/>
              <a:cs typeface="Calibri" panose="020F0502020204030204" pitchFamily="34" charset="0"/>
            </a:endParaRPr>
          </a:p>
          <a:p>
            <a:pPr algn="just"/>
            <a:r>
              <a:rPr lang="en-US" sz="2400" dirty="0">
                <a:solidFill>
                  <a:srgbClr val="C00000"/>
                </a:solidFill>
                <a:latin typeface="Calibri" panose="020F0502020204030204" pitchFamily="34" charset="0"/>
                <a:cs typeface="Calibri" panose="020F0502020204030204" pitchFamily="34" charset="0"/>
              </a:rPr>
              <a:t>(-) </a:t>
            </a:r>
            <a:r>
              <a:rPr lang="en-US" sz="2400" b="0" i="0" dirty="0">
                <a:solidFill>
                  <a:srgbClr val="C00000"/>
                </a:solidFill>
                <a:effectLst/>
                <a:latin typeface="Calibri" panose="020F0502020204030204" pitchFamily="34" charset="0"/>
                <a:cs typeface="Calibri" panose="020F0502020204030204" pitchFamily="34" charset="0"/>
              </a:rPr>
              <a:t>Whenever you have the entire history of the project in a single place, you risk losing everything.</a:t>
            </a:r>
            <a:endParaRPr 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39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3788-D302-F4EF-F046-76C994F0C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5DE40-E8C5-BDB3-D284-EB260296458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Version Control System (VCS)?</a:t>
            </a:r>
          </a:p>
        </p:txBody>
      </p:sp>
      <p:sp>
        <p:nvSpPr>
          <p:cNvPr id="48" name="Slide Number Placeholder 47">
            <a:extLst>
              <a:ext uri="{FF2B5EF4-FFF2-40B4-BE49-F238E27FC236}">
                <a16:creationId xmlns:a16="http://schemas.microsoft.com/office/drawing/2014/main" id="{3B74DCF1-B180-A50E-C2F7-DD6BB36FE5B4}"/>
              </a:ext>
            </a:extLst>
          </p:cNvPr>
          <p:cNvSpPr>
            <a:spLocks noGrp="1"/>
          </p:cNvSpPr>
          <p:nvPr>
            <p:ph type="sldNum" sz="quarter" idx="12"/>
          </p:nvPr>
        </p:nvSpPr>
        <p:spPr/>
        <p:txBody>
          <a:bodyPr/>
          <a:lstStyle/>
          <a:p>
            <a:fld id="{86598DAF-923A-6248-B2BC-DBB337695A22}" type="slidenum">
              <a:rPr lang="en-US" smtClean="0"/>
              <a:t>7</a:t>
            </a:fld>
            <a:endParaRPr lang="en-US"/>
          </a:p>
        </p:txBody>
      </p:sp>
      <p:sp>
        <p:nvSpPr>
          <p:cNvPr id="50" name="TextBox 49">
            <a:extLst>
              <a:ext uri="{FF2B5EF4-FFF2-40B4-BE49-F238E27FC236}">
                <a16:creationId xmlns:a16="http://schemas.microsoft.com/office/drawing/2014/main" id="{52295B3B-ECD5-B0CB-2BA2-BBEC13C2D5B0}"/>
              </a:ext>
            </a:extLst>
          </p:cNvPr>
          <p:cNvSpPr txBox="1"/>
          <p:nvPr/>
        </p:nvSpPr>
        <p:spPr>
          <a:xfrm>
            <a:off x="4718952" y="6408107"/>
            <a:ext cx="6094970" cy="261610"/>
          </a:xfrm>
          <a:prstGeom prst="rect">
            <a:avLst/>
          </a:prstGeom>
          <a:noFill/>
        </p:spPr>
        <p:txBody>
          <a:bodyPr wrap="square">
            <a:spAutoFit/>
          </a:bodyPr>
          <a:lstStyle/>
          <a:p>
            <a:pPr algn="r"/>
            <a:r>
              <a:rPr lang="en-GB" sz="1100" dirty="0">
                <a:latin typeface="Arial Narrow" panose="020B0606020202030204" pitchFamily="34" charset="0"/>
              </a:rPr>
              <a:t>Image credits: https://www.edureka.co/blog/what-is-git/</a:t>
            </a:r>
          </a:p>
        </p:txBody>
      </p:sp>
      <p:sp>
        <p:nvSpPr>
          <p:cNvPr id="52" name="TextBox 51">
            <a:extLst>
              <a:ext uri="{FF2B5EF4-FFF2-40B4-BE49-F238E27FC236}">
                <a16:creationId xmlns:a16="http://schemas.microsoft.com/office/drawing/2014/main" id="{F830F099-D1C9-85CE-CD66-7931B0C32A74}"/>
              </a:ext>
            </a:extLst>
          </p:cNvPr>
          <p:cNvSpPr txBox="1"/>
          <p:nvPr/>
        </p:nvSpPr>
        <p:spPr>
          <a:xfrm>
            <a:off x="774405" y="1368916"/>
            <a:ext cx="6103088" cy="461665"/>
          </a:xfrm>
          <a:prstGeom prst="rect">
            <a:avLst/>
          </a:prstGeom>
          <a:noFill/>
        </p:spPr>
        <p:txBody>
          <a:bodyPr wrap="square">
            <a:spAutoFit/>
          </a:bodyPr>
          <a:lstStyle/>
          <a:p>
            <a:r>
              <a:rPr lang="en-GB" sz="2400" dirty="0">
                <a:solidFill>
                  <a:schemeClr val="tx1">
                    <a:lumMod val="50000"/>
                    <a:lumOff val="50000"/>
                  </a:schemeClr>
                </a:solidFill>
                <a:latin typeface="Calibri" panose="020F0502020204030204" pitchFamily="34" charset="0"/>
                <a:cs typeface="Calibri" panose="020F0502020204030204" pitchFamily="34" charset="0"/>
              </a:rPr>
              <a:t> Distributed Version Control Systems</a:t>
            </a:r>
          </a:p>
        </p:txBody>
      </p:sp>
      <p:pic>
        <p:nvPicPr>
          <p:cNvPr id="3" name="Picture 2" descr="Distributed Version Control System Workflow - What Is Git - Edureka">
            <a:extLst>
              <a:ext uri="{FF2B5EF4-FFF2-40B4-BE49-F238E27FC236}">
                <a16:creationId xmlns:a16="http://schemas.microsoft.com/office/drawing/2014/main" id="{14A1CDF5-540A-69DB-6A92-E1AAFC0401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74"/>
          <a:stretch/>
        </p:blipFill>
        <p:spPr bwMode="auto">
          <a:xfrm>
            <a:off x="5974338" y="1947536"/>
            <a:ext cx="6395844" cy="3960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64B62B-0E0A-7265-6BE1-2265AD56A605}"/>
              </a:ext>
            </a:extLst>
          </p:cNvPr>
          <p:cNvSpPr txBox="1"/>
          <p:nvPr/>
        </p:nvSpPr>
        <p:spPr>
          <a:xfrm>
            <a:off x="850605" y="2424223"/>
            <a:ext cx="5245395" cy="830997"/>
          </a:xfrm>
          <a:prstGeom prst="rect">
            <a:avLst/>
          </a:prstGeom>
          <a:noFill/>
        </p:spPr>
        <p:txBody>
          <a:bodyPr wrap="square" rtlCol="0">
            <a:spAutoFit/>
          </a:bodyPr>
          <a:lstStyle/>
          <a:p>
            <a:r>
              <a:rPr lang="en-US" sz="2400" dirty="0">
                <a:solidFill>
                  <a:srgbClr val="00B050"/>
                </a:solidFill>
                <a:latin typeface="Calibri" panose="020F0502020204030204" pitchFamily="34" charset="0"/>
                <a:cs typeface="Calibri" panose="020F0502020204030204" pitchFamily="34" charset="0"/>
              </a:rPr>
              <a:t>(+) Developers can access the full history of changes made to the repository.</a:t>
            </a:r>
            <a:endParaRPr lang="en-US" sz="2400" b="0" i="0" dirty="0">
              <a:solidFill>
                <a:srgbClr val="00B050"/>
              </a:solidFill>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72CD278-9961-99FA-B4A1-815D1B9CFC19}"/>
              </a:ext>
            </a:extLst>
          </p:cNvPr>
          <p:cNvSpPr/>
          <p:nvPr/>
        </p:nvSpPr>
        <p:spPr>
          <a:xfrm>
            <a:off x="9930809" y="1733218"/>
            <a:ext cx="1169582" cy="256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14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BDD78-FE70-F3C8-DD68-4BEB26CC5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4D0E7-2D62-651A-0D9E-A6C956F01B68}"/>
              </a:ext>
            </a:extLst>
          </p:cNvPr>
          <p:cNvSpPr>
            <a:spLocks noGrp="1"/>
          </p:cNvSpPr>
          <p:nvPr>
            <p:ph type="title"/>
          </p:nvPr>
        </p:nvSpPr>
        <p:spPr/>
        <p:txBody>
          <a:bodyPr/>
          <a:lstStyle/>
          <a:p>
            <a:r>
              <a:rPr lang="en-US" dirty="0"/>
              <a:t>What is Git?</a:t>
            </a:r>
          </a:p>
        </p:txBody>
      </p:sp>
      <p:pic>
        <p:nvPicPr>
          <p:cNvPr id="2052" name="Picture 4">
            <a:extLst>
              <a:ext uri="{FF2B5EF4-FFF2-40B4-BE49-F238E27FC236}">
                <a16:creationId xmlns:a16="http://schemas.microsoft.com/office/drawing/2014/main" id="{DF4A6945-82AF-5240-BF9A-3E35CC65D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608" y="4249884"/>
            <a:ext cx="3581400" cy="14965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BA810C-5941-9CCA-27F7-AABB03D7A634}"/>
              </a:ext>
            </a:extLst>
          </p:cNvPr>
          <p:cNvSpPr txBox="1"/>
          <p:nvPr/>
        </p:nvSpPr>
        <p:spPr>
          <a:xfrm>
            <a:off x="838200" y="1905506"/>
            <a:ext cx="5257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Free and open source software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Created by Linus </a:t>
            </a:r>
            <a:r>
              <a:rPr lang="en-US" sz="2400" dirty="0" err="1">
                <a:latin typeface="Calibri" panose="020F0502020204030204" pitchFamily="34" charset="0"/>
                <a:cs typeface="Calibri" panose="020F0502020204030204" pitchFamily="34" charset="0"/>
              </a:rPr>
              <a:t>Torvads</a:t>
            </a:r>
            <a:r>
              <a:rPr lang="en-US" sz="2400" dirty="0">
                <a:latin typeface="Calibri" panose="020F0502020204030204" pitchFamily="34" charset="0"/>
                <a:cs typeface="Calibri" panose="020F0502020204030204" pitchFamily="34" charset="0"/>
              </a:rPr>
              <a:t>, April 2005</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Distributed version control system</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Accessible anywhere in the world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One of the most common version control systems available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Can also version control images, documents, etc.</a:t>
            </a:r>
          </a:p>
        </p:txBody>
      </p:sp>
      <p:pic>
        <p:nvPicPr>
          <p:cNvPr id="2056" name="Picture 8" descr="After Years of Abusive E-mails, the Creator of Linux Steps Aside | The New  Yorker">
            <a:extLst>
              <a:ext uri="{FF2B5EF4-FFF2-40B4-BE49-F238E27FC236}">
                <a16:creationId xmlns:a16="http://schemas.microsoft.com/office/drawing/2014/main" id="{F1CB6731-C095-A004-E9DA-DB8787333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581" y="768856"/>
            <a:ext cx="3581400" cy="2273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6A80ED-52FD-A3D4-8670-836451C526F2}"/>
              </a:ext>
            </a:extLst>
          </p:cNvPr>
          <p:cNvSpPr txBox="1"/>
          <p:nvPr/>
        </p:nvSpPr>
        <p:spPr>
          <a:xfrm>
            <a:off x="7464581" y="3042156"/>
            <a:ext cx="1755673" cy="369332"/>
          </a:xfrm>
          <a:prstGeom prst="rect">
            <a:avLst/>
          </a:prstGeom>
          <a:noFill/>
        </p:spPr>
        <p:txBody>
          <a:bodyPr wrap="none" rtlCol="0">
            <a:spAutoFit/>
          </a:bodyPr>
          <a:lstStyle/>
          <a:p>
            <a:r>
              <a:rPr lang="en-US" dirty="0"/>
              <a:t>Creator of Linux</a:t>
            </a:r>
          </a:p>
        </p:txBody>
      </p:sp>
      <p:cxnSp>
        <p:nvCxnSpPr>
          <p:cNvPr id="6" name="Curved Connector 5">
            <a:extLst>
              <a:ext uri="{FF2B5EF4-FFF2-40B4-BE49-F238E27FC236}">
                <a16:creationId xmlns:a16="http://schemas.microsoft.com/office/drawing/2014/main" id="{DB2D0887-19FF-8067-7161-DF7A07AF0B50}"/>
              </a:ext>
            </a:extLst>
          </p:cNvPr>
          <p:cNvCxnSpPr>
            <a:stCxn id="4" idx="2"/>
          </p:cNvCxnSpPr>
          <p:nvPr/>
        </p:nvCxnSpPr>
        <p:spPr>
          <a:xfrm rot="16200000" flipH="1">
            <a:off x="8448418" y="3305488"/>
            <a:ext cx="665837" cy="87783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9C91F2D-3005-C950-9F1D-70F60C4C6639}"/>
              </a:ext>
            </a:extLst>
          </p:cNvPr>
          <p:cNvSpPr txBox="1"/>
          <p:nvPr/>
        </p:nvSpPr>
        <p:spPr>
          <a:xfrm>
            <a:off x="9290308" y="3880552"/>
            <a:ext cx="2009974" cy="369332"/>
          </a:xfrm>
          <a:prstGeom prst="rect">
            <a:avLst/>
          </a:prstGeom>
          <a:noFill/>
        </p:spPr>
        <p:txBody>
          <a:bodyPr wrap="none" rtlCol="0">
            <a:spAutoFit/>
          </a:bodyPr>
          <a:lstStyle/>
          <a:p>
            <a:r>
              <a:rPr lang="en-US" dirty="0"/>
              <a:t>Also, creator of Git</a:t>
            </a:r>
          </a:p>
        </p:txBody>
      </p:sp>
      <p:sp>
        <p:nvSpPr>
          <p:cNvPr id="9" name="Slide Number Placeholder 8">
            <a:extLst>
              <a:ext uri="{FF2B5EF4-FFF2-40B4-BE49-F238E27FC236}">
                <a16:creationId xmlns:a16="http://schemas.microsoft.com/office/drawing/2014/main" id="{ACBD6408-2719-09A2-7201-E3FEE0BA4097}"/>
              </a:ext>
            </a:extLst>
          </p:cNvPr>
          <p:cNvSpPr>
            <a:spLocks noGrp="1"/>
          </p:cNvSpPr>
          <p:nvPr>
            <p:ph type="sldNum" sz="quarter" idx="12"/>
          </p:nvPr>
        </p:nvSpPr>
        <p:spPr/>
        <p:txBody>
          <a:bodyPr/>
          <a:lstStyle/>
          <a:p>
            <a:fld id="{86598DAF-923A-6248-B2BC-DBB337695A22}" type="slidenum">
              <a:rPr lang="en-US" smtClean="0"/>
              <a:t>8</a:t>
            </a:fld>
            <a:endParaRPr lang="en-US"/>
          </a:p>
        </p:txBody>
      </p:sp>
    </p:spTree>
    <p:extLst>
      <p:ext uri="{BB962C8B-B14F-4D97-AF65-F5344CB8AC3E}">
        <p14:creationId xmlns:p14="http://schemas.microsoft.com/office/powerpoint/2010/main" val="10432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62EE2-4AB0-662C-A36F-F7D19C400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EDC77-F71B-1AAD-5239-913601E4E1E0}"/>
              </a:ext>
            </a:extLst>
          </p:cNvPr>
          <p:cNvSpPr>
            <a:spLocks noGrp="1"/>
          </p:cNvSpPr>
          <p:nvPr>
            <p:ph type="title"/>
          </p:nvPr>
        </p:nvSpPr>
        <p:spPr/>
        <p:txBody>
          <a:bodyPr/>
          <a:lstStyle/>
          <a:p>
            <a:r>
              <a:rPr lang="en-US" dirty="0"/>
              <a:t>What is Git?</a:t>
            </a:r>
          </a:p>
        </p:txBody>
      </p:sp>
      <p:pic>
        <p:nvPicPr>
          <p:cNvPr id="3074" name="Picture 2" descr="GitHub Logo and symbol, meaning, history, PNG, brand">
            <a:extLst>
              <a:ext uri="{FF2B5EF4-FFF2-40B4-BE49-F238E27FC236}">
                <a16:creationId xmlns:a16="http://schemas.microsoft.com/office/drawing/2014/main" id="{821292F1-07ED-419E-01FA-429AEC634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228" y="2112401"/>
            <a:ext cx="3931758" cy="22116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tLab Announces the General Availability of GitLab Duo">
            <a:extLst>
              <a:ext uri="{FF2B5EF4-FFF2-40B4-BE49-F238E27FC236}">
                <a16:creationId xmlns:a16="http://schemas.microsoft.com/office/drawing/2014/main" id="{85E6231C-3B14-50AD-3187-BA290019F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238" y="5368089"/>
            <a:ext cx="2318657" cy="6805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itbucket Blue Logo PNG Vector SVG, EPS, Ai formats (2.59 KB) Free Download">
            <a:extLst>
              <a:ext uri="{FF2B5EF4-FFF2-40B4-BE49-F238E27FC236}">
                <a16:creationId xmlns:a16="http://schemas.microsoft.com/office/drawing/2014/main" id="{CA08BDA3-128B-6F2D-B573-1FE1232733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826" y="5487191"/>
            <a:ext cx="3096077" cy="44229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eanstalk Logo PNG vector in SVG, PDF, AI, CDR format">
            <a:extLst>
              <a:ext uri="{FF2B5EF4-FFF2-40B4-BE49-F238E27FC236}">
                <a16:creationId xmlns:a16="http://schemas.microsoft.com/office/drawing/2014/main" id="{AD3603D4-D4F6-B6E7-2460-D8BD8B5E71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2107" y="4432237"/>
            <a:ext cx="2952619" cy="2211614"/>
          </a:xfrm>
          <a:prstGeom prst="rect">
            <a:avLst/>
          </a:prstGeom>
          <a:noFill/>
          <a:extLst>
            <a:ext uri="{909E8E84-426E-40DD-AFC4-6F175D3DCCD1}">
              <a14:hiddenFill xmlns:a14="http://schemas.microsoft.com/office/drawing/2010/main">
                <a:solidFill>
                  <a:srgbClr val="FFFFFF"/>
                </a:solidFill>
              </a14:hiddenFill>
            </a:ext>
          </a:extLst>
        </p:spPr>
      </p:pic>
      <p:sp>
        <p:nvSpPr>
          <p:cNvPr id="6" name="Plus 5">
            <a:extLst>
              <a:ext uri="{FF2B5EF4-FFF2-40B4-BE49-F238E27FC236}">
                <a16:creationId xmlns:a16="http://schemas.microsoft.com/office/drawing/2014/main" id="{B249F3E6-C574-333A-80EC-18FC3FEE2452}"/>
              </a:ext>
            </a:extLst>
          </p:cNvPr>
          <p:cNvSpPr/>
          <p:nvPr/>
        </p:nvSpPr>
        <p:spPr>
          <a:xfrm>
            <a:off x="5864678" y="3081945"/>
            <a:ext cx="734785" cy="694109"/>
          </a:xfrm>
          <a:prstGeom prst="mathPl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FC43C007-9AB9-5C3D-FED6-9C8785E282DC}"/>
              </a:ext>
            </a:extLst>
          </p:cNvPr>
          <p:cNvSpPr>
            <a:spLocks noGrp="1"/>
          </p:cNvSpPr>
          <p:nvPr>
            <p:ph type="sldNum" sz="quarter" idx="12"/>
          </p:nvPr>
        </p:nvSpPr>
        <p:spPr/>
        <p:txBody>
          <a:bodyPr/>
          <a:lstStyle/>
          <a:p>
            <a:fld id="{86598DAF-923A-6248-B2BC-DBB337695A22}" type="slidenum">
              <a:rPr lang="en-US" smtClean="0"/>
              <a:t>9</a:t>
            </a:fld>
            <a:endParaRPr lang="en-US"/>
          </a:p>
        </p:txBody>
      </p:sp>
      <p:pic>
        <p:nvPicPr>
          <p:cNvPr id="3082" name="Picture 10">
            <a:extLst>
              <a:ext uri="{FF2B5EF4-FFF2-40B4-BE49-F238E27FC236}">
                <a16:creationId xmlns:a16="http://schemas.microsoft.com/office/drawing/2014/main" id="{83CC1BAC-D677-06BB-E34D-C204C980DB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165" y="2766218"/>
            <a:ext cx="3172209"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10250</TotalTime>
  <Words>2553</Words>
  <Application>Microsoft Macintosh PowerPoint</Application>
  <PresentationFormat>Widescreen</PresentationFormat>
  <Paragraphs>277</Paragraphs>
  <Slides>28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Aptos</vt:lpstr>
      <vt:lpstr>Aptos Display</vt:lpstr>
      <vt:lpstr>Arial</vt:lpstr>
      <vt:lpstr>Arial Narrow</vt:lpstr>
      <vt:lpstr>Calibri</vt:lpstr>
      <vt:lpstr>Consolas</vt:lpstr>
      <vt:lpstr>Courier New</vt:lpstr>
      <vt:lpstr>Helvetica</vt:lpstr>
      <vt:lpstr>Inter</vt:lpstr>
      <vt:lpstr>Times</vt:lpstr>
      <vt:lpstr>Office Theme</vt:lpstr>
      <vt:lpstr>Git and GitHub Fundamentals</vt:lpstr>
      <vt:lpstr>Meet your Lecturer</vt:lpstr>
      <vt:lpstr>What will you learn?</vt:lpstr>
      <vt:lpstr>What is Version Control System (VCS)?</vt:lpstr>
      <vt:lpstr>What is Version Control System (VCS)?</vt:lpstr>
      <vt:lpstr>What is Version Control System (VCS)?</vt:lpstr>
      <vt:lpstr>What is Version Control System (VCS)?</vt:lpstr>
      <vt:lpstr>What is Git?</vt:lpstr>
      <vt:lpstr>What is Git?</vt:lpstr>
      <vt:lpstr>GitHub or GitLab?</vt:lpstr>
      <vt:lpstr>GitHub Repositories</vt:lpstr>
      <vt:lpstr>GitHub Repositories</vt:lpstr>
      <vt:lpstr>GitHub Branches</vt:lpstr>
      <vt:lpstr>GitHub Branches</vt:lpstr>
      <vt:lpstr>GitHub Branches</vt:lpstr>
      <vt:lpstr>GitHub Branches</vt:lpstr>
      <vt:lpstr>GitHub Repositories</vt:lpstr>
      <vt:lpstr>Useful Git Commands</vt:lpstr>
      <vt:lpstr>Hands-on exercise (1)</vt:lpstr>
      <vt:lpstr>Hands-on exercise (2)</vt:lpstr>
      <vt:lpstr>Solution: Hands-on exercise (2)</vt:lpstr>
      <vt:lpstr>Solution: Hands-on exercise (2)</vt:lpstr>
      <vt:lpstr>Solution: Hands-on exercise (2)</vt:lpstr>
      <vt:lpstr>Solution: Hands-on exercise (2)</vt:lpstr>
      <vt:lpstr>Solution: Hands-on exercise (2)</vt:lpstr>
      <vt:lpstr>Solution: Hands-on exercise (2)</vt:lpstr>
      <vt:lpstr>Solution: Hands-on exercise (2)</vt:lpstr>
      <vt:lpstr>Solution: Hands-on 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Bessadok, Alaa</dc:creator>
  <cp:lastModifiedBy>Bessadok, Alaa</cp:lastModifiedBy>
  <cp:revision>186</cp:revision>
  <dcterms:created xsi:type="dcterms:W3CDTF">2024-11-11T09:27:05Z</dcterms:created>
  <dcterms:modified xsi:type="dcterms:W3CDTF">2024-11-18T12:17:50Z</dcterms:modified>
</cp:coreProperties>
</file>