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3">
  <p:sldMasterIdLst>
    <p:sldMasterId id="2147483887" r:id="rId1"/>
  </p:sldMasterIdLst>
  <p:sldIdLst>
    <p:sldId id="315" r:id="rId2"/>
    <p:sldId id="257" r:id="rId3"/>
    <p:sldId id="259" r:id="rId4"/>
    <p:sldId id="287" r:id="rId5"/>
    <p:sldId id="261" r:id="rId6"/>
    <p:sldId id="284" r:id="rId7"/>
    <p:sldId id="285" r:id="rId8"/>
    <p:sldId id="286" r:id="rId9"/>
    <p:sldId id="288" r:id="rId10"/>
    <p:sldId id="289" r:id="rId11"/>
    <p:sldId id="290" r:id="rId12"/>
    <p:sldId id="316" r:id="rId13"/>
    <p:sldId id="317" r:id="rId14"/>
    <p:sldId id="322" r:id="rId15"/>
    <p:sldId id="323" r:id="rId16"/>
    <p:sldId id="318" r:id="rId17"/>
    <p:sldId id="319" r:id="rId18"/>
    <p:sldId id="320" r:id="rId19"/>
    <p:sldId id="321" r:id="rId20"/>
    <p:sldId id="314" r:id="rId21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41423139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4530478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5155819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582514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83963767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6818599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6604631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5434852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6390086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31728190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79152825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7726363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34823827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7497081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07725831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66241226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0878213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1B795C-B7FB-4D22-8543-AE9780D09C85}" type="datetimeFigureOut">
              <a:rPr lang="ar-EG" smtClean="0"/>
              <a:t>14/08/1437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A699-751B-4F63-BA97-C6A0112D40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69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ransition spd="slow" advTm="20422">
    <p:fade/>
  </p:transition>
  <p:timing>
    <p:tnLst>
      <p:par>
        <p:cTn id="1" dur="indefinite" restart="never" nodeType="tmRoot"/>
      </p:par>
    </p:tnLst>
  </p:timing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488"/>
            <a:ext cx="12191999" cy="399245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FFC000"/>
                </a:solidFill>
              </a:rPr>
              <a:t>   Tourism</a:t>
            </a:r>
            <a:r>
              <a:rPr lang="en-US" sz="6000" dirty="0" smtClean="0"/>
              <a:t> management </a:t>
            </a:r>
            <a:r>
              <a:rPr lang="en-US" sz="6000" b="1" dirty="0" smtClean="0">
                <a:solidFill>
                  <a:srgbClr val="FFC000"/>
                </a:solidFill>
              </a:rPr>
              <a:t>system</a:t>
            </a:r>
            <a:endParaRPr lang="ar-EG" sz="6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97140"/>
      </p:ext>
    </p:extLst>
  </p:cSld>
  <p:clrMapOvr>
    <a:masterClrMapping/>
  </p:clrMapOvr>
  <p:transition spd="slow" advTm="20422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110"/>
            <a:ext cx="9989127" cy="6470072"/>
          </a:xfrm>
        </p:spPr>
        <p:txBody>
          <a:bodyPr>
            <a:normAutofit fontScale="77500" lnSpcReduction="20000"/>
          </a:bodyPr>
          <a:lstStyle/>
          <a:p>
            <a:pPr marL="342900" lvl="2" indent="-342900" algn="l"/>
            <a:r>
              <a:rPr lang="en-US" sz="2400" dirty="0" smtClean="0">
                <a:solidFill>
                  <a:srgbClr val="00B0F0"/>
                </a:solidFill>
              </a:rPr>
              <a:t>3-</a:t>
            </a:r>
            <a:r>
              <a:rPr lang="en-US" sz="2400" b="1" u="sng" dirty="0">
                <a:solidFill>
                  <a:srgbClr val="00B0F0"/>
                </a:solidFill>
              </a:rPr>
              <a:t>Design </a:t>
            </a:r>
            <a:r>
              <a:rPr lang="en-US" sz="2400" b="1" u="sng" dirty="0" smtClean="0">
                <a:solidFill>
                  <a:srgbClr val="00B0F0"/>
                </a:solidFill>
              </a:rPr>
              <a:t>Constraints</a:t>
            </a:r>
          </a:p>
          <a:p>
            <a:pPr marL="342900" lvl="2" indent="-342900" algn="l"/>
            <a:r>
              <a:rPr lang="en-US" sz="2400" dirty="0"/>
              <a:t>The </a:t>
            </a:r>
            <a:r>
              <a:rPr lang="en-US" sz="2400" dirty="0" smtClean="0"/>
              <a:t>Tourism Management </a:t>
            </a:r>
            <a:r>
              <a:rPr lang="en-US" sz="2400" dirty="0"/>
              <a:t>System shall be a stand-alone system </a:t>
            </a:r>
            <a:r>
              <a:rPr lang="en-US" sz="2400" dirty="0" smtClean="0"/>
              <a:t>in any browser .The system </a:t>
            </a:r>
            <a:r>
              <a:rPr lang="en-US" sz="2400" dirty="0"/>
              <a:t>shall be developed using </a:t>
            </a:r>
            <a:r>
              <a:rPr lang="en-US" sz="2400" dirty="0" smtClean="0"/>
              <a:t>Java and MySQL DB..</a:t>
            </a:r>
          </a:p>
          <a:p>
            <a:pPr marL="342900" lvl="2" indent="-342900" algn="l"/>
            <a:r>
              <a:rPr lang="en-US" sz="2400" b="1" u="sng" dirty="0" smtClean="0">
                <a:solidFill>
                  <a:srgbClr val="00B0F0"/>
                </a:solidFill>
              </a:rPr>
              <a:t>4-</a:t>
            </a:r>
            <a:r>
              <a:rPr lang="en-US" sz="2400" b="1" u="sng" dirty="0">
                <a:solidFill>
                  <a:srgbClr val="00B0F0"/>
                </a:solidFill>
              </a:rPr>
              <a:t>Standards Compliance  </a:t>
            </a:r>
            <a:endParaRPr lang="en-US" sz="2400" b="1" u="sng" dirty="0" smtClean="0">
              <a:solidFill>
                <a:srgbClr val="00B0F0"/>
              </a:solidFill>
            </a:endParaRPr>
          </a:p>
          <a:p>
            <a:pPr marL="342900" lvl="2" indent="-342900" algn="l"/>
            <a:r>
              <a:rPr lang="en-US" sz="2400" dirty="0"/>
              <a:t>There shall be </a:t>
            </a:r>
            <a:r>
              <a:rPr lang="en-US" sz="2400" dirty="0">
                <a:solidFill>
                  <a:srgbClr val="FFC000"/>
                </a:solidFill>
              </a:rPr>
              <a:t>consistency in variable names </a:t>
            </a:r>
            <a:r>
              <a:rPr lang="en-US" sz="2400" dirty="0"/>
              <a:t>within the system. The </a:t>
            </a:r>
            <a:r>
              <a:rPr lang="en-US" sz="2400" dirty="0" smtClean="0">
                <a:solidFill>
                  <a:srgbClr val="FFC000"/>
                </a:solidFill>
              </a:rPr>
              <a:t>pages </a:t>
            </a:r>
            <a:r>
              <a:rPr lang="en-US" sz="2400" dirty="0" smtClean="0"/>
              <a:t>shall </a:t>
            </a:r>
            <a:r>
              <a:rPr lang="en-US" sz="2400" dirty="0"/>
              <a:t>have a </a:t>
            </a:r>
            <a:r>
              <a:rPr lang="en-US" sz="2400" dirty="0">
                <a:solidFill>
                  <a:srgbClr val="FFC000"/>
                </a:solidFill>
              </a:rPr>
              <a:t>consistent look and feel</a:t>
            </a:r>
            <a:r>
              <a:rPr lang="en-US" sz="2400" dirty="0" smtClean="0"/>
              <a:t>.</a:t>
            </a:r>
          </a:p>
          <a:p>
            <a:pPr lvl="2" algn="l"/>
            <a:r>
              <a:rPr lang="en-US" sz="3300" b="1" u="sng" dirty="0" smtClean="0">
                <a:solidFill>
                  <a:srgbClr val="00B0F0"/>
                </a:solidFill>
              </a:rPr>
              <a:t>5-Reliability</a:t>
            </a:r>
            <a:endParaRPr lang="en-US" sz="3300" b="1" u="sng" dirty="0">
              <a:solidFill>
                <a:srgbClr val="00B0F0"/>
              </a:solidFill>
            </a:endParaRPr>
          </a:p>
          <a:p>
            <a:pPr algn="l"/>
            <a:r>
              <a:rPr lang="en-US" sz="2600" dirty="0"/>
              <a:t>Specify the factors required to establish the required reliability of the software system at time of delivery.</a:t>
            </a:r>
          </a:p>
          <a:p>
            <a:pPr algn="l"/>
            <a:r>
              <a:rPr lang="en-US" dirty="0"/>
              <a:t> </a:t>
            </a:r>
          </a:p>
          <a:p>
            <a:pPr lvl="8" algn="l"/>
            <a:r>
              <a:rPr lang="en-US" sz="3300" b="1" u="sng" dirty="0" smtClean="0">
                <a:solidFill>
                  <a:srgbClr val="00B0F0"/>
                </a:solidFill>
              </a:rPr>
              <a:t>6-Availability</a:t>
            </a:r>
            <a:endParaRPr lang="en-US" sz="3300" b="1" u="sng" dirty="0">
              <a:solidFill>
                <a:srgbClr val="00B0F0"/>
              </a:solidFill>
            </a:endParaRPr>
          </a:p>
          <a:p>
            <a:pPr algn="l"/>
            <a:r>
              <a:rPr lang="en-US" sz="2600" dirty="0"/>
              <a:t>The system shall be available </a:t>
            </a:r>
            <a:r>
              <a:rPr lang="en-US" sz="2600" dirty="0" smtClean="0"/>
              <a:t>24 hours</a:t>
            </a:r>
            <a:r>
              <a:rPr lang="en-US" sz="2600" dirty="0"/>
              <a:t>.</a:t>
            </a:r>
          </a:p>
          <a:p>
            <a:pPr algn="l"/>
            <a:r>
              <a:rPr lang="en-US" dirty="0"/>
              <a:t> </a:t>
            </a:r>
          </a:p>
          <a:p>
            <a:pPr lvl="8" algn="l"/>
            <a:r>
              <a:rPr lang="en-US" sz="3300" b="1" u="sng" dirty="0" smtClean="0">
                <a:solidFill>
                  <a:srgbClr val="00B0F0"/>
                </a:solidFill>
              </a:rPr>
              <a:t>7-Security</a:t>
            </a:r>
            <a:endParaRPr lang="en-US" sz="3300" b="1" u="sng" dirty="0">
              <a:solidFill>
                <a:srgbClr val="00B0F0"/>
              </a:solidFill>
            </a:endParaRPr>
          </a:p>
          <a:p>
            <a:pPr algn="l"/>
            <a:r>
              <a:rPr lang="en-US" sz="2600" dirty="0"/>
              <a:t>Customer Service Representatives and Managers will be able to log in to the </a:t>
            </a:r>
            <a:r>
              <a:rPr lang="en-US" sz="2600" dirty="0" smtClean="0"/>
              <a:t>Tourism  </a:t>
            </a:r>
            <a:r>
              <a:rPr lang="en-US" sz="2600" dirty="0"/>
              <a:t>Management System. Customer Service Representatives will have access to the Reservation/Booking and </a:t>
            </a:r>
            <a:r>
              <a:rPr lang="en-US" sz="2600" dirty="0" smtClean="0"/>
              <a:t>other services. </a:t>
            </a:r>
            <a:r>
              <a:rPr lang="en-US" sz="2600" dirty="0"/>
              <a:t>Managers will have access </a:t>
            </a:r>
            <a:r>
              <a:rPr lang="en-US" sz="2600" dirty="0" smtClean="0"/>
              <a:t> </a:t>
            </a:r>
            <a:r>
              <a:rPr lang="en-US" sz="2900" dirty="0" smtClean="0"/>
              <a:t>the </a:t>
            </a:r>
            <a:r>
              <a:rPr lang="en-US" sz="2900" dirty="0"/>
              <a:t>various subsystems will be protected </a:t>
            </a:r>
            <a:r>
              <a:rPr lang="en-US" sz="3200" dirty="0"/>
              <a:t>by a user log in screen that requires a user name and password.</a:t>
            </a:r>
          </a:p>
          <a:p>
            <a:pPr algn="l"/>
            <a:endParaRPr lang="en-US" sz="2600" dirty="0"/>
          </a:p>
          <a:p>
            <a:pPr marL="342900" lvl="2" indent="-342900" algn="l"/>
            <a:endParaRPr lang="en-US" sz="2400" b="1" u="sng" dirty="0">
              <a:solidFill>
                <a:srgbClr val="00B0F0"/>
              </a:solidFill>
            </a:endParaRPr>
          </a:p>
          <a:p>
            <a:pPr marL="342900" lvl="2" indent="-342900" algn="l"/>
            <a:endParaRPr lang="en-US" sz="2400" b="1" u="sng" dirty="0">
              <a:solidFill>
                <a:srgbClr val="00B0F0"/>
              </a:solidFill>
            </a:endParaRP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291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4" y="362664"/>
            <a:ext cx="9924906" cy="6245954"/>
          </a:xfrm>
        </p:spPr>
        <p:txBody>
          <a:bodyPr/>
          <a:lstStyle/>
          <a:p>
            <a:pPr lvl="2" algn="l"/>
            <a:r>
              <a:rPr lang="en-US" sz="2400" b="1" u="sng" dirty="0" smtClean="0">
                <a:solidFill>
                  <a:srgbClr val="00B0F0"/>
                </a:solidFill>
              </a:rPr>
              <a:t>8-Maintainability</a:t>
            </a:r>
            <a:endParaRPr lang="en-US" sz="2400" b="1" u="sng" dirty="0">
              <a:solidFill>
                <a:srgbClr val="00B0F0"/>
              </a:solidFill>
            </a:endParaRPr>
          </a:p>
          <a:p>
            <a:pPr algn="l"/>
            <a:r>
              <a:rPr lang="en-US" sz="2400" dirty="0" smtClean="0">
                <a:solidFill>
                  <a:srgbClr val="FFC000"/>
                </a:solidFill>
              </a:rPr>
              <a:t>The Tourism  </a:t>
            </a:r>
            <a:r>
              <a:rPr lang="en-US" sz="2400" dirty="0">
                <a:solidFill>
                  <a:srgbClr val="FFC000"/>
                </a:solidFill>
              </a:rPr>
              <a:t>Management System </a:t>
            </a:r>
            <a:r>
              <a:rPr lang="en-US" sz="2400" dirty="0"/>
              <a:t>is being developed in </a:t>
            </a:r>
            <a:r>
              <a:rPr lang="en-US" sz="2400" dirty="0" smtClean="0"/>
              <a:t>Java. JAVA is </a:t>
            </a:r>
            <a:r>
              <a:rPr lang="en-US" sz="2400" dirty="0"/>
              <a:t>an object oriented programming language and shall be easy to maintain.</a:t>
            </a:r>
          </a:p>
          <a:p>
            <a:pPr algn="l"/>
            <a:r>
              <a:rPr lang="en-US" sz="2400" dirty="0"/>
              <a:t> </a:t>
            </a:r>
          </a:p>
          <a:p>
            <a:pPr lvl="8" algn="l"/>
            <a:r>
              <a:rPr lang="en-US" sz="2400" b="1" u="sng" dirty="0" smtClean="0">
                <a:solidFill>
                  <a:srgbClr val="00B0F0"/>
                </a:solidFill>
              </a:rPr>
              <a:t>9-Portability</a:t>
            </a:r>
            <a:endParaRPr lang="en-US" sz="2400" b="1" u="sng" dirty="0">
              <a:solidFill>
                <a:srgbClr val="00B0F0"/>
              </a:solidFill>
            </a:endParaRPr>
          </a:p>
          <a:p>
            <a:pPr algn="l"/>
            <a:r>
              <a:rPr lang="en-US" sz="2400" dirty="0" smtClean="0">
                <a:solidFill>
                  <a:srgbClr val="FFC000"/>
                </a:solidFill>
              </a:rPr>
              <a:t>The Tourism  Management </a:t>
            </a:r>
            <a:r>
              <a:rPr lang="en-US" sz="2400" dirty="0">
                <a:solidFill>
                  <a:srgbClr val="FFC000"/>
                </a:solidFill>
              </a:rPr>
              <a:t>System </a:t>
            </a:r>
            <a:r>
              <a:rPr lang="en-US" sz="2400" dirty="0"/>
              <a:t>shall run in any </a:t>
            </a:r>
            <a:r>
              <a:rPr lang="en-US" sz="2400" dirty="0" smtClean="0"/>
              <a:t>any browser using PSC , Phones etc .</a:t>
            </a:r>
            <a:endParaRPr lang="en-US" sz="2400" dirty="0"/>
          </a:p>
          <a:p>
            <a:pPr marL="0" indent="0" algn="l">
              <a:buNone/>
            </a:pPr>
            <a:r>
              <a:rPr lang="en-US" b="1" dirty="0"/>
              <a:t> </a:t>
            </a:r>
            <a:endParaRPr lang="en-US" b="1" u="sng" dirty="0"/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435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en-US" dirty="0" smtClean="0"/>
              <a:t>USE CASE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2052918"/>
            <a:ext cx="10844011" cy="4195481"/>
          </a:xfrm>
        </p:spPr>
        <p:txBody>
          <a:bodyPr>
            <a:normAutofit/>
          </a:bodyPr>
          <a:lstStyle/>
          <a:p>
            <a:pPr marL="3657600" lvl="8" indent="0" algn="l">
              <a:buNone/>
            </a:pPr>
            <a:r>
              <a:rPr lang="en-US" sz="3000" u="sng" dirty="0" smtClean="0">
                <a:solidFill>
                  <a:srgbClr val="FFC000"/>
                </a:solidFill>
              </a:rPr>
              <a:t>Scenario</a:t>
            </a:r>
          </a:p>
          <a:p>
            <a:pPr algn="l"/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tourist is the main goal in this system. He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can perform a login process depend on a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E_mail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password which he has admitted. He also can read last news , find most familiar hotels , know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travel agent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view all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places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view travel agents.</a:t>
            </a:r>
          </a:p>
          <a:p>
            <a:pPr algn="l"/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tourist can reserve a cinema ticket and a trip from the proposed </a:t>
            </a:r>
            <a:endParaRPr lang="ar-EG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ar-EG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 the site</a:t>
            </a:r>
            <a:endParaRPr lang="ar-EG" sz="3200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49529"/>
      </p:ext>
    </p:extLst>
  </p:cSld>
  <p:clrMapOvr>
    <a:masterClrMapping/>
  </p:clrMapOvr>
  <p:transition spd="slow" advTm="20422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990600"/>
            <a:ext cx="11103428" cy="5589754"/>
          </a:xfrm>
        </p:spPr>
      </p:pic>
      <p:sp>
        <p:nvSpPr>
          <p:cNvPr id="6" name="TextBox 5"/>
          <p:cNvSpPr txBox="1"/>
          <p:nvPr/>
        </p:nvSpPr>
        <p:spPr>
          <a:xfrm>
            <a:off x="3951514" y="348343"/>
            <a:ext cx="445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tourist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22867"/>
      </p:ext>
    </p:extLst>
  </p:cSld>
  <p:clrMapOvr>
    <a:masterClrMapping/>
  </p:clrMapOvr>
  <p:transition spd="slow" advTm="20422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543300"/>
            <a:r>
              <a:rPr lang="en-US" sz="3600" u="sng" dirty="0" smtClean="0">
                <a:solidFill>
                  <a:srgbClr val="FFC000"/>
                </a:solidFill>
              </a:rPr>
              <a:t>Scenario</a:t>
            </a:r>
            <a:endParaRPr lang="en-US" sz="3600" u="sng" dirty="0">
              <a:solidFill>
                <a:srgbClr val="FFC000"/>
              </a:solidFill>
            </a:endParaRPr>
          </a:p>
          <a:p>
            <a:r>
              <a:rPr lang="en-US" dirty="0" smtClean="0"/>
              <a:t>Employee is admin to our web site he can view the site content     </a:t>
            </a:r>
          </a:p>
          <a:p>
            <a:r>
              <a:rPr lang="en-US" dirty="0" smtClean="0"/>
              <a:t>And can edit on the site by edit the data dynamicly on way  add  trip  ,delete ,update , cancel trip ,add film ,delete ,update ,cancel reserve to customer  and show message from inbox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28504"/>
      </p:ext>
    </p:extLst>
  </p:cSld>
  <p:clrMapOvr>
    <a:masterClrMapping/>
  </p:clrMapOvr>
  <p:transition spd="slow" advTm="20422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97429"/>
            <a:ext cx="11059885" cy="5505398"/>
          </a:xfrm>
        </p:spPr>
      </p:pic>
      <p:sp>
        <p:nvSpPr>
          <p:cNvPr id="5" name="TextBox 4"/>
          <p:cNvSpPr txBox="1"/>
          <p:nvPr/>
        </p:nvSpPr>
        <p:spPr>
          <a:xfrm>
            <a:off x="3396343" y="424543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Employee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21272"/>
      </p:ext>
    </p:extLst>
  </p:cSld>
  <p:clrMapOvr>
    <a:masterClrMapping/>
  </p:clrMapOvr>
  <p:transition spd="slow" advTm="20422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i="1" u="sng" dirty="0" smtClean="0">
                <a:solidFill>
                  <a:srgbClr val="FFC000"/>
                </a:solidFill>
              </a:rPr>
              <a:t>CRC</a:t>
            </a:r>
            <a:endParaRPr lang="ar-EG" sz="6000" b="1" i="1" u="sng" dirty="0">
              <a:solidFill>
                <a:srgbClr val="FFC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1495329"/>
            <a:ext cx="11423561" cy="500344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5823857"/>
            <a:ext cx="4561114" cy="5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50873"/>
      </p:ext>
    </p:extLst>
  </p:cSld>
  <p:clrMapOvr>
    <a:masterClrMapping/>
  </p:clrMapOvr>
  <p:transition spd="slow" advTm="20422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Diagram</a:t>
            </a:r>
            <a:endParaRPr lang="ar-EG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85" y="1275008"/>
            <a:ext cx="11306978" cy="5441926"/>
          </a:xfrm>
        </p:spPr>
      </p:pic>
    </p:spTree>
    <p:extLst>
      <p:ext uri="{BB962C8B-B14F-4D97-AF65-F5344CB8AC3E}">
        <p14:creationId xmlns:p14="http://schemas.microsoft.com/office/powerpoint/2010/main" val="19699421"/>
      </p:ext>
    </p:extLst>
  </p:cSld>
  <p:clrMapOvr>
    <a:masterClrMapping/>
  </p:clrMapOvr>
  <p:transition spd="slow" advTm="20422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Andalus" pitchFamily="18" charset="-78"/>
                <a:cs typeface="Andalus" pitchFamily="18" charset="-78"/>
              </a:rPr>
              <a:t>Sequence Diagram</a:t>
            </a:r>
            <a:endParaRPr lang="ar-EG" sz="54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360713"/>
            <a:ext cx="10794774" cy="5061857"/>
          </a:xfrm>
        </p:spPr>
      </p:pic>
    </p:spTree>
    <p:extLst>
      <p:ext uri="{BB962C8B-B14F-4D97-AF65-F5344CB8AC3E}">
        <p14:creationId xmlns:p14="http://schemas.microsoft.com/office/powerpoint/2010/main" val="917409484"/>
      </p:ext>
    </p:extLst>
  </p:cSld>
  <p:clrMapOvr>
    <a:masterClrMapping/>
  </p:clrMapOvr>
  <p:transition spd="slow" advTm="20422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068"/>
            <a:ext cx="12192000" cy="5776774"/>
          </a:xfrm>
        </p:spPr>
      </p:pic>
    </p:spTree>
    <p:extLst>
      <p:ext uri="{BB962C8B-B14F-4D97-AF65-F5344CB8AC3E}">
        <p14:creationId xmlns:p14="http://schemas.microsoft.com/office/powerpoint/2010/main" val="1917862503"/>
      </p:ext>
    </p:extLst>
  </p:cSld>
  <p:clrMapOvr>
    <a:masterClrMapping/>
  </p:clrMapOvr>
  <p:transition spd="slow" advTm="20422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01"/>
            <a:ext cx="121920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Main idea: </a:t>
            </a:r>
            <a:r>
              <a:rPr lang="en-US" sz="2800" dirty="0"/>
              <a:t>This project is to improve Tourism traditional  </a:t>
            </a:r>
            <a:r>
              <a:rPr lang="en-US" sz="2800" dirty="0" smtClean="0"/>
              <a:t>systems </a:t>
            </a:r>
            <a:r>
              <a:rPr lang="en-US" sz="2800" dirty="0"/>
              <a:t>performance and quality and reduce services costs and performed manual operations and keep </a:t>
            </a:r>
            <a:r>
              <a:rPr lang="en-US" sz="2800" dirty="0" smtClean="0"/>
              <a:t>tourists comfortable </a:t>
            </a:r>
            <a:r>
              <a:rPr lang="en-US" sz="2800" dirty="0"/>
              <a:t>when dealing with the system.</a:t>
            </a:r>
          </a:p>
          <a:p>
            <a:pPr algn="l"/>
            <a:endParaRPr lang="ar-E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7436" y="2770909"/>
            <a:ext cx="12094564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2400" dirty="0" smtClean="0">
              <a:solidFill>
                <a:srgbClr val="FFC000"/>
              </a:solidFill>
            </a:endParaRPr>
          </a:p>
          <a:p>
            <a:pPr algn="l"/>
            <a:endParaRPr lang="en-US" sz="2400" dirty="0">
              <a:solidFill>
                <a:srgbClr val="FFC000"/>
              </a:solidFill>
            </a:endParaRPr>
          </a:p>
          <a:p>
            <a:pPr algn="l"/>
            <a:endParaRPr lang="en-US" sz="2400" dirty="0" smtClean="0">
              <a:solidFill>
                <a:srgbClr val="FFC000"/>
              </a:solidFill>
            </a:endParaRPr>
          </a:p>
          <a:p>
            <a:pPr algn="l"/>
            <a:r>
              <a:rPr lang="en-US" sz="2400" dirty="0" smtClean="0">
                <a:solidFill>
                  <a:srgbClr val="FFC000"/>
                </a:solidFill>
              </a:rPr>
              <a:t>Problem </a:t>
            </a:r>
            <a:r>
              <a:rPr lang="en-US" sz="2400" dirty="0">
                <a:solidFill>
                  <a:srgbClr val="FFC000"/>
                </a:solidFill>
              </a:rPr>
              <a:t>Identification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:-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Although the current websites is </a:t>
            </a:r>
            <a:r>
              <a:rPr lang="en-US" sz="2400" dirty="0"/>
              <a:t>of an international class </a:t>
            </a:r>
            <a:r>
              <a:rPr lang="ar-EG" sz="2400" dirty="0" smtClean="0"/>
              <a:t> </a:t>
            </a:r>
            <a:r>
              <a:rPr lang="en-US" sz="2400" dirty="0" smtClean="0"/>
              <a:t>and quality</a:t>
            </a:r>
            <a:r>
              <a:rPr lang="en-US" sz="2400" dirty="0"/>
              <a:t> </a:t>
            </a:r>
            <a:r>
              <a:rPr lang="en-US" sz="2400" dirty="0" smtClean="0"/>
              <a:t>It’s Not </a:t>
            </a:r>
            <a:r>
              <a:rPr lang="en-US" sz="2400" dirty="0"/>
              <a:t>realizing its maximum potential due to delay of activities by the current redundant manual system.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OUR </a:t>
            </a:r>
            <a:r>
              <a:rPr lang="en-US" sz="2400" dirty="0">
                <a:solidFill>
                  <a:srgbClr val="FFC000"/>
                </a:solidFill>
              </a:rPr>
              <a:t>system, which </a:t>
            </a:r>
            <a:r>
              <a:rPr lang="en-US" sz="2400" dirty="0" smtClean="0">
                <a:solidFill>
                  <a:srgbClr val="FFC000"/>
                </a:solidFill>
              </a:rPr>
              <a:t>would be </a:t>
            </a:r>
            <a:r>
              <a:rPr lang="en-US" sz="2400" dirty="0">
                <a:solidFill>
                  <a:srgbClr val="FFC000"/>
                </a:solidFill>
              </a:rPr>
              <a:t>friendlier to customers and the </a:t>
            </a:r>
            <a:r>
              <a:rPr lang="en-US" sz="2400" dirty="0" smtClean="0">
                <a:solidFill>
                  <a:srgbClr val="FFC000"/>
                </a:solidFill>
              </a:rPr>
              <a:t>staff.</a:t>
            </a:r>
            <a:r>
              <a:rPr lang="ar-EG" sz="2400" dirty="0" smtClean="0">
                <a:solidFill>
                  <a:srgbClr val="FFC000"/>
                </a:solidFill>
              </a:rPr>
              <a:t>.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1-</a:t>
            </a:r>
          </a:p>
          <a:p>
            <a:pPr algn="l"/>
            <a:r>
              <a:rPr lang="en-US" sz="2400" dirty="0" smtClean="0">
                <a:solidFill>
                  <a:srgbClr val="FFC000"/>
                </a:solidFill>
              </a:rPr>
              <a:t>Improve </a:t>
            </a:r>
            <a:r>
              <a:rPr lang="en-US" sz="2400" dirty="0">
                <a:solidFill>
                  <a:srgbClr val="FFC000"/>
                </a:solidFill>
              </a:rPr>
              <a:t>customer care and </a:t>
            </a:r>
            <a:r>
              <a:rPr lang="en-US" sz="2400" dirty="0" smtClean="0">
                <a:solidFill>
                  <a:srgbClr val="FFC000"/>
                </a:solidFill>
              </a:rPr>
              <a:t>service online.</a:t>
            </a:r>
            <a:r>
              <a:rPr lang="ar-EG" sz="2400" dirty="0" smtClean="0">
                <a:solidFill>
                  <a:srgbClr val="FFC000"/>
                </a:solidFill>
              </a:rPr>
              <a:t>.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2-</a:t>
            </a:r>
          </a:p>
          <a:p>
            <a:pPr algn="l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sz="2400" dirty="0" smtClean="0">
                <a:solidFill>
                  <a:srgbClr val="FFC000"/>
                </a:solidFill>
              </a:rPr>
              <a:t>Reduce </a:t>
            </a:r>
            <a:r>
              <a:rPr lang="en-US" sz="2400" dirty="0">
                <a:solidFill>
                  <a:srgbClr val="FFC000"/>
                </a:solidFill>
              </a:rPr>
              <a:t>the operational costs of </a:t>
            </a:r>
            <a:r>
              <a:rPr lang="en-US" sz="2400" dirty="0" smtClean="0">
                <a:solidFill>
                  <a:srgbClr val="FFC000"/>
                </a:solidFill>
              </a:rPr>
              <a:t>the reservation.</a:t>
            </a:r>
            <a:endParaRPr lang="ar-EG" sz="2400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606263"/>
      </p:ext>
    </p:extLst>
  </p:cSld>
  <p:clrMapOvr>
    <a:masterClrMapping/>
  </p:clrMapOvr>
  <p:transition spd="slow" advTm="767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734095"/>
            <a:ext cx="9723549" cy="5583596"/>
          </a:xfrm>
        </p:spPr>
      </p:pic>
    </p:spTree>
    <p:extLst>
      <p:ext uri="{BB962C8B-B14F-4D97-AF65-F5344CB8AC3E}">
        <p14:creationId xmlns:p14="http://schemas.microsoft.com/office/powerpoint/2010/main" val="131693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422">
        <p:split orient="vert"/>
      </p:transition>
    </mc:Choice>
    <mc:Fallback xmlns="">
      <p:transition spd="slow" advTm="20422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dist="50800" dir="18900000" sx="0" sy="0">
                    <a:srgbClr val="000000">
                      <a:alpha val="50000"/>
                    </a:srgbClr>
                  </a:outerShdw>
                </a:effectLst>
              </a:rPr>
              <a:t>Objectives Of The Proposed System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ar-EG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 enable online booking via phone. To enable automated data entry methods.</a:t>
            </a:r>
          </a:p>
          <a:p>
            <a:pPr lvl="0" algn="l" rtl="0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Ensure efficient and reliable communication within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 internet . 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l" rtl="0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Enforce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security measures to avoid unauthorized access to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tourists data.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l" rtl="0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Enable fast and easy retrieval of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tourist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records and data for fast reference activities.</a:t>
            </a: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16514906"/>
      </p:ext>
    </p:extLst>
  </p:cSld>
  <p:clrMapOvr>
    <a:masterClrMapping/>
  </p:clrMapOvr>
  <p:transition spd="slow" advTm="4231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4691"/>
            <a:ext cx="9404723" cy="78971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C000"/>
                </a:solidFill>
              </a:rPr>
              <a:t>Feasibility</a:t>
            </a:r>
            <a:r>
              <a:rPr lang="en-US" b="1" u="sng" dirty="0" smtClean="0"/>
              <a:t> Study</a:t>
            </a:r>
            <a:endParaRPr lang="ar-EG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-</a:t>
            </a:r>
            <a:r>
              <a:rPr lang="en-US" sz="2800" dirty="0" smtClean="0">
                <a:solidFill>
                  <a:srgbClr val="FFFF00"/>
                </a:solidFill>
              </a:rPr>
              <a:t>Economic Feasibility</a:t>
            </a:r>
            <a:endParaRPr lang="ar-EG" sz="2800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2400" dirty="0" smtClean="0"/>
              <a:t>Cost saving</a:t>
            </a:r>
            <a:endParaRPr lang="ar-EG" sz="2400" dirty="0" smtClean="0"/>
          </a:p>
          <a:p>
            <a:pPr marL="0" indent="0" algn="l">
              <a:buNone/>
            </a:pPr>
            <a:r>
              <a:rPr lang="en-US" sz="2400" dirty="0" smtClean="0"/>
              <a:t>Improve service level</a:t>
            </a:r>
          </a:p>
          <a:p>
            <a:pPr marL="0" indent="0" algn="l">
              <a:buNone/>
            </a:pPr>
            <a:r>
              <a:rPr lang="en-US" sz="2400" dirty="0" smtClean="0"/>
              <a:t>Improve information level</a:t>
            </a:r>
          </a:p>
          <a:p>
            <a:pPr marL="0" indent="0" algn="l">
              <a:buNone/>
            </a:pPr>
            <a:r>
              <a:rPr lang="en-US" sz="2400" dirty="0" smtClean="0"/>
              <a:t>Time saving</a:t>
            </a:r>
            <a:endParaRPr lang="ar-EG" sz="2400" dirty="0" smtClean="0"/>
          </a:p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</a:rPr>
              <a:t>-</a:t>
            </a:r>
            <a:r>
              <a:rPr lang="en-US" sz="2800" dirty="0" smtClean="0">
                <a:solidFill>
                  <a:srgbClr val="FFFF00"/>
                </a:solidFill>
              </a:rPr>
              <a:t>Behavioral Feasibility</a:t>
            </a:r>
            <a:endParaRPr lang="ar-EG" sz="2800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2400" dirty="0" smtClean="0"/>
              <a:t>Easier working with manual Systems</a:t>
            </a:r>
          </a:p>
          <a:p>
            <a:pPr marL="0" indent="0" algn="l">
              <a:buNone/>
            </a:pPr>
            <a:r>
              <a:rPr lang="en-US" sz="2400" dirty="0" smtClean="0"/>
              <a:t>Information gathering easier </a:t>
            </a:r>
          </a:p>
          <a:p>
            <a:pPr marL="0" indent="0" algn="l">
              <a:buNone/>
            </a:pPr>
            <a:r>
              <a:rPr lang="en-US" sz="2400" dirty="0" smtClean="0"/>
              <a:t>Admin controls &amp;manages user’s data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2928466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" y="0"/>
            <a:ext cx="12192000" cy="4343399"/>
          </a:xfrm>
        </p:spPr>
      </p:pic>
      <p:sp>
        <p:nvSpPr>
          <p:cNvPr id="2" name="TextBox 1"/>
          <p:cNvSpPr txBox="1"/>
          <p:nvPr/>
        </p:nvSpPr>
        <p:spPr>
          <a:xfrm>
            <a:off x="216824" y="4779308"/>
            <a:ext cx="1197517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srgbClr val="00B0F0"/>
                </a:solidFill>
              </a:rPr>
              <a:t>1-</a:t>
            </a:r>
            <a:r>
              <a:rPr lang="en-US" sz="2400" dirty="0" smtClean="0"/>
              <a:t>Essam Mohammed Ghorab (L*) .</a:t>
            </a:r>
          </a:p>
          <a:p>
            <a:pPr algn="l"/>
            <a:r>
              <a:rPr lang="en-US" sz="2400" dirty="0" smtClean="0">
                <a:solidFill>
                  <a:srgbClr val="00B0F0"/>
                </a:solidFill>
              </a:rPr>
              <a:t>2-</a:t>
            </a:r>
            <a:r>
              <a:rPr lang="en-US" sz="2400" dirty="0" smtClean="0"/>
              <a:t>Alaa Mahmoud Elfeki.</a:t>
            </a:r>
          </a:p>
          <a:p>
            <a:pPr algn="l"/>
            <a:r>
              <a:rPr lang="en-US" sz="2400" dirty="0" smtClean="0">
                <a:solidFill>
                  <a:srgbClr val="00B0F0"/>
                </a:solidFill>
              </a:rPr>
              <a:t>3-</a:t>
            </a:r>
            <a:r>
              <a:rPr lang="en-US" sz="2400" dirty="0" smtClean="0"/>
              <a:t>Reda Ismaiel  Meki.</a:t>
            </a:r>
          </a:p>
          <a:p>
            <a:pPr algn="l"/>
            <a:r>
              <a:rPr lang="en-US" sz="2400" dirty="0" smtClean="0">
                <a:solidFill>
                  <a:srgbClr val="00B0F0"/>
                </a:solidFill>
              </a:rPr>
              <a:t>4-</a:t>
            </a:r>
            <a:r>
              <a:rPr lang="en-US" sz="2400" dirty="0" smtClean="0"/>
              <a:t>Mohammed  </a:t>
            </a:r>
            <a:r>
              <a:rPr lang="en-US" sz="2400" dirty="0" err="1" smtClean="0"/>
              <a:t>Abd</a:t>
            </a:r>
            <a:r>
              <a:rPr lang="en-US" sz="2400" dirty="0" smtClean="0"/>
              <a:t> </a:t>
            </a:r>
            <a:r>
              <a:rPr lang="en-US" sz="2400" dirty="0" err="1" smtClean="0"/>
              <a:t>elsalam</a:t>
            </a:r>
            <a:r>
              <a:rPr lang="en-US" sz="2400" dirty="0" smtClean="0"/>
              <a:t> </a:t>
            </a:r>
            <a:r>
              <a:rPr lang="en-US" sz="2400" dirty="0" err="1" smtClean="0"/>
              <a:t>elalkamy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dirty="0" smtClean="0">
                <a:solidFill>
                  <a:srgbClr val="00B0F0"/>
                </a:solidFill>
              </a:rPr>
              <a:t>5-</a:t>
            </a:r>
            <a:r>
              <a:rPr lang="en-US" sz="2400" dirty="0" smtClean="0"/>
              <a:t>Abdelrahman Silliman Moussa .  </a:t>
            </a:r>
          </a:p>
        </p:txBody>
      </p:sp>
    </p:spTree>
    <p:extLst>
      <p:ext uri="{BB962C8B-B14F-4D97-AF65-F5344CB8AC3E}">
        <p14:creationId xmlns:p14="http://schemas.microsoft.com/office/powerpoint/2010/main" val="4291088113"/>
      </p:ext>
    </p:extLst>
  </p:cSld>
  <p:clrMapOvr>
    <a:masterClrMapping/>
  </p:clrMapOvr>
  <p:transition spd="slow" advTm="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6947" y="231045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Functional Requirements</a:t>
            </a:r>
            <a:endParaRPr lang="ar-EG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9457" y="1263209"/>
            <a:ext cx="8946541" cy="530384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The functional requirements for the system are divided into three main categories, Reservation/Booking, </a:t>
            </a:r>
            <a:r>
              <a:rPr lang="en-US" dirty="0" smtClean="0"/>
              <a:t>Trips, </a:t>
            </a:r>
            <a:r>
              <a:rPr lang="en-US" dirty="0"/>
              <a:t>and Management. For further details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u="sng" dirty="0">
                <a:solidFill>
                  <a:srgbClr val="FFC000"/>
                </a:solidFill>
              </a:rPr>
              <a:t>refer to the use cases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 lvl="0" algn="l"/>
            <a:r>
              <a:rPr lang="en-US" dirty="0" smtClean="0">
                <a:solidFill>
                  <a:srgbClr val="00B0F0"/>
                </a:solidFill>
              </a:rPr>
              <a:t>1.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Reservation/Booking</a:t>
            </a:r>
          </a:p>
          <a:p>
            <a:pPr algn="l"/>
            <a:r>
              <a:rPr lang="en-US" dirty="0" smtClean="0"/>
              <a:t>-</a:t>
            </a: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system shall </a:t>
            </a:r>
            <a:r>
              <a:rPr lang="en-US" dirty="0"/>
              <a:t>record </a:t>
            </a:r>
            <a:r>
              <a:rPr lang="en-US" dirty="0" smtClean="0"/>
              <a:t>reservations.</a:t>
            </a:r>
          </a:p>
          <a:p>
            <a:pPr marL="342900" lvl="1" indent="-342900" algn="l"/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C000"/>
                </a:solidFill>
              </a:rPr>
              <a:t>The </a:t>
            </a:r>
            <a:r>
              <a:rPr lang="en-US" sz="2000" dirty="0">
                <a:solidFill>
                  <a:srgbClr val="FFC000"/>
                </a:solidFill>
              </a:rPr>
              <a:t>system shall </a:t>
            </a:r>
            <a:r>
              <a:rPr lang="en-US" sz="2000" dirty="0"/>
              <a:t>record the </a:t>
            </a:r>
            <a:r>
              <a:rPr lang="en-US" sz="2000" dirty="0" smtClean="0"/>
              <a:t>tourists 'name.</a:t>
            </a:r>
            <a:endParaRPr lang="en-US" sz="2000" dirty="0"/>
          </a:p>
          <a:p>
            <a:pPr marL="342900" lvl="1" indent="-342900" algn="l"/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C000"/>
                </a:solidFill>
              </a:rPr>
              <a:t>The </a:t>
            </a:r>
            <a:r>
              <a:rPr lang="en-US" sz="2000" dirty="0">
                <a:solidFill>
                  <a:srgbClr val="FFC000"/>
                </a:solidFill>
              </a:rPr>
              <a:t>system shall </a:t>
            </a:r>
            <a:r>
              <a:rPr lang="en-US" sz="2000" dirty="0"/>
              <a:t>record the number of occupants.</a:t>
            </a:r>
          </a:p>
          <a:p>
            <a:pPr lvl="1" algn="l"/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C000"/>
                </a:solidFill>
              </a:rPr>
              <a:t>The </a:t>
            </a:r>
            <a:r>
              <a:rPr lang="en-US" sz="2000" dirty="0">
                <a:solidFill>
                  <a:srgbClr val="FFC000"/>
                </a:solidFill>
              </a:rPr>
              <a:t>system shall </a:t>
            </a:r>
            <a:r>
              <a:rPr lang="en-US" sz="2000" dirty="0" smtClean="0"/>
              <a:t>should have a contact with favorite places.</a:t>
            </a:r>
          </a:p>
          <a:p>
            <a:pPr lvl="1" algn="l"/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C000"/>
                </a:solidFill>
              </a:rPr>
              <a:t>The </a:t>
            </a:r>
            <a:r>
              <a:rPr lang="en-US" sz="2000" dirty="0">
                <a:solidFill>
                  <a:srgbClr val="FFC000"/>
                </a:solidFill>
              </a:rPr>
              <a:t>system shall </a:t>
            </a:r>
            <a:r>
              <a:rPr lang="en-US" sz="2000" dirty="0"/>
              <a:t>allow </a:t>
            </a:r>
            <a:r>
              <a:rPr lang="en-US" sz="2000" dirty="0" smtClean="0"/>
              <a:t>the tourists to explore about Egypt.</a:t>
            </a:r>
          </a:p>
          <a:p>
            <a:pPr algn="l"/>
            <a:r>
              <a:rPr lang="en-US" dirty="0" smtClean="0"/>
              <a:t>-</a:t>
            </a: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system shall </a:t>
            </a:r>
            <a:r>
              <a:rPr lang="en-US" dirty="0"/>
              <a:t>automatically cancel </a:t>
            </a:r>
            <a:r>
              <a:rPr lang="en-US" dirty="0" smtClean="0"/>
              <a:t>reservations </a:t>
            </a:r>
            <a:r>
              <a:rPr lang="en-US" dirty="0"/>
              <a:t>if the customer has not provided their credit card number </a:t>
            </a:r>
          </a:p>
          <a:p>
            <a:pPr algn="l"/>
            <a:endParaRPr lang="en-US" dirty="0"/>
          </a:p>
          <a:p>
            <a:pPr lvl="0" algn="l"/>
            <a:endParaRPr lang="en-US" dirty="0">
              <a:solidFill>
                <a:srgbClr val="00B0F0"/>
              </a:solidFill>
            </a:endParaRP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0911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8255" y="290946"/>
            <a:ext cx="9107744" cy="6137563"/>
          </a:xfrm>
        </p:spPr>
        <p:txBody>
          <a:bodyPr>
            <a:noAutofit/>
          </a:bodyPr>
          <a:lstStyle/>
          <a:p>
            <a:pPr marL="457200" lvl="1" indent="0" algn="l" rtl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-The system shall </a:t>
            </a:r>
            <a:r>
              <a:rPr lang="en-US" sz="2000" dirty="0" smtClean="0"/>
              <a:t>record </a:t>
            </a:r>
            <a:r>
              <a:rPr lang="en-US" sz="2000" dirty="0"/>
              <a:t>the expected check-in date and time.</a:t>
            </a:r>
          </a:p>
          <a:p>
            <a:pPr lvl="1" algn="l"/>
            <a:r>
              <a:rPr lang="en-US" sz="2000" dirty="0" smtClean="0">
                <a:solidFill>
                  <a:srgbClr val="FFC000"/>
                </a:solidFill>
              </a:rPr>
              <a:t>-The </a:t>
            </a:r>
            <a:r>
              <a:rPr lang="en-US" sz="2000" dirty="0">
                <a:solidFill>
                  <a:srgbClr val="FFC000"/>
                </a:solidFill>
              </a:rPr>
              <a:t>system shall </a:t>
            </a:r>
            <a:r>
              <a:rPr lang="en-US" sz="2000" dirty="0"/>
              <a:t>check-in </a:t>
            </a:r>
            <a:r>
              <a:rPr lang="en-US" sz="2000" dirty="0" smtClean="0"/>
              <a:t>Tourists</a:t>
            </a:r>
            <a:endParaRPr lang="en-US" sz="2000" dirty="0"/>
          </a:p>
          <a:p>
            <a:pPr lvl="1" algn="l"/>
            <a:r>
              <a:rPr lang="en-US" sz="2000" dirty="0" smtClean="0">
                <a:solidFill>
                  <a:srgbClr val="FFC000"/>
                </a:solidFill>
              </a:rPr>
              <a:t>-The </a:t>
            </a:r>
            <a:r>
              <a:rPr lang="en-US" sz="2000" dirty="0">
                <a:solidFill>
                  <a:srgbClr val="FFC000"/>
                </a:solidFill>
              </a:rPr>
              <a:t>system shall </a:t>
            </a:r>
            <a:r>
              <a:rPr lang="en-US" sz="2000" dirty="0"/>
              <a:t>allow reservations to be modified without having to reenter all the customer </a:t>
            </a:r>
            <a:r>
              <a:rPr lang="en-US" sz="2000" dirty="0" smtClean="0"/>
              <a:t>information</a:t>
            </a:r>
          </a:p>
          <a:p>
            <a:pPr lvl="1" algn="l"/>
            <a:r>
              <a:rPr lang="en-US" sz="2000" dirty="0" smtClean="0">
                <a:solidFill>
                  <a:srgbClr val="FFC000"/>
                </a:solidFill>
              </a:rPr>
              <a:t>-The </a:t>
            </a:r>
            <a:r>
              <a:rPr lang="en-US" sz="2000" dirty="0">
                <a:solidFill>
                  <a:srgbClr val="FFC000"/>
                </a:solidFill>
              </a:rPr>
              <a:t>system shall </a:t>
            </a:r>
            <a:r>
              <a:rPr lang="en-US" sz="2000" dirty="0"/>
              <a:t>record that the </a:t>
            </a:r>
            <a:r>
              <a:rPr lang="en-US" sz="2000" dirty="0" smtClean="0"/>
              <a:t>weather in required place.</a:t>
            </a:r>
            <a:endParaRPr lang="en-US" sz="2000" dirty="0"/>
          </a:p>
          <a:p>
            <a:pPr lvl="2" algn="l"/>
            <a:r>
              <a:rPr lang="en-US" sz="2000" dirty="0" smtClean="0">
                <a:solidFill>
                  <a:srgbClr val="FFC000"/>
                </a:solidFill>
              </a:rPr>
              <a:t>-The </a:t>
            </a:r>
            <a:r>
              <a:rPr lang="en-US" sz="2000" dirty="0">
                <a:solidFill>
                  <a:srgbClr val="FFC000"/>
                </a:solidFill>
              </a:rPr>
              <a:t>system shall</a:t>
            </a:r>
            <a:r>
              <a:rPr lang="en-US" sz="2000" dirty="0"/>
              <a:t> record the </a:t>
            </a:r>
            <a:r>
              <a:rPr lang="en-US" sz="2000" dirty="0" smtClean="0"/>
              <a:t>payments. </a:t>
            </a:r>
            <a:endParaRPr lang="en-US" sz="2000" dirty="0"/>
          </a:p>
          <a:p>
            <a:pPr lvl="2" algn="l"/>
            <a:r>
              <a:rPr lang="en-US" sz="2000" dirty="0" smtClean="0">
                <a:solidFill>
                  <a:srgbClr val="FFC000"/>
                </a:solidFill>
              </a:rPr>
              <a:t>-The </a:t>
            </a:r>
            <a:r>
              <a:rPr lang="en-US" sz="2000" dirty="0">
                <a:solidFill>
                  <a:srgbClr val="FFC000"/>
                </a:solidFill>
              </a:rPr>
              <a:t>system shall </a:t>
            </a:r>
            <a:r>
              <a:rPr lang="en-US" sz="2000" dirty="0"/>
              <a:t>record the payment type</a:t>
            </a:r>
            <a:r>
              <a:rPr lang="en-US" sz="2000" dirty="0" smtClean="0"/>
              <a:t>.</a:t>
            </a:r>
          </a:p>
          <a:p>
            <a:pPr lvl="2" algn="l"/>
            <a:r>
              <a:rPr lang="en-US" sz="2000" dirty="0" smtClean="0">
                <a:solidFill>
                  <a:srgbClr val="FFC000"/>
                </a:solidFill>
              </a:rPr>
              <a:t>-The </a:t>
            </a:r>
            <a:r>
              <a:rPr lang="en-US" sz="2000" dirty="0">
                <a:solidFill>
                  <a:srgbClr val="FFC000"/>
                </a:solidFill>
              </a:rPr>
              <a:t>system shall </a:t>
            </a:r>
            <a:r>
              <a:rPr lang="en-US" sz="2000" dirty="0"/>
              <a:t>record customer feedback.</a:t>
            </a: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562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471055"/>
          </a:xfrm>
        </p:spPr>
        <p:txBody>
          <a:bodyPr/>
          <a:lstStyle/>
          <a:p>
            <a:r>
              <a:rPr lang="ar-EG" dirty="0" smtClean="0"/>
              <a:t>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19455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 smtClean="0">
                <a:solidFill>
                  <a:srgbClr val="00B0F0"/>
                </a:solidFill>
              </a:rPr>
              <a:t>3-Management</a:t>
            </a:r>
            <a:endParaRPr lang="ar-EG" sz="2800" dirty="0" smtClean="0">
              <a:solidFill>
                <a:srgbClr val="00B0F0"/>
              </a:solidFill>
            </a:endParaRPr>
          </a:p>
          <a:p>
            <a:pPr algn="l"/>
            <a:r>
              <a:rPr lang="ar-EG" sz="2800" dirty="0" smtClean="0">
                <a:solidFill>
                  <a:srgbClr val="00B0F0"/>
                </a:solidFill>
              </a:rPr>
              <a:t>-</a:t>
            </a:r>
            <a:r>
              <a:rPr lang="en-US" dirty="0">
                <a:solidFill>
                  <a:srgbClr val="FFC000"/>
                </a:solidFill>
              </a:rPr>
              <a:t>The system shall</a:t>
            </a:r>
            <a:r>
              <a:rPr lang="en-US" dirty="0"/>
              <a:t> display the </a:t>
            </a:r>
            <a:r>
              <a:rPr lang="en-US" dirty="0" smtClean="0"/>
              <a:t>tickets occupancy </a:t>
            </a:r>
            <a:r>
              <a:rPr lang="en-US" dirty="0"/>
              <a:t>for a specified period of time 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The system shall </a:t>
            </a:r>
            <a:r>
              <a:rPr lang="en-US" dirty="0"/>
              <a:t>display </a:t>
            </a:r>
            <a:r>
              <a:rPr lang="en-US" dirty="0" smtClean="0"/>
              <a:t>trip </a:t>
            </a:r>
            <a:r>
              <a:rPr lang="en-US" dirty="0"/>
              <a:t>revenue for a specified period of time </a:t>
            </a:r>
          </a:p>
          <a:p>
            <a:pPr lvl="1" algn="l"/>
            <a:r>
              <a:rPr lang="en-US" sz="2000" dirty="0" smtClean="0">
                <a:solidFill>
                  <a:srgbClr val="FFC000"/>
                </a:solidFill>
              </a:rPr>
              <a:t>The </a:t>
            </a:r>
            <a:r>
              <a:rPr lang="en-US" sz="2000" dirty="0">
                <a:solidFill>
                  <a:srgbClr val="FFC000"/>
                </a:solidFill>
              </a:rPr>
              <a:t>system shall </a:t>
            </a:r>
            <a:r>
              <a:rPr lang="en-US" sz="2000" dirty="0"/>
              <a:t>display an exception report, showing </a:t>
            </a:r>
            <a:r>
              <a:rPr lang="en-US" sz="2000" dirty="0" smtClean="0"/>
              <a:t>where the new places and most required sites.</a:t>
            </a:r>
            <a:endParaRPr lang="en-US" sz="2000" dirty="0"/>
          </a:p>
          <a:p>
            <a:pPr lvl="1" algn="l"/>
            <a:r>
              <a:rPr lang="en-US" sz="2000" dirty="0">
                <a:solidFill>
                  <a:srgbClr val="FFC000"/>
                </a:solidFill>
              </a:rPr>
              <a:t>The system shall </a:t>
            </a:r>
            <a:r>
              <a:rPr lang="en-US" sz="2000" dirty="0"/>
              <a:t>allow for the addition of information, regarding </a:t>
            </a:r>
            <a:r>
              <a:rPr lang="en-US" sz="2000" dirty="0" smtClean="0"/>
              <a:t>Services, rates.</a:t>
            </a:r>
            <a:endParaRPr lang="en-US" sz="2000" dirty="0"/>
          </a:p>
          <a:p>
            <a:pPr algn="l"/>
            <a:r>
              <a:rPr lang="en-US" dirty="0">
                <a:solidFill>
                  <a:srgbClr val="FFC000"/>
                </a:solidFill>
              </a:rPr>
              <a:t>The system shall </a:t>
            </a:r>
            <a:r>
              <a:rPr lang="en-US" dirty="0"/>
              <a:t>allow for the deletion of information, regarding </a:t>
            </a:r>
            <a:r>
              <a:rPr lang="en-US" dirty="0" smtClean="0"/>
              <a:t>reservations.</a:t>
            </a:r>
            <a:endParaRPr lang="en-US" dirty="0"/>
          </a:p>
          <a:p>
            <a:pPr lvl="1" algn="l"/>
            <a:r>
              <a:rPr lang="en-US" sz="2000" dirty="0">
                <a:solidFill>
                  <a:srgbClr val="FFC000"/>
                </a:solidFill>
              </a:rPr>
              <a:t>The system shall </a:t>
            </a:r>
            <a:r>
              <a:rPr lang="en-US" sz="2000" dirty="0"/>
              <a:t>allow for the modification of </a:t>
            </a:r>
            <a:r>
              <a:rPr lang="en-US" sz="2000" dirty="0" smtClean="0"/>
              <a:t>information.</a:t>
            </a:r>
          </a:p>
          <a:p>
            <a:pPr lvl="1" algn="l"/>
            <a:r>
              <a:rPr lang="en-US" sz="2000" dirty="0">
                <a:solidFill>
                  <a:srgbClr val="FFC000"/>
                </a:solidFill>
              </a:rPr>
              <a:t>The system shall</a:t>
            </a:r>
            <a:r>
              <a:rPr lang="en-US" sz="2000" dirty="0"/>
              <a:t> allow managers to assign user passwords.</a:t>
            </a:r>
          </a:p>
          <a:p>
            <a:pPr lvl="1" algn="l"/>
            <a:endParaRPr lang="en-US" dirty="0"/>
          </a:p>
          <a:p>
            <a:pPr lvl="0" algn="l"/>
            <a:endParaRPr lang="en-US" sz="2800" dirty="0">
              <a:solidFill>
                <a:srgbClr val="00B0F0"/>
              </a:solidFill>
            </a:endParaRP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9406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21672"/>
            <a:ext cx="9404723" cy="637309"/>
          </a:xfrm>
        </p:spPr>
        <p:txBody>
          <a:bodyPr/>
          <a:lstStyle/>
          <a:p>
            <a:pPr lvl="1" algn="ctr"/>
            <a:r>
              <a:rPr lang="en-US" sz="2800" b="1" u="sng" dirty="0"/>
              <a:t>Nonfunctional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l"/>
            <a:r>
              <a:rPr lang="en-US" sz="2400" b="1" u="sng" dirty="0" smtClean="0">
                <a:solidFill>
                  <a:srgbClr val="00B0F0"/>
                </a:solidFill>
              </a:rPr>
              <a:t>1-Performance Requirements</a:t>
            </a:r>
            <a:endParaRPr lang="en-US" sz="2400" b="1" u="sng" dirty="0">
              <a:solidFill>
                <a:srgbClr val="00B0F0"/>
              </a:solidFill>
            </a:endParaRPr>
          </a:p>
          <a:p>
            <a:pPr lvl="0" algn="l"/>
            <a:r>
              <a:rPr lang="en-US" dirty="0" smtClean="0"/>
              <a:t>-</a:t>
            </a: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load time for user interface screens </a:t>
            </a:r>
            <a:r>
              <a:rPr lang="en-US" dirty="0"/>
              <a:t>shall take no longer than </a:t>
            </a:r>
            <a:r>
              <a:rPr lang="en-US" dirty="0" smtClean="0"/>
              <a:t>ten seconds</a:t>
            </a:r>
            <a:r>
              <a:rPr lang="en-US" dirty="0"/>
              <a:t>.</a:t>
            </a:r>
          </a:p>
          <a:p>
            <a:pPr lvl="0" algn="l"/>
            <a:r>
              <a:rPr lang="en-US" dirty="0" smtClean="0"/>
              <a:t>-</a:t>
            </a: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log in information </a:t>
            </a:r>
            <a:r>
              <a:rPr lang="en-US" dirty="0"/>
              <a:t>shall be verified within five seconds.</a:t>
            </a:r>
          </a:p>
          <a:p>
            <a:pPr lvl="0" algn="l"/>
            <a:r>
              <a:rPr lang="en-US" dirty="0" smtClean="0"/>
              <a:t>-</a:t>
            </a:r>
            <a:r>
              <a:rPr lang="en-US" dirty="0" smtClean="0">
                <a:solidFill>
                  <a:srgbClr val="FFC000"/>
                </a:solidFill>
              </a:rPr>
              <a:t>Queries</a:t>
            </a:r>
            <a:r>
              <a:rPr lang="en-US" dirty="0" smtClean="0"/>
              <a:t> </a:t>
            </a:r>
            <a:r>
              <a:rPr lang="en-US" dirty="0"/>
              <a:t>shall return results within five </a:t>
            </a:r>
            <a:r>
              <a:rPr lang="en-US" dirty="0" smtClean="0"/>
              <a:t>seconds</a:t>
            </a:r>
          </a:p>
          <a:p>
            <a:pPr algn="l"/>
            <a:r>
              <a:rPr lang="en-US" sz="2400" dirty="0" smtClean="0">
                <a:solidFill>
                  <a:srgbClr val="00B0F0"/>
                </a:solidFill>
              </a:rPr>
              <a:t>2-</a:t>
            </a:r>
            <a:r>
              <a:rPr lang="en-US" sz="2400" b="1" u="sng" dirty="0">
                <a:solidFill>
                  <a:srgbClr val="00B0F0"/>
                </a:solidFill>
              </a:rPr>
              <a:t>Logical Database </a:t>
            </a:r>
            <a:r>
              <a:rPr lang="en-US" sz="2400" b="1" u="sng" dirty="0" smtClean="0">
                <a:solidFill>
                  <a:srgbClr val="00B0F0"/>
                </a:solidFill>
              </a:rPr>
              <a:t>Requirements</a:t>
            </a:r>
          </a:p>
          <a:p>
            <a:pPr algn="l"/>
            <a:r>
              <a:rPr lang="en-US" dirty="0"/>
              <a:t>The logical database requirements include the retention of the following data elements</a:t>
            </a:r>
            <a:r>
              <a:rPr lang="en-US" dirty="0" smtClean="0"/>
              <a:t>.</a:t>
            </a:r>
          </a:p>
          <a:p>
            <a:pPr lvl="0"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935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2338</TotalTime>
  <Words>766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Andalus</vt:lpstr>
      <vt:lpstr>Arial</vt:lpstr>
      <vt:lpstr>Century Gothic</vt:lpstr>
      <vt:lpstr>Times New Roman</vt:lpstr>
      <vt:lpstr>Wingdings 3</vt:lpstr>
      <vt:lpstr>Ion</vt:lpstr>
      <vt:lpstr>   Tourism management system</vt:lpstr>
      <vt:lpstr>PowerPoint Presentation</vt:lpstr>
      <vt:lpstr>Objectives Of The Proposed System </vt:lpstr>
      <vt:lpstr>Feasibility Study</vt:lpstr>
      <vt:lpstr>PowerPoint Presentation</vt:lpstr>
      <vt:lpstr>Functional Requirements</vt:lpstr>
      <vt:lpstr>PowerPoint Presentation</vt:lpstr>
      <vt:lpstr> </vt:lpstr>
      <vt:lpstr>Nonfunctional Requirements</vt:lpstr>
      <vt:lpstr>PowerPoint Presentation</vt:lpstr>
      <vt:lpstr>PowerPoint Presentation</vt:lpstr>
      <vt:lpstr>USE CASE</vt:lpstr>
      <vt:lpstr>PowerPoint Presentation</vt:lpstr>
      <vt:lpstr>                      use case</vt:lpstr>
      <vt:lpstr>PowerPoint Presentation</vt:lpstr>
      <vt:lpstr>CRC</vt:lpstr>
      <vt:lpstr>Class Diagram</vt:lpstr>
      <vt:lpstr>Sequence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al-ahram</dc:creator>
  <cp:lastModifiedBy>snow</cp:lastModifiedBy>
  <cp:revision>200</cp:revision>
  <dcterms:created xsi:type="dcterms:W3CDTF">2015-10-28T00:32:34Z</dcterms:created>
  <dcterms:modified xsi:type="dcterms:W3CDTF">2016-05-22T20:37:25Z</dcterms:modified>
</cp:coreProperties>
</file>