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4E054-5ED7-4D3E-8B97-C8AC5083F37B}" type="doc">
      <dgm:prSet loTypeId="urn:microsoft.com/office/officeart/2005/8/layout/process2" loCatId="process" qsTypeId="urn:microsoft.com/office/officeart/2005/8/quickstyle/simple3" qsCatId="simple" csTypeId="urn:microsoft.com/office/officeart/2005/8/colors/accent2_2" csCatId="accent2" phldr="1"/>
      <dgm:spPr/>
    </dgm:pt>
    <dgm:pt modelId="{CED3490C-D45B-4742-8CBA-11407C37146E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Control</a:t>
          </a:r>
          <a:r>
            <a:rPr lang="en-US" sz="1600" b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sample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4DFE31-B20C-4C30-8359-B5ADD44050E4}" type="parTrans" cxnId="{52187086-2BAB-4390-8098-C160DA3BCF60}">
      <dgm:prSet/>
      <dgm:spPr/>
      <dgm:t>
        <a:bodyPr/>
        <a:lstStyle/>
        <a:p>
          <a:endParaRPr lang="en-US"/>
        </a:p>
      </dgm:t>
    </dgm:pt>
    <dgm:pt modelId="{BAE49F8B-062D-4BCE-A559-906835883968}" type="sibTrans" cxnId="{52187086-2BAB-4390-8098-C160DA3BCF60}">
      <dgm:prSet/>
      <dgm:spPr>
        <a:solidFill>
          <a:srgbClr val="00CC99"/>
        </a:solidFill>
      </dgm:spPr>
      <dgm:t>
        <a:bodyPr/>
        <a:lstStyle/>
        <a:p>
          <a:endParaRPr lang="en-US"/>
        </a:p>
      </dgm:t>
    </dgm:pt>
    <dgm:pt modelId="{E97CC921-9802-474E-8D9E-7FBECD5961D6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Reduce, cysteine block and digest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211CD-7884-484A-90D8-9B1F0B0BC0A4}" type="parTrans" cxnId="{175E742F-D074-444B-8236-159E114AB5D5}">
      <dgm:prSet/>
      <dgm:spPr/>
      <dgm:t>
        <a:bodyPr/>
        <a:lstStyle/>
        <a:p>
          <a:endParaRPr lang="en-US"/>
        </a:p>
      </dgm:t>
    </dgm:pt>
    <dgm:pt modelId="{B918E632-CCC2-4A03-BA30-9CF5FF034ADB}" type="sibTrans" cxnId="{175E742F-D074-444B-8236-159E114AB5D5}">
      <dgm:prSet/>
      <dgm:spPr>
        <a:solidFill>
          <a:srgbClr val="00CC99"/>
        </a:solidFill>
      </dgm:spPr>
      <dgm:t>
        <a:bodyPr/>
        <a:lstStyle/>
        <a:p>
          <a:endParaRPr lang="en-US"/>
        </a:p>
      </dgm:t>
    </dgm:pt>
    <dgm:pt modelId="{52B7DFC3-FBE4-4B8E-9674-108203CCE6E5}">
      <dgm:prSet phldrT="[Text]" custT="1"/>
      <dgm:spPr>
        <a:solidFill>
          <a:srgbClr val="00CC99"/>
        </a:solidFill>
      </dgm:spPr>
      <dgm:t>
        <a:bodyPr/>
        <a:lstStyle/>
        <a:p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Label with iTRAQ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948ED1-0C05-4A51-B8DF-7C6B64EE40CF}" type="parTrans" cxnId="{B3BDE23F-AFDB-407F-BF42-91839376A783}">
      <dgm:prSet/>
      <dgm:spPr/>
      <dgm:t>
        <a:bodyPr/>
        <a:lstStyle/>
        <a:p>
          <a:endParaRPr lang="en-US"/>
        </a:p>
      </dgm:t>
    </dgm:pt>
    <dgm:pt modelId="{50EA623D-F248-4300-BA38-CD70D0727AFD}" type="sibTrans" cxnId="{B3BDE23F-AFDB-407F-BF42-91839376A783}">
      <dgm:prSet/>
      <dgm:spPr/>
      <dgm:t>
        <a:bodyPr/>
        <a:lstStyle/>
        <a:p>
          <a:endParaRPr lang="en-US"/>
        </a:p>
      </dgm:t>
    </dgm:pt>
    <dgm:pt modelId="{44382013-1C6A-4ADB-9390-5F1AA8F1F4FC}" type="pres">
      <dgm:prSet presAssocID="{6DB4E054-5ED7-4D3E-8B97-C8AC5083F37B}" presName="linearFlow" presStyleCnt="0">
        <dgm:presLayoutVars>
          <dgm:resizeHandles val="exact"/>
        </dgm:presLayoutVars>
      </dgm:prSet>
      <dgm:spPr/>
    </dgm:pt>
    <dgm:pt modelId="{320DF6C0-A286-4272-B631-D3A15AAF4EA2}" type="pres">
      <dgm:prSet presAssocID="{CED3490C-D45B-4742-8CBA-11407C37146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536EF-FBEB-48C9-9161-C7AC3EEBCECE}" type="pres">
      <dgm:prSet presAssocID="{BAE49F8B-062D-4BCE-A559-90683588396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623FA38-03DE-49D6-B555-2082ED28CDB9}" type="pres">
      <dgm:prSet presAssocID="{BAE49F8B-062D-4BCE-A559-90683588396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A197543-31DD-4597-A495-A6D79D3D9F68}" type="pres">
      <dgm:prSet presAssocID="{E97CC921-9802-474E-8D9E-7FBECD5961D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AB2F3A-68E2-4991-B615-69656E54A6BB}" type="pres">
      <dgm:prSet presAssocID="{B918E632-CCC2-4A03-BA30-9CF5FF034AD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B9E3E65-82F1-4CAA-AA9E-F555C5378FE8}" type="pres">
      <dgm:prSet presAssocID="{B918E632-CCC2-4A03-BA30-9CF5FF034AD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36609BD-310E-4CE2-8F40-9C9524F7439B}" type="pres">
      <dgm:prSet presAssocID="{52B7DFC3-FBE4-4B8E-9674-108203CCE6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96E2C8-74F5-4BF6-9713-20C58D862B42}" type="presOf" srcId="{E97CC921-9802-474E-8D9E-7FBECD5961D6}" destId="{BA197543-31DD-4597-A495-A6D79D3D9F68}" srcOrd="0" destOrd="0" presId="urn:microsoft.com/office/officeart/2005/8/layout/process2"/>
    <dgm:cxn modelId="{175E742F-D074-444B-8236-159E114AB5D5}" srcId="{6DB4E054-5ED7-4D3E-8B97-C8AC5083F37B}" destId="{E97CC921-9802-474E-8D9E-7FBECD5961D6}" srcOrd="1" destOrd="0" parTransId="{37C211CD-7884-484A-90D8-9B1F0B0BC0A4}" sibTransId="{B918E632-CCC2-4A03-BA30-9CF5FF034ADB}"/>
    <dgm:cxn modelId="{1E1C886C-6E38-4986-8EAA-B8CB50B3A488}" type="presOf" srcId="{52B7DFC3-FBE4-4B8E-9674-108203CCE6E5}" destId="{436609BD-310E-4CE2-8F40-9C9524F7439B}" srcOrd="0" destOrd="0" presId="urn:microsoft.com/office/officeart/2005/8/layout/process2"/>
    <dgm:cxn modelId="{B3BDE23F-AFDB-407F-BF42-91839376A783}" srcId="{6DB4E054-5ED7-4D3E-8B97-C8AC5083F37B}" destId="{52B7DFC3-FBE4-4B8E-9674-108203CCE6E5}" srcOrd="2" destOrd="0" parTransId="{A6948ED1-0C05-4A51-B8DF-7C6B64EE40CF}" sibTransId="{50EA623D-F248-4300-BA38-CD70D0727AFD}"/>
    <dgm:cxn modelId="{F8DDF38A-3F81-4A29-934E-AD667DD4ACA4}" type="presOf" srcId="{BAE49F8B-062D-4BCE-A559-906835883968}" destId="{6A6536EF-FBEB-48C9-9161-C7AC3EEBCECE}" srcOrd="0" destOrd="0" presId="urn:microsoft.com/office/officeart/2005/8/layout/process2"/>
    <dgm:cxn modelId="{7DF2063B-9665-4420-8C15-C023CCCA3910}" type="presOf" srcId="{B918E632-CCC2-4A03-BA30-9CF5FF034ADB}" destId="{CB9E3E65-82F1-4CAA-AA9E-F555C5378FE8}" srcOrd="1" destOrd="0" presId="urn:microsoft.com/office/officeart/2005/8/layout/process2"/>
    <dgm:cxn modelId="{6A1D734A-70DF-4A43-9CE2-4C2EE8259BDE}" type="presOf" srcId="{BAE49F8B-062D-4BCE-A559-906835883968}" destId="{F623FA38-03DE-49D6-B555-2082ED28CDB9}" srcOrd="1" destOrd="0" presId="urn:microsoft.com/office/officeart/2005/8/layout/process2"/>
    <dgm:cxn modelId="{EEC8F51B-A9E4-41B4-A9B5-04625A236049}" type="presOf" srcId="{6DB4E054-5ED7-4D3E-8B97-C8AC5083F37B}" destId="{44382013-1C6A-4ADB-9390-5F1AA8F1F4FC}" srcOrd="0" destOrd="0" presId="urn:microsoft.com/office/officeart/2005/8/layout/process2"/>
    <dgm:cxn modelId="{CB9BE0C6-FC4D-4D59-8B5F-2B0E9A8B4264}" type="presOf" srcId="{B918E632-CCC2-4A03-BA30-9CF5FF034ADB}" destId="{0DAB2F3A-68E2-4991-B615-69656E54A6BB}" srcOrd="0" destOrd="0" presId="urn:microsoft.com/office/officeart/2005/8/layout/process2"/>
    <dgm:cxn modelId="{52187086-2BAB-4390-8098-C160DA3BCF60}" srcId="{6DB4E054-5ED7-4D3E-8B97-C8AC5083F37B}" destId="{CED3490C-D45B-4742-8CBA-11407C37146E}" srcOrd="0" destOrd="0" parTransId="{4B4DFE31-B20C-4C30-8359-B5ADD44050E4}" sibTransId="{BAE49F8B-062D-4BCE-A559-906835883968}"/>
    <dgm:cxn modelId="{6D3B43FD-5B58-440C-A4D1-EA664C7B421B}" type="presOf" srcId="{CED3490C-D45B-4742-8CBA-11407C37146E}" destId="{320DF6C0-A286-4272-B631-D3A15AAF4EA2}" srcOrd="0" destOrd="0" presId="urn:microsoft.com/office/officeart/2005/8/layout/process2"/>
    <dgm:cxn modelId="{5E1BB7D2-247E-4849-BEC3-CDF547144822}" type="presParOf" srcId="{44382013-1C6A-4ADB-9390-5F1AA8F1F4FC}" destId="{320DF6C0-A286-4272-B631-D3A15AAF4EA2}" srcOrd="0" destOrd="0" presId="urn:microsoft.com/office/officeart/2005/8/layout/process2"/>
    <dgm:cxn modelId="{8CD0580B-6939-4ED2-84D5-BEE80A517C89}" type="presParOf" srcId="{44382013-1C6A-4ADB-9390-5F1AA8F1F4FC}" destId="{6A6536EF-FBEB-48C9-9161-C7AC3EEBCECE}" srcOrd="1" destOrd="0" presId="urn:microsoft.com/office/officeart/2005/8/layout/process2"/>
    <dgm:cxn modelId="{682A0747-294D-4B86-B394-D9FBC1B6D52B}" type="presParOf" srcId="{6A6536EF-FBEB-48C9-9161-C7AC3EEBCECE}" destId="{F623FA38-03DE-49D6-B555-2082ED28CDB9}" srcOrd="0" destOrd="0" presId="urn:microsoft.com/office/officeart/2005/8/layout/process2"/>
    <dgm:cxn modelId="{19AB7A71-3C32-49B0-8CE9-38866E4E22FD}" type="presParOf" srcId="{44382013-1C6A-4ADB-9390-5F1AA8F1F4FC}" destId="{BA197543-31DD-4597-A495-A6D79D3D9F68}" srcOrd="2" destOrd="0" presId="urn:microsoft.com/office/officeart/2005/8/layout/process2"/>
    <dgm:cxn modelId="{4A112C77-A015-4F86-9C02-39AE187F70A8}" type="presParOf" srcId="{44382013-1C6A-4ADB-9390-5F1AA8F1F4FC}" destId="{0DAB2F3A-68E2-4991-B615-69656E54A6BB}" srcOrd="3" destOrd="0" presId="urn:microsoft.com/office/officeart/2005/8/layout/process2"/>
    <dgm:cxn modelId="{B8339F4E-555A-4283-9C47-6D0C31EC44A3}" type="presParOf" srcId="{0DAB2F3A-68E2-4991-B615-69656E54A6BB}" destId="{CB9E3E65-82F1-4CAA-AA9E-F555C5378FE8}" srcOrd="0" destOrd="0" presId="urn:microsoft.com/office/officeart/2005/8/layout/process2"/>
    <dgm:cxn modelId="{8F0E238C-111D-4E3F-8D7A-F0C5D3ED6DD4}" type="presParOf" srcId="{44382013-1C6A-4ADB-9390-5F1AA8F1F4FC}" destId="{436609BD-310E-4CE2-8F40-9C9524F7439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B4E054-5ED7-4D3E-8B97-C8AC5083F37B}" type="doc">
      <dgm:prSet loTypeId="urn:microsoft.com/office/officeart/2005/8/layout/process2" loCatId="process" qsTypeId="urn:microsoft.com/office/officeart/2005/8/quickstyle/simple3" qsCatId="simple" csTypeId="urn:microsoft.com/office/officeart/2005/8/colors/accent3_2" csCatId="accent3" phldr="1"/>
      <dgm:spPr/>
    </dgm:pt>
    <dgm:pt modelId="{CED3490C-D45B-4742-8CBA-11407C37146E}">
      <dgm:prSet phldrT="[Text]" custT="1"/>
      <dgm:spPr>
        <a:solidFill>
          <a:srgbClr val="993366"/>
        </a:solidFill>
      </dgm:spPr>
      <dgm:t>
        <a:bodyPr/>
        <a:lstStyle/>
        <a:p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 sample7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4DFE31-B20C-4C30-8359-B5ADD44050E4}" type="parTrans" cxnId="{52187086-2BAB-4390-8098-C160DA3BCF60}">
      <dgm:prSet/>
      <dgm:spPr/>
      <dgm:t>
        <a:bodyPr/>
        <a:lstStyle/>
        <a:p>
          <a:endParaRPr lang="en-US"/>
        </a:p>
      </dgm:t>
    </dgm:pt>
    <dgm:pt modelId="{BAE49F8B-062D-4BCE-A559-906835883968}" type="sibTrans" cxnId="{52187086-2BAB-4390-8098-C160DA3BCF60}">
      <dgm:prSet/>
      <dgm:spPr>
        <a:solidFill>
          <a:srgbClr val="993366"/>
        </a:solidFill>
      </dgm:spPr>
      <dgm:t>
        <a:bodyPr/>
        <a:lstStyle/>
        <a:p>
          <a:endParaRPr lang="en-US"/>
        </a:p>
      </dgm:t>
    </dgm:pt>
    <dgm:pt modelId="{52B7DFC3-FBE4-4B8E-9674-108203CCE6E5}">
      <dgm:prSet phldrT="[Text]" custT="1"/>
      <dgm:spPr>
        <a:solidFill>
          <a:srgbClr val="993366"/>
        </a:solidFill>
      </dgm:spPr>
      <dgm:t>
        <a:bodyPr/>
        <a:lstStyle/>
        <a:p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Label with iTRAQ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948ED1-0C05-4A51-B8DF-7C6B64EE40CF}" type="parTrans" cxnId="{B3BDE23F-AFDB-407F-BF42-91839376A783}">
      <dgm:prSet/>
      <dgm:spPr/>
      <dgm:t>
        <a:bodyPr/>
        <a:lstStyle/>
        <a:p>
          <a:endParaRPr lang="en-US"/>
        </a:p>
      </dgm:t>
    </dgm:pt>
    <dgm:pt modelId="{50EA623D-F248-4300-BA38-CD70D0727AFD}" type="sibTrans" cxnId="{B3BDE23F-AFDB-407F-BF42-91839376A783}">
      <dgm:prSet/>
      <dgm:spPr/>
      <dgm:t>
        <a:bodyPr/>
        <a:lstStyle/>
        <a:p>
          <a:endParaRPr lang="en-US"/>
        </a:p>
      </dgm:t>
    </dgm:pt>
    <dgm:pt modelId="{4D02D378-C48B-4713-A8F6-7BFF14646ECF}">
      <dgm:prSet phldrT="[Text]" custT="1"/>
      <dgm:spPr>
        <a:solidFill>
          <a:srgbClr val="993366"/>
        </a:solidFill>
      </dgm:spPr>
      <dgm:t>
        <a:bodyPr/>
        <a:lstStyle/>
        <a:p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Reduce, cysteine block and digest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3C9D30-BB51-4889-82A1-F5792707F0A0}" type="parTrans" cxnId="{D2C6E6A6-2ED0-48F3-94FD-DDCEC9BA9FBF}">
      <dgm:prSet/>
      <dgm:spPr/>
      <dgm:t>
        <a:bodyPr/>
        <a:lstStyle/>
        <a:p>
          <a:endParaRPr lang="en-US"/>
        </a:p>
      </dgm:t>
    </dgm:pt>
    <dgm:pt modelId="{93F01DAE-1444-441B-A5CC-FDEDB42CD2E5}" type="sibTrans" cxnId="{D2C6E6A6-2ED0-48F3-94FD-DDCEC9BA9FBF}">
      <dgm:prSet/>
      <dgm:spPr>
        <a:solidFill>
          <a:srgbClr val="993366"/>
        </a:solidFill>
      </dgm:spPr>
      <dgm:t>
        <a:bodyPr/>
        <a:lstStyle/>
        <a:p>
          <a:endParaRPr lang="en-US"/>
        </a:p>
      </dgm:t>
    </dgm:pt>
    <dgm:pt modelId="{44382013-1C6A-4ADB-9390-5F1AA8F1F4FC}" type="pres">
      <dgm:prSet presAssocID="{6DB4E054-5ED7-4D3E-8B97-C8AC5083F37B}" presName="linearFlow" presStyleCnt="0">
        <dgm:presLayoutVars>
          <dgm:resizeHandles val="exact"/>
        </dgm:presLayoutVars>
      </dgm:prSet>
      <dgm:spPr/>
    </dgm:pt>
    <dgm:pt modelId="{320DF6C0-A286-4272-B631-D3A15AAF4EA2}" type="pres">
      <dgm:prSet presAssocID="{CED3490C-D45B-4742-8CBA-11407C37146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536EF-FBEB-48C9-9161-C7AC3EEBCECE}" type="pres">
      <dgm:prSet presAssocID="{BAE49F8B-062D-4BCE-A559-906835883968}" presName="sibTrans" presStyleLbl="sibTrans2D1" presStyleIdx="0" presStyleCnt="2" custLinFactNeighborX="-12418"/>
      <dgm:spPr/>
      <dgm:t>
        <a:bodyPr/>
        <a:lstStyle/>
        <a:p>
          <a:endParaRPr lang="en-US"/>
        </a:p>
      </dgm:t>
    </dgm:pt>
    <dgm:pt modelId="{F623FA38-03DE-49D6-B555-2082ED28CDB9}" type="pres">
      <dgm:prSet presAssocID="{BAE49F8B-062D-4BCE-A559-90683588396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7E4D0A6-1432-4033-90B3-E89E922DF867}" type="pres">
      <dgm:prSet presAssocID="{4D02D378-C48B-4713-A8F6-7BFF14646EC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95F19-9566-4C24-9A98-FE4254BB726D}" type="pres">
      <dgm:prSet presAssocID="{93F01DAE-1444-441B-A5CC-FDEDB42CD2E5}" presName="sibTrans" presStyleLbl="sibTrans2D1" presStyleIdx="1" presStyleCnt="2" custLinFactNeighborX="-12419"/>
      <dgm:spPr/>
      <dgm:t>
        <a:bodyPr/>
        <a:lstStyle/>
        <a:p>
          <a:endParaRPr lang="en-US"/>
        </a:p>
      </dgm:t>
    </dgm:pt>
    <dgm:pt modelId="{FCD6F1CE-35D0-4BDB-ACEF-73E5F71CD13C}" type="pres">
      <dgm:prSet presAssocID="{93F01DAE-1444-441B-A5CC-FDEDB42CD2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36609BD-310E-4CE2-8F40-9C9524F7439B}" type="pres">
      <dgm:prSet presAssocID="{52B7DFC3-FBE4-4B8E-9674-108203CCE6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4E1309-18AA-4790-B337-6049FCB2672F}" type="presOf" srcId="{93F01DAE-1444-441B-A5CC-FDEDB42CD2E5}" destId="{FCD6F1CE-35D0-4BDB-ACEF-73E5F71CD13C}" srcOrd="1" destOrd="0" presId="urn:microsoft.com/office/officeart/2005/8/layout/process2"/>
    <dgm:cxn modelId="{0C651FBA-04D0-4BA9-AF4A-73ADC8DFA79C}" type="presOf" srcId="{BAE49F8B-062D-4BCE-A559-906835883968}" destId="{F623FA38-03DE-49D6-B555-2082ED28CDB9}" srcOrd="1" destOrd="0" presId="urn:microsoft.com/office/officeart/2005/8/layout/process2"/>
    <dgm:cxn modelId="{AE864058-F211-4765-AB04-70EE138BBF4B}" type="presOf" srcId="{BAE49F8B-062D-4BCE-A559-906835883968}" destId="{6A6536EF-FBEB-48C9-9161-C7AC3EEBCECE}" srcOrd="0" destOrd="0" presId="urn:microsoft.com/office/officeart/2005/8/layout/process2"/>
    <dgm:cxn modelId="{9BE558A4-2868-435E-8DA9-2F62B06AD9C5}" type="presOf" srcId="{6DB4E054-5ED7-4D3E-8B97-C8AC5083F37B}" destId="{44382013-1C6A-4ADB-9390-5F1AA8F1F4FC}" srcOrd="0" destOrd="0" presId="urn:microsoft.com/office/officeart/2005/8/layout/process2"/>
    <dgm:cxn modelId="{B3BDE23F-AFDB-407F-BF42-91839376A783}" srcId="{6DB4E054-5ED7-4D3E-8B97-C8AC5083F37B}" destId="{52B7DFC3-FBE4-4B8E-9674-108203CCE6E5}" srcOrd="2" destOrd="0" parTransId="{A6948ED1-0C05-4A51-B8DF-7C6B64EE40CF}" sibTransId="{50EA623D-F248-4300-BA38-CD70D0727AFD}"/>
    <dgm:cxn modelId="{D2C6E6A6-2ED0-48F3-94FD-DDCEC9BA9FBF}" srcId="{6DB4E054-5ED7-4D3E-8B97-C8AC5083F37B}" destId="{4D02D378-C48B-4713-A8F6-7BFF14646ECF}" srcOrd="1" destOrd="0" parTransId="{813C9D30-BB51-4889-82A1-F5792707F0A0}" sibTransId="{93F01DAE-1444-441B-A5CC-FDEDB42CD2E5}"/>
    <dgm:cxn modelId="{C1ABFFC0-F224-4386-9157-93FE22FE441D}" type="presOf" srcId="{4D02D378-C48B-4713-A8F6-7BFF14646ECF}" destId="{07E4D0A6-1432-4033-90B3-E89E922DF867}" srcOrd="0" destOrd="0" presId="urn:microsoft.com/office/officeart/2005/8/layout/process2"/>
    <dgm:cxn modelId="{69D74260-3F40-47F1-A0F8-E30103D8633F}" type="presOf" srcId="{52B7DFC3-FBE4-4B8E-9674-108203CCE6E5}" destId="{436609BD-310E-4CE2-8F40-9C9524F7439B}" srcOrd="0" destOrd="0" presId="urn:microsoft.com/office/officeart/2005/8/layout/process2"/>
    <dgm:cxn modelId="{BB15E0FE-D8B4-47FD-8972-64808CE88B9E}" type="presOf" srcId="{CED3490C-D45B-4742-8CBA-11407C37146E}" destId="{320DF6C0-A286-4272-B631-D3A15AAF4EA2}" srcOrd="0" destOrd="0" presId="urn:microsoft.com/office/officeart/2005/8/layout/process2"/>
    <dgm:cxn modelId="{6E2AF7FF-DDE8-4413-92AC-5976680E6BF7}" type="presOf" srcId="{93F01DAE-1444-441B-A5CC-FDEDB42CD2E5}" destId="{2DE95F19-9566-4C24-9A98-FE4254BB726D}" srcOrd="0" destOrd="0" presId="urn:microsoft.com/office/officeart/2005/8/layout/process2"/>
    <dgm:cxn modelId="{52187086-2BAB-4390-8098-C160DA3BCF60}" srcId="{6DB4E054-5ED7-4D3E-8B97-C8AC5083F37B}" destId="{CED3490C-D45B-4742-8CBA-11407C37146E}" srcOrd="0" destOrd="0" parTransId="{4B4DFE31-B20C-4C30-8359-B5ADD44050E4}" sibTransId="{BAE49F8B-062D-4BCE-A559-906835883968}"/>
    <dgm:cxn modelId="{FAFE8DFB-3ECA-4C4B-8921-2136DE966FF6}" type="presParOf" srcId="{44382013-1C6A-4ADB-9390-5F1AA8F1F4FC}" destId="{320DF6C0-A286-4272-B631-D3A15AAF4EA2}" srcOrd="0" destOrd="0" presId="urn:microsoft.com/office/officeart/2005/8/layout/process2"/>
    <dgm:cxn modelId="{125EFBF2-14D5-4A6C-A9F1-69CFD28C4597}" type="presParOf" srcId="{44382013-1C6A-4ADB-9390-5F1AA8F1F4FC}" destId="{6A6536EF-FBEB-48C9-9161-C7AC3EEBCECE}" srcOrd="1" destOrd="0" presId="urn:microsoft.com/office/officeart/2005/8/layout/process2"/>
    <dgm:cxn modelId="{52AC4998-1B03-4E99-B424-E192D0726878}" type="presParOf" srcId="{6A6536EF-FBEB-48C9-9161-C7AC3EEBCECE}" destId="{F623FA38-03DE-49D6-B555-2082ED28CDB9}" srcOrd="0" destOrd="0" presId="urn:microsoft.com/office/officeart/2005/8/layout/process2"/>
    <dgm:cxn modelId="{DD98C628-4BCE-4666-A31F-BB1D416AC3F1}" type="presParOf" srcId="{44382013-1C6A-4ADB-9390-5F1AA8F1F4FC}" destId="{07E4D0A6-1432-4033-90B3-E89E922DF867}" srcOrd="2" destOrd="0" presId="urn:microsoft.com/office/officeart/2005/8/layout/process2"/>
    <dgm:cxn modelId="{DA1D0E51-70C6-4B47-B5B5-8B526BF8B2F3}" type="presParOf" srcId="{44382013-1C6A-4ADB-9390-5F1AA8F1F4FC}" destId="{2DE95F19-9566-4C24-9A98-FE4254BB726D}" srcOrd="3" destOrd="0" presId="urn:microsoft.com/office/officeart/2005/8/layout/process2"/>
    <dgm:cxn modelId="{66C92185-6B8C-49CF-BDA0-FBA7C339ACDF}" type="presParOf" srcId="{2DE95F19-9566-4C24-9A98-FE4254BB726D}" destId="{FCD6F1CE-35D0-4BDB-ACEF-73E5F71CD13C}" srcOrd="0" destOrd="0" presId="urn:microsoft.com/office/officeart/2005/8/layout/process2"/>
    <dgm:cxn modelId="{AA98CE3E-2AB8-4FC5-8290-D0372094B507}" type="presParOf" srcId="{44382013-1C6A-4ADB-9390-5F1AA8F1F4FC}" destId="{436609BD-310E-4CE2-8F40-9C9524F7439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B4E054-5ED7-4D3E-8B97-C8AC5083F37B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CED3490C-D45B-4742-8CBA-11407C37146E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 sample1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4DFE31-B20C-4C30-8359-B5ADD44050E4}" type="parTrans" cxnId="{52187086-2BAB-4390-8098-C160DA3BCF60}">
      <dgm:prSet/>
      <dgm:spPr/>
      <dgm:t>
        <a:bodyPr/>
        <a:lstStyle/>
        <a:p>
          <a:endParaRPr lang="en-US"/>
        </a:p>
      </dgm:t>
    </dgm:pt>
    <dgm:pt modelId="{BAE49F8B-062D-4BCE-A559-906835883968}" type="sibTrans" cxnId="{52187086-2BAB-4390-8098-C160DA3BCF6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E97CC921-9802-474E-8D9E-7FBECD5961D6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Reduce, cysteine block and digest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211CD-7884-484A-90D8-9B1F0B0BC0A4}" type="parTrans" cxnId="{175E742F-D074-444B-8236-159E114AB5D5}">
      <dgm:prSet/>
      <dgm:spPr/>
      <dgm:t>
        <a:bodyPr/>
        <a:lstStyle/>
        <a:p>
          <a:endParaRPr lang="en-US"/>
        </a:p>
      </dgm:t>
    </dgm:pt>
    <dgm:pt modelId="{B918E632-CCC2-4A03-BA30-9CF5FF034ADB}" type="sibTrans" cxnId="{175E742F-D074-444B-8236-159E114AB5D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52B7DFC3-FBE4-4B8E-9674-108203CCE6E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Label with iTRAQ</a:t>
          </a:r>
          <a:endParaRPr lang="en-US" sz="16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948ED1-0C05-4A51-B8DF-7C6B64EE40CF}" type="parTrans" cxnId="{B3BDE23F-AFDB-407F-BF42-91839376A783}">
      <dgm:prSet/>
      <dgm:spPr/>
      <dgm:t>
        <a:bodyPr/>
        <a:lstStyle/>
        <a:p>
          <a:endParaRPr lang="en-US"/>
        </a:p>
      </dgm:t>
    </dgm:pt>
    <dgm:pt modelId="{50EA623D-F248-4300-BA38-CD70D0727AFD}" type="sibTrans" cxnId="{B3BDE23F-AFDB-407F-BF42-91839376A783}">
      <dgm:prSet/>
      <dgm:spPr/>
      <dgm:t>
        <a:bodyPr/>
        <a:lstStyle/>
        <a:p>
          <a:endParaRPr lang="en-US"/>
        </a:p>
      </dgm:t>
    </dgm:pt>
    <dgm:pt modelId="{44382013-1C6A-4ADB-9390-5F1AA8F1F4FC}" type="pres">
      <dgm:prSet presAssocID="{6DB4E054-5ED7-4D3E-8B97-C8AC5083F37B}" presName="linearFlow" presStyleCnt="0">
        <dgm:presLayoutVars>
          <dgm:resizeHandles val="exact"/>
        </dgm:presLayoutVars>
      </dgm:prSet>
      <dgm:spPr/>
    </dgm:pt>
    <dgm:pt modelId="{320DF6C0-A286-4272-B631-D3A15AAF4EA2}" type="pres">
      <dgm:prSet presAssocID="{CED3490C-D45B-4742-8CBA-11407C37146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536EF-FBEB-48C9-9161-C7AC3EEBCECE}" type="pres">
      <dgm:prSet presAssocID="{BAE49F8B-062D-4BCE-A559-906835883968}" presName="sibTrans" presStyleLbl="sibTrans2D1" presStyleIdx="0" presStyleCnt="2" custLinFactNeighborX="-22131"/>
      <dgm:spPr/>
      <dgm:t>
        <a:bodyPr/>
        <a:lstStyle/>
        <a:p>
          <a:endParaRPr lang="en-US"/>
        </a:p>
      </dgm:t>
    </dgm:pt>
    <dgm:pt modelId="{F623FA38-03DE-49D6-B555-2082ED28CDB9}" type="pres">
      <dgm:prSet presAssocID="{BAE49F8B-062D-4BCE-A559-90683588396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A197543-31DD-4597-A495-A6D79D3D9F68}" type="pres">
      <dgm:prSet presAssocID="{E97CC921-9802-474E-8D9E-7FBECD5961D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AB2F3A-68E2-4991-B615-69656E54A6BB}" type="pres">
      <dgm:prSet presAssocID="{B918E632-CCC2-4A03-BA30-9CF5FF034ADB}" presName="sibTrans" presStyleLbl="sibTrans2D1" presStyleIdx="1" presStyleCnt="2" custLinFactNeighborX="-22131"/>
      <dgm:spPr/>
      <dgm:t>
        <a:bodyPr/>
        <a:lstStyle/>
        <a:p>
          <a:endParaRPr lang="en-US"/>
        </a:p>
      </dgm:t>
    </dgm:pt>
    <dgm:pt modelId="{CB9E3E65-82F1-4CAA-AA9E-F555C5378FE8}" type="pres">
      <dgm:prSet presAssocID="{B918E632-CCC2-4A03-BA30-9CF5FF034AD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36609BD-310E-4CE2-8F40-9C9524F7439B}" type="pres">
      <dgm:prSet presAssocID="{52B7DFC3-FBE4-4B8E-9674-108203CCE6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945D26-7D4A-49D5-B29A-78DE94264B6B}" type="presOf" srcId="{BAE49F8B-062D-4BCE-A559-906835883968}" destId="{F623FA38-03DE-49D6-B555-2082ED28CDB9}" srcOrd="1" destOrd="0" presId="urn:microsoft.com/office/officeart/2005/8/layout/process2"/>
    <dgm:cxn modelId="{26F58194-AF21-4093-9D7A-334F5A2630EC}" type="presOf" srcId="{B918E632-CCC2-4A03-BA30-9CF5FF034ADB}" destId="{CB9E3E65-82F1-4CAA-AA9E-F555C5378FE8}" srcOrd="1" destOrd="0" presId="urn:microsoft.com/office/officeart/2005/8/layout/process2"/>
    <dgm:cxn modelId="{175E742F-D074-444B-8236-159E114AB5D5}" srcId="{6DB4E054-5ED7-4D3E-8B97-C8AC5083F37B}" destId="{E97CC921-9802-474E-8D9E-7FBECD5961D6}" srcOrd="1" destOrd="0" parTransId="{37C211CD-7884-484A-90D8-9B1F0B0BC0A4}" sibTransId="{B918E632-CCC2-4A03-BA30-9CF5FF034ADB}"/>
    <dgm:cxn modelId="{A8ABCF5E-555C-43EB-A010-3279FCE5B22D}" type="presOf" srcId="{6DB4E054-5ED7-4D3E-8B97-C8AC5083F37B}" destId="{44382013-1C6A-4ADB-9390-5F1AA8F1F4FC}" srcOrd="0" destOrd="0" presId="urn:microsoft.com/office/officeart/2005/8/layout/process2"/>
    <dgm:cxn modelId="{B3BDE23F-AFDB-407F-BF42-91839376A783}" srcId="{6DB4E054-5ED7-4D3E-8B97-C8AC5083F37B}" destId="{52B7DFC3-FBE4-4B8E-9674-108203CCE6E5}" srcOrd="2" destOrd="0" parTransId="{A6948ED1-0C05-4A51-B8DF-7C6B64EE40CF}" sibTransId="{50EA623D-F248-4300-BA38-CD70D0727AFD}"/>
    <dgm:cxn modelId="{DEC8E0E9-7B2A-4ADC-89FE-C384B6A483FF}" type="presOf" srcId="{E97CC921-9802-474E-8D9E-7FBECD5961D6}" destId="{BA197543-31DD-4597-A495-A6D79D3D9F68}" srcOrd="0" destOrd="0" presId="urn:microsoft.com/office/officeart/2005/8/layout/process2"/>
    <dgm:cxn modelId="{3A31D954-0F19-4448-8632-FC1715E89AF9}" type="presOf" srcId="{52B7DFC3-FBE4-4B8E-9674-108203CCE6E5}" destId="{436609BD-310E-4CE2-8F40-9C9524F7439B}" srcOrd="0" destOrd="0" presId="urn:microsoft.com/office/officeart/2005/8/layout/process2"/>
    <dgm:cxn modelId="{A57DD445-B6EC-4080-BA8A-8116748A38AC}" type="presOf" srcId="{BAE49F8B-062D-4BCE-A559-906835883968}" destId="{6A6536EF-FBEB-48C9-9161-C7AC3EEBCECE}" srcOrd="0" destOrd="0" presId="urn:microsoft.com/office/officeart/2005/8/layout/process2"/>
    <dgm:cxn modelId="{21042638-53C4-44FC-B155-762074D19587}" type="presOf" srcId="{B918E632-CCC2-4A03-BA30-9CF5FF034ADB}" destId="{0DAB2F3A-68E2-4991-B615-69656E54A6BB}" srcOrd="0" destOrd="0" presId="urn:microsoft.com/office/officeart/2005/8/layout/process2"/>
    <dgm:cxn modelId="{52187086-2BAB-4390-8098-C160DA3BCF60}" srcId="{6DB4E054-5ED7-4D3E-8B97-C8AC5083F37B}" destId="{CED3490C-D45B-4742-8CBA-11407C37146E}" srcOrd="0" destOrd="0" parTransId="{4B4DFE31-B20C-4C30-8359-B5ADD44050E4}" sibTransId="{BAE49F8B-062D-4BCE-A559-906835883968}"/>
    <dgm:cxn modelId="{FA9202A9-EC71-4611-871C-D66913956310}" type="presOf" srcId="{CED3490C-D45B-4742-8CBA-11407C37146E}" destId="{320DF6C0-A286-4272-B631-D3A15AAF4EA2}" srcOrd="0" destOrd="0" presId="urn:microsoft.com/office/officeart/2005/8/layout/process2"/>
    <dgm:cxn modelId="{F5C6AF31-7E95-448B-9FE2-B950F6C2B068}" type="presParOf" srcId="{44382013-1C6A-4ADB-9390-5F1AA8F1F4FC}" destId="{320DF6C0-A286-4272-B631-D3A15AAF4EA2}" srcOrd="0" destOrd="0" presId="urn:microsoft.com/office/officeart/2005/8/layout/process2"/>
    <dgm:cxn modelId="{9D672097-78C7-4D8B-AAC2-3CD862267011}" type="presParOf" srcId="{44382013-1C6A-4ADB-9390-5F1AA8F1F4FC}" destId="{6A6536EF-FBEB-48C9-9161-C7AC3EEBCECE}" srcOrd="1" destOrd="0" presId="urn:microsoft.com/office/officeart/2005/8/layout/process2"/>
    <dgm:cxn modelId="{784C9B2E-DF11-4021-9E3C-F8158267F076}" type="presParOf" srcId="{6A6536EF-FBEB-48C9-9161-C7AC3EEBCECE}" destId="{F623FA38-03DE-49D6-B555-2082ED28CDB9}" srcOrd="0" destOrd="0" presId="urn:microsoft.com/office/officeart/2005/8/layout/process2"/>
    <dgm:cxn modelId="{A9055650-3777-465C-B76E-7FF40C28C9CC}" type="presParOf" srcId="{44382013-1C6A-4ADB-9390-5F1AA8F1F4FC}" destId="{BA197543-31DD-4597-A495-A6D79D3D9F68}" srcOrd="2" destOrd="0" presId="urn:microsoft.com/office/officeart/2005/8/layout/process2"/>
    <dgm:cxn modelId="{10FDB3D1-5EC5-4BD5-A8F8-D9CCB8046F64}" type="presParOf" srcId="{44382013-1C6A-4ADB-9390-5F1AA8F1F4FC}" destId="{0DAB2F3A-68E2-4991-B615-69656E54A6BB}" srcOrd="3" destOrd="0" presId="urn:microsoft.com/office/officeart/2005/8/layout/process2"/>
    <dgm:cxn modelId="{3B508A56-EEAB-40C4-BDE5-F105A7EBABA1}" type="presParOf" srcId="{0DAB2F3A-68E2-4991-B615-69656E54A6BB}" destId="{CB9E3E65-82F1-4CAA-AA9E-F555C5378FE8}" srcOrd="0" destOrd="0" presId="urn:microsoft.com/office/officeart/2005/8/layout/process2"/>
    <dgm:cxn modelId="{3CB95840-C7F9-4791-9F3B-503C34F327DC}" type="presParOf" srcId="{44382013-1C6A-4ADB-9390-5F1AA8F1F4FC}" destId="{436609BD-310E-4CE2-8F40-9C9524F7439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49009-11CB-4932-8B2D-7B946BBA35ED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33EB2E7F-329C-453A-A1AF-1F1B04D50CD9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600" b="0" dirty="0" smtClean="0">
              <a:latin typeface="Arial" panose="020B0604020202020204" pitchFamily="34" charset="0"/>
              <a:cs typeface="Arial" panose="020B0604020202020204" pitchFamily="34" charset="0"/>
            </a:rPr>
            <a:t>Combine the control and treatment sample digests that have been labelled with the iTRAQ reagent into one sample mixture.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A91409-F3E8-47C2-994D-46FC0859B63C}" type="parTrans" cxnId="{0798E461-6B1C-4714-986D-C433CB649C2D}">
      <dgm:prSet/>
      <dgm:spPr/>
      <dgm:t>
        <a:bodyPr/>
        <a:lstStyle/>
        <a:p>
          <a:endParaRPr lang="en-US"/>
        </a:p>
      </dgm:t>
    </dgm:pt>
    <dgm:pt modelId="{A613A9D9-0608-4B2F-A008-D4C8FF313E1D}" type="sibTrans" cxnId="{0798E461-6B1C-4714-986D-C433CB649C2D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5A3A433D-3D0C-4A95-A2D6-57CA04773690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600" b="0" dirty="0" smtClean="0">
              <a:latin typeface="Arial" panose="020B0604020202020204" pitchFamily="34" charset="0"/>
              <a:cs typeface="Arial" panose="020B0604020202020204" pitchFamily="34" charset="0"/>
            </a:rPr>
            <a:t>Clean up perform high-resolution fractionation.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DE7E44-051F-47DB-91FE-A0B2F67A2585}" type="parTrans" cxnId="{D67C7D50-22EC-4454-A411-3C9335774FE5}">
      <dgm:prSet/>
      <dgm:spPr/>
      <dgm:t>
        <a:bodyPr/>
        <a:lstStyle/>
        <a:p>
          <a:endParaRPr lang="en-US"/>
        </a:p>
      </dgm:t>
    </dgm:pt>
    <dgm:pt modelId="{2207F35D-FCFF-48B3-B58A-5EEEE6432D06}" type="sibTrans" cxnId="{D67C7D50-22EC-4454-A411-3C9335774FE5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F35A2B75-B096-4114-9CBE-0E8DF988DD6D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600" b="0" dirty="0" smtClean="0">
              <a:latin typeface="Arial" panose="020B0604020202020204" pitchFamily="34" charset="0"/>
              <a:cs typeface="Arial" panose="020B0604020202020204" pitchFamily="34" charset="0"/>
            </a:rPr>
            <a:t>Use MS/MS to identify and quantify the proteins in the mixture.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EFF89D-9712-4644-B8D1-4DA4EBC00DAC}" type="parTrans" cxnId="{6E85A1BF-8A80-40BF-8702-7D1D64759934}">
      <dgm:prSet/>
      <dgm:spPr/>
      <dgm:t>
        <a:bodyPr/>
        <a:lstStyle/>
        <a:p>
          <a:endParaRPr lang="en-US"/>
        </a:p>
      </dgm:t>
    </dgm:pt>
    <dgm:pt modelId="{362B3593-E511-46B9-9753-2FB0C0659364}" type="sibTrans" cxnId="{6E85A1BF-8A80-40BF-8702-7D1D64759934}">
      <dgm:prSet/>
      <dgm:spPr/>
      <dgm:t>
        <a:bodyPr/>
        <a:lstStyle/>
        <a:p>
          <a:endParaRPr lang="en-US"/>
        </a:p>
      </dgm:t>
    </dgm:pt>
    <dgm:pt modelId="{042C5B97-8FF3-43F0-92C2-B461384F7614}" type="pres">
      <dgm:prSet presAssocID="{19249009-11CB-4932-8B2D-7B946BBA35ED}" presName="linearFlow" presStyleCnt="0">
        <dgm:presLayoutVars>
          <dgm:resizeHandles val="exact"/>
        </dgm:presLayoutVars>
      </dgm:prSet>
      <dgm:spPr/>
    </dgm:pt>
    <dgm:pt modelId="{85DF9AD7-2C46-43A8-91F0-A5162E4AC669}" type="pres">
      <dgm:prSet presAssocID="{33EB2E7F-329C-453A-A1AF-1F1B04D50CD9}" presName="node" presStyleLbl="node1" presStyleIdx="0" presStyleCnt="3" custScaleX="291952" custLinFactNeighborX="-9240" custLinFactNeighborY="-44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1B30D-27A7-456E-B5C4-4303675F5A30}" type="pres">
      <dgm:prSet presAssocID="{A613A9D9-0608-4B2F-A008-D4C8FF313E1D}" presName="sibTrans" presStyleLbl="sibTrans2D1" presStyleIdx="0" presStyleCnt="2" custLinFactNeighborX="-73177" custLinFactNeighborY="1477"/>
      <dgm:spPr/>
      <dgm:t>
        <a:bodyPr/>
        <a:lstStyle/>
        <a:p>
          <a:endParaRPr lang="en-US"/>
        </a:p>
      </dgm:t>
    </dgm:pt>
    <dgm:pt modelId="{8ADE9F10-AB7F-4F97-917C-85240C27042A}" type="pres">
      <dgm:prSet presAssocID="{A613A9D9-0608-4B2F-A008-D4C8FF313E1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97F7CC0-0F71-48E4-B4DB-8E0200816617}" type="pres">
      <dgm:prSet presAssocID="{5A3A433D-3D0C-4A95-A2D6-57CA04773690}" presName="node" presStyleLbl="node1" presStyleIdx="1" presStyleCnt="3" custScaleX="291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ACCD4-568C-44A4-B299-D33372719436}" type="pres">
      <dgm:prSet presAssocID="{2207F35D-FCFF-48B3-B58A-5EEEE6432D06}" presName="sibTrans" presStyleLbl="sibTrans2D1" presStyleIdx="1" presStyleCnt="2" custLinFactNeighborX="-73463"/>
      <dgm:spPr/>
      <dgm:t>
        <a:bodyPr/>
        <a:lstStyle/>
        <a:p>
          <a:endParaRPr lang="en-US"/>
        </a:p>
      </dgm:t>
    </dgm:pt>
    <dgm:pt modelId="{A5472A0C-8C5F-4DA5-86AA-7CCA6714C89E}" type="pres">
      <dgm:prSet presAssocID="{2207F35D-FCFF-48B3-B58A-5EEEE6432D0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668233F-7177-4DC0-9CBC-57E18F423008}" type="pres">
      <dgm:prSet presAssocID="{F35A2B75-B096-4114-9CBE-0E8DF988DD6D}" presName="node" presStyleLbl="node1" presStyleIdx="2" presStyleCnt="3" custScaleX="291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50EF09-3897-479B-AA82-6FB86D7E25D9}" type="presOf" srcId="{33EB2E7F-329C-453A-A1AF-1F1B04D50CD9}" destId="{85DF9AD7-2C46-43A8-91F0-A5162E4AC669}" srcOrd="0" destOrd="0" presId="urn:microsoft.com/office/officeart/2005/8/layout/process2"/>
    <dgm:cxn modelId="{948437AB-3FEE-4180-BBD2-1A5E6E810730}" type="presOf" srcId="{F35A2B75-B096-4114-9CBE-0E8DF988DD6D}" destId="{0668233F-7177-4DC0-9CBC-57E18F423008}" srcOrd="0" destOrd="0" presId="urn:microsoft.com/office/officeart/2005/8/layout/process2"/>
    <dgm:cxn modelId="{6E85A1BF-8A80-40BF-8702-7D1D64759934}" srcId="{19249009-11CB-4932-8B2D-7B946BBA35ED}" destId="{F35A2B75-B096-4114-9CBE-0E8DF988DD6D}" srcOrd="2" destOrd="0" parTransId="{E7EFF89D-9712-4644-B8D1-4DA4EBC00DAC}" sibTransId="{362B3593-E511-46B9-9753-2FB0C0659364}"/>
    <dgm:cxn modelId="{92A648D1-1BE1-4A25-9E74-BEBBE1A543CD}" type="presOf" srcId="{A613A9D9-0608-4B2F-A008-D4C8FF313E1D}" destId="{8ADE9F10-AB7F-4F97-917C-85240C27042A}" srcOrd="1" destOrd="0" presId="urn:microsoft.com/office/officeart/2005/8/layout/process2"/>
    <dgm:cxn modelId="{0B3410E6-86E2-47B8-9DB4-C94F3A369D98}" type="presOf" srcId="{2207F35D-FCFF-48B3-B58A-5EEEE6432D06}" destId="{7B4ACCD4-568C-44A4-B299-D33372719436}" srcOrd="0" destOrd="0" presId="urn:microsoft.com/office/officeart/2005/8/layout/process2"/>
    <dgm:cxn modelId="{607AF069-3BDA-4A96-9771-D4DE3C72AE5B}" type="presOf" srcId="{A613A9D9-0608-4B2F-A008-D4C8FF313E1D}" destId="{7DD1B30D-27A7-456E-B5C4-4303675F5A30}" srcOrd="0" destOrd="0" presId="urn:microsoft.com/office/officeart/2005/8/layout/process2"/>
    <dgm:cxn modelId="{B70D20C4-55EC-4625-84FA-B4453858D947}" type="presOf" srcId="{19249009-11CB-4932-8B2D-7B946BBA35ED}" destId="{042C5B97-8FF3-43F0-92C2-B461384F7614}" srcOrd="0" destOrd="0" presId="urn:microsoft.com/office/officeart/2005/8/layout/process2"/>
    <dgm:cxn modelId="{8146563F-C5A4-4F14-93F5-9071E258E28A}" type="presOf" srcId="{5A3A433D-3D0C-4A95-A2D6-57CA04773690}" destId="{C97F7CC0-0F71-48E4-B4DB-8E0200816617}" srcOrd="0" destOrd="0" presId="urn:microsoft.com/office/officeart/2005/8/layout/process2"/>
    <dgm:cxn modelId="{D67C7D50-22EC-4454-A411-3C9335774FE5}" srcId="{19249009-11CB-4932-8B2D-7B946BBA35ED}" destId="{5A3A433D-3D0C-4A95-A2D6-57CA04773690}" srcOrd="1" destOrd="0" parTransId="{81DE7E44-051F-47DB-91FE-A0B2F67A2585}" sibTransId="{2207F35D-FCFF-48B3-B58A-5EEEE6432D06}"/>
    <dgm:cxn modelId="{A11EDB86-0C12-4D3A-B3C0-C0CFC657C91B}" type="presOf" srcId="{2207F35D-FCFF-48B3-B58A-5EEEE6432D06}" destId="{A5472A0C-8C5F-4DA5-86AA-7CCA6714C89E}" srcOrd="1" destOrd="0" presId="urn:microsoft.com/office/officeart/2005/8/layout/process2"/>
    <dgm:cxn modelId="{0798E461-6B1C-4714-986D-C433CB649C2D}" srcId="{19249009-11CB-4932-8B2D-7B946BBA35ED}" destId="{33EB2E7F-329C-453A-A1AF-1F1B04D50CD9}" srcOrd="0" destOrd="0" parTransId="{82A91409-F3E8-47C2-994D-46FC0859B63C}" sibTransId="{A613A9D9-0608-4B2F-A008-D4C8FF313E1D}"/>
    <dgm:cxn modelId="{892228AE-843A-4388-BE4F-9CE34070C443}" type="presParOf" srcId="{042C5B97-8FF3-43F0-92C2-B461384F7614}" destId="{85DF9AD7-2C46-43A8-91F0-A5162E4AC669}" srcOrd="0" destOrd="0" presId="urn:microsoft.com/office/officeart/2005/8/layout/process2"/>
    <dgm:cxn modelId="{1BC10343-6935-4878-9139-3DD0CCA0C57D}" type="presParOf" srcId="{042C5B97-8FF3-43F0-92C2-B461384F7614}" destId="{7DD1B30D-27A7-456E-B5C4-4303675F5A30}" srcOrd="1" destOrd="0" presId="urn:microsoft.com/office/officeart/2005/8/layout/process2"/>
    <dgm:cxn modelId="{A11CAB13-1337-4C8F-8F04-B64C790071CD}" type="presParOf" srcId="{7DD1B30D-27A7-456E-B5C4-4303675F5A30}" destId="{8ADE9F10-AB7F-4F97-917C-85240C27042A}" srcOrd="0" destOrd="0" presId="urn:microsoft.com/office/officeart/2005/8/layout/process2"/>
    <dgm:cxn modelId="{4215C627-7393-4C30-975B-71BE77ECA77C}" type="presParOf" srcId="{042C5B97-8FF3-43F0-92C2-B461384F7614}" destId="{C97F7CC0-0F71-48E4-B4DB-8E0200816617}" srcOrd="2" destOrd="0" presId="urn:microsoft.com/office/officeart/2005/8/layout/process2"/>
    <dgm:cxn modelId="{B27BD131-3E59-4788-AE4D-A46DC1DCB767}" type="presParOf" srcId="{042C5B97-8FF3-43F0-92C2-B461384F7614}" destId="{7B4ACCD4-568C-44A4-B299-D33372719436}" srcOrd="3" destOrd="0" presId="urn:microsoft.com/office/officeart/2005/8/layout/process2"/>
    <dgm:cxn modelId="{F006A762-D1D0-410E-934F-A653EDF3A542}" type="presParOf" srcId="{7B4ACCD4-568C-44A4-B299-D33372719436}" destId="{A5472A0C-8C5F-4DA5-86AA-7CCA6714C89E}" srcOrd="0" destOrd="0" presId="urn:microsoft.com/office/officeart/2005/8/layout/process2"/>
    <dgm:cxn modelId="{B772B48B-A211-44E2-A180-C02C1AEC4561}" type="presParOf" srcId="{042C5B97-8FF3-43F0-92C2-B461384F7614}" destId="{0668233F-7177-4DC0-9CBC-57E18F42300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DF6C0-A286-4272-B631-D3A15AAF4EA2}">
      <dsp:nvSpPr>
        <dsp:cNvPr id="0" name=""/>
        <dsp:cNvSpPr/>
      </dsp:nvSpPr>
      <dsp:spPr>
        <a:xfrm>
          <a:off x="534367" y="967"/>
          <a:ext cx="1979265" cy="494816"/>
        </a:xfrm>
        <a:prstGeom prst="roundRect">
          <a:avLst>
            <a:gd name="adj" fmla="val 10000"/>
          </a:avLst>
        </a:prstGeom>
        <a:solidFill>
          <a:srgbClr val="00CC99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Control</a:t>
          </a:r>
          <a:r>
            <a:rPr lang="en-US" sz="1600" b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sample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860" y="15460"/>
        <a:ext cx="1950279" cy="465830"/>
      </dsp:txXfrm>
    </dsp:sp>
    <dsp:sp modelId="{6A6536EF-FBEB-48C9-9161-C7AC3EEBCECE}">
      <dsp:nvSpPr>
        <dsp:cNvPr id="0" name=""/>
        <dsp:cNvSpPr/>
      </dsp:nvSpPr>
      <dsp:spPr>
        <a:xfrm rot="5400000">
          <a:off x="1431221" y="508154"/>
          <a:ext cx="185556" cy="222667"/>
        </a:xfrm>
        <a:prstGeom prst="rightArrow">
          <a:avLst>
            <a:gd name="adj1" fmla="val 60000"/>
            <a:gd name="adj2" fmla="val 50000"/>
          </a:avLst>
        </a:prstGeom>
        <a:solidFill>
          <a:srgbClr val="00CC99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457199" y="526710"/>
        <a:ext cx="133601" cy="129889"/>
      </dsp:txXfrm>
    </dsp:sp>
    <dsp:sp modelId="{BA197543-31DD-4597-A495-A6D79D3D9F68}">
      <dsp:nvSpPr>
        <dsp:cNvPr id="0" name=""/>
        <dsp:cNvSpPr/>
      </dsp:nvSpPr>
      <dsp:spPr>
        <a:xfrm>
          <a:off x="534367" y="743191"/>
          <a:ext cx="1979265" cy="494816"/>
        </a:xfrm>
        <a:prstGeom prst="roundRect">
          <a:avLst>
            <a:gd name="adj" fmla="val 10000"/>
          </a:avLst>
        </a:prstGeom>
        <a:solidFill>
          <a:srgbClr val="00CC99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Reduce, cysteine block and digest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860" y="757684"/>
        <a:ext cx="1950279" cy="465830"/>
      </dsp:txXfrm>
    </dsp:sp>
    <dsp:sp modelId="{0DAB2F3A-68E2-4991-B615-69656E54A6BB}">
      <dsp:nvSpPr>
        <dsp:cNvPr id="0" name=""/>
        <dsp:cNvSpPr/>
      </dsp:nvSpPr>
      <dsp:spPr>
        <a:xfrm rot="5400000">
          <a:off x="1431221" y="1250378"/>
          <a:ext cx="185556" cy="222667"/>
        </a:xfrm>
        <a:prstGeom prst="rightArrow">
          <a:avLst>
            <a:gd name="adj1" fmla="val 60000"/>
            <a:gd name="adj2" fmla="val 50000"/>
          </a:avLst>
        </a:prstGeom>
        <a:solidFill>
          <a:srgbClr val="00CC99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457199" y="1268934"/>
        <a:ext cx="133601" cy="129889"/>
      </dsp:txXfrm>
    </dsp:sp>
    <dsp:sp modelId="{436609BD-310E-4CE2-8F40-9C9524F7439B}">
      <dsp:nvSpPr>
        <dsp:cNvPr id="0" name=""/>
        <dsp:cNvSpPr/>
      </dsp:nvSpPr>
      <dsp:spPr>
        <a:xfrm>
          <a:off x="534367" y="1485416"/>
          <a:ext cx="1979265" cy="494816"/>
        </a:xfrm>
        <a:prstGeom prst="roundRect">
          <a:avLst>
            <a:gd name="adj" fmla="val 10000"/>
          </a:avLst>
        </a:prstGeom>
        <a:solidFill>
          <a:srgbClr val="00CC99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Label with iTRAQ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860" y="1499909"/>
        <a:ext cx="1950279" cy="465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DF6C0-A286-4272-B631-D3A15AAF4EA2}">
      <dsp:nvSpPr>
        <dsp:cNvPr id="0" name=""/>
        <dsp:cNvSpPr/>
      </dsp:nvSpPr>
      <dsp:spPr>
        <a:xfrm>
          <a:off x="534367" y="967"/>
          <a:ext cx="1979265" cy="494816"/>
        </a:xfrm>
        <a:prstGeom prst="roundRect">
          <a:avLst>
            <a:gd name="adj" fmla="val 10000"/>
          </a:avLst>
        </a:prstGeom>
        <a:solidFill>
          <a:srgbClr val="993366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 sample7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860" y="15460"/>
        <a:ext cx="1950279" cy="465830"/>
      </dsp:txXfrm>
    </dsp:sp>
    <dsp:sp modelId="{6A6536EF-FBEB-48C9-9161-C7AC3EEBCECE}">
      <dsp:nvSpPr>
        <dsp:cNvPr id="0" name=""/>
        <dsp:cNvSpPr/>
      </dsp:nvSpPr>
      <dsp:spPr>
        <a:xfrm rot="5400000">
          <a:off x="1408179" y="508154"/>
          <a:ext cx="185556" cy="222667"/>
        </a:xfrm>
        <a:prstGeom prst="rightArrow">
          <a:avLst>
            <a:gd name="adj1" fmla="val 60000"/>
            <a:gd name="adj2" fmla="val 50000"/>
          </a:avLst>
        </a:prstGeom>
        <a:solidFill>
          <a:srgbClr val="993366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434157" y="526710"/>
        <a:ext cx="133601" cy="129889"/>
      </dsp:txXfrm>
    </dsp:sp>
    <dsp:sp modelId="{07E4D0A6-1432-4033-90B3-E89E922DF867}">
      <dsp:nvSpPr>
        <dsp:cNvPr id="0" name=""/>
        <dsp:cNvSpPr/>
      </dsp:nvSpPr>
      <dsp:spPr>
        <a:xfrm>
          <a:off x="534367" y="743191"/>
          <a:ext cx="1979265" cy="494816"/>
        </a:xfrm>
        <a:prstGeom prst="roundRect">
          <a:avLst>
            <a:gd name="adj" fmla="val 10000"/>
          </a:avLst>
        </a:prstGeom>
        <a:solidFill>
          <a:srgbClr val="993366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Reduce, cysteine block and digest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860" y="757684"/>
        <a:ext cx="1950279" cy="465830"/>
      </dsp:txXfrm>
    </dsp:sp>
    <dsp:sp modelId="{2DE95F19-9566-4C24-9A98-FE4254BB726D}">
      <dsp:nvSpPr>
        <dsp:cNvPr id="0" name=""/>
        <dsp:cNvSpPr/>
      </dsp:nvSpPr>
      <dsp:spPr>
        <a:xfrm rot="5400000">
          <a:off x="1408177" y="1250378"/>
          <a:ext cx="185556" cy="222667"/>
        </a:xfrm>
        <a:prstGeom prst="rightArrow">
          <a:avLst>
            <a:gd name="adj1" fmla="val 60000"/>
            <a:gd name="adj2" fmla="val 50000"/>
          </a:avLst>
        </a:prstGeom>
        <a:solidFill>
          <a:srgbClr val="993366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434155" y="1268934"/>
        <a:ext cx="133601" cy="129889"/>
      </dsp:txXfrm>
    </dsp:sp>
    <dsp:sp modelId="{436609BD-310E-4CE2-8F40-9C9524F7439B}">
      <dsp:nvSpPr>
        <dsp:cNvPr id="0" name=""/>
        <dsp:cNvSpPr/>
      </dsp:nvSpPr>
      <dsp:spPr>
        <a:xfrm>
          <a:off x="534367" y="1485416"/>
          <a:ext cx="1979265" cy="494816"/>
        </a:xfrm>
        <a:prstGeom prst="roundRect">
          <a:avLst>
            <a:gd name="adj" fmla="val 10000"/>
          </a:avLst>
        </a:prstGeom>
        <a:solidFill>
          <a:srgbClr val="993366"/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Label with iTRAQ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860" y="1499909"/>
        <a:ext cx="1950279" cy="465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DF6C0-A286-4272-B631-D3A15AAF4EA2}">
      <dsp:nvSpPr>
        <dsp:cNvPr id="0" name=""/>
        <dsp:cNvSpPr/>
      </dsp:nvSpPr>
      <dsp:spPr>
        <a:xfrm>
          <a:off x="534367" y="967"/>
          <a:ext cx="1979265" cy="49481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Test sample1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860" y="15460"/>
        <a:ext cx="1950279" cy="465830"/>
      </dsp:txXfrm>
    </dsp:sp>
    <dsp:sp modelId="{6A6536EF-FBEB-48C9-9161-C7AC3EEBCECE}">
      <dsp:nvSpPr>
        <dsp:cNvPr id="0" name=""/>
        <dsp:cNvSpPr/>
      </dsp:nvSpPr>
      <dsp:spPr>
        <a:xfrm rot="5400000">
          <a:off x="1390156" y="508154"/>
          <a:ext cx="185556" cy="222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416134" y="526710"/>
        <a:ext cx="133601" cy="129889"/>
      </dsp:txXfrm>
    </dsp:sp>
    <dsp:sp modelId="{BA197543-31DD-4597-A495-A6D79D3D9F68}">
      <dsp:nvSpPr>
        <dsp:cNvPr id="0" name=""/>
        <dsp:cNvSpPr/>
      </dsp:nvSpPr>
      <dsp:spPr>
        <a:xfrm>
          <a:off x="534367" y="743191"/>
          <a:ext cx="1979265" cy="49481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Reduce, cysteine block and digest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860" y="757684"/>
        <a:ext cx="1950279" cy="465830"/>
      </dsp:txXfrm>
    </dsp:sp>
    <dsp:sp modelId="{0DAB2F3A-68E2-4991-B615-69656E54A6BB}">
      <dsp:nvSpPr>
        <dsp:cNvPr id="0" name=""/>
        <dsp:cNvSpPr/>
      </dsp:nvSpPr>
      <dsp:spPr>
        <a:xfrm rot="5400000">
          <a:off x="1390156" y="1250378"/>
          <a:ext cx="185556" cy="222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1416134" y="1268934"/>
        <a:ext cx="133601" cy="129889"/>
      </dsp:txXfrm>
    </dsp:sp>
    <dsp:sp modelId="{436609BD-310E-4CE2-8F40-9C9524F7439B}">
      <dsp:nvSpPr>
        <dsp:cNvPr id="0" name=""/>
        <dsp:cNvSpPr/>
      </dsp:nvSpPr>
      <dsp:spPr>
        <a:xfrm>
          <a:off x="534367" y="1485416"/>
          <a:ext cx="1979265" cy="49481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Label with iTRAQ</a:t>
          </a:r>
          <a:endParaRPr lang="en-US" sz="16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860" y="1499909"/>
        <a:ext cx="1950279" cy="465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F9AD7-2C46-43A8-91F0-A5162E4AC669}">
      <dsp:nvSpPr>
        <dsp:cNvPr id="0" name=""/>
        <dsp:cNvSpPr/>
      </dsp:nvSpPr>
      <dsp:spPr>
        <a:xfrm>
          <a:off x="0" y="0"/>
          <a:ext cx="8001000" cy="68513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Combine the control and treatment sample digests that have been labelled with the iTRAQ reagent into one sample mixture.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67" y="20067"/>
        <a:ext cx="7960866" cy="644996"/>
      </dsp:txXfrm>
    </dsp:sp>
    <dsp:sp modelId="{7DD1B30D-27A7-456E-B5C4-4303675F5A30}">
      <dsp:nvSpPr>
        <dsp:cNvPr id="0" name=""/>
        <dsp:cNvSpPr/>
      </dsp:nvSpPr>
      <dsp:spPr>
        <a:xfrm rot="5400000">
          <a:off x="3682791" y="707481"/>
          <a:ext cx="257928" cy="308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719263" y="732671"/>
        <a:ext cx="184984" cy="180550"/>
      </dsp:txXfrm>
    </dsp:sp>
    <dsp:sp modelId="{C97F7CC0-0F71-48E4-B4DB-8E0200816617}">
      <dsp:nvSpPr>
        <dsp:cNvPr id="0" name=""/>
        <dsp:cNvSpPr/>
      </dsp:nvSpPr>
      <dsp:spPr>
        <a:xfrm>
          <a:off x="0" y="1029034"/>
          <a:ext cx="8001000" cy="68513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Clean up perform high-resolution fractionation.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67" y="1049101"/>
        <a:ext cx="7960866" cy="644996"/>
      </dsp:txXfrm>
    </dsp:sp>
    <dsp:sp modelId="{7B4ACCD4-568C-44A4-B299-D33372719436}">
      <dsp:nvSpPr>
        <dsp:cNvPr id="0" name=""/>
        <dsp:cNvSpPr/>
      </dsp:nvSpPr>
      <dsp:spPr>
        <a:xfrm rot="5400000">
          <a:off x="3683294" y="1731293"/>
          <a:ext cx="256923" cy="308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719264" y="1756986"/>
        <a:ext cx="184984" cy="179846"/>
      </dsp:txXfrm>
    </dsp:sp>
    <dsp:sp modelId="{0668233F-7177-4DC0-9CBC-57E18F423008}">
      <dsp:nvSpPr>
        <dsp:cNvPr id="0" name=""/>
        <dsp:cNvSpPr/>
      </dsp:nvSpPr>
      <dsp:spPr>
        <a:xfrm>
          <a:off x="0" y="2056730"/>
          <a:ext cx="8001000" cy="68513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Use MS/MS to identify and quantify the proteins in the mixture.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067" y="2076797"/>
        <a:ext cx="7960866" cy="644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406F938-3FA4-40AA-B31B-9BD1F050C47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F7E35DB-626F-43F4-B5C5-414A29867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F938-3FA4-40AA-B31B-9BD1F050C47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5DB-626F-43F4-B5C5-414A29867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F938-3FA4-40AA-B31B-9BD1F050C47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5DB-626F-43F4-B5C5-414A29867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F938-3FA4-40AA-B31B-9BD1F050C47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5DB-626F-43F4-B5C5-414A29867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F938-3FA4-40AA-B31B-9BD1F050C47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5DB-626F-43F4-B5C5-414A29867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F938-3FA4-40AA-B31B-9BD1F050C47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5DB-626F-43F4-B5C5-414A29867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06F938-3FA4-40AA-B31B-9BD1F050C47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7E35DB-626F-43F4-B5C5-414A29867A5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406F938-3FA4-40AA-B31B-9BD1F050C47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F7E35DB-626F-43F4-B5C5-414A29867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F938-3FA4-40AA-B31B-9BD1F050C47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5DB-626F-43F4-B5C5-414A29867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F938-3FA4-40AA-B31B-9BD1F050C47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5DB-626F-43F4-B5C5-414A29867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F938-3FA4-40AA-B31B-9BD1F050C47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5DB-626F-43F4-B5C5-414A29867A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406F938-3FA4-40AA-B31B-9BD1F050C47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F7E35DB-626F-43F4-B5C5-414A29867A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skerville Old Face" panose="02020602080505020303" pitchFamily="18" charset="0"/>
              </a:rPr>
              <a:t>ITRAQ-based</a:t>
            </a:r>
            <a:br>
              <a:rPr lang="en-US" b="1" dirty="0">
                <a:latin typeface="Baskerville Old Face" panose="02020602080505020303" pitchFamily="18" charset="0"/>
              </a:rPr>
            </a:br>
            <a:r>
              <a:rPr lang="en-US" b="1" dirty="0">
                <a:latin typeface="Baskerville Old Face" panose="02020602080505020303" pitchFamily="18" charset="0"/>
              </a:rPr>
              <a:t>Proteomics Approaches</a:t>
            </a:r>
            <a:br>
              <a:rPr lang="en-US" b="1" dirty="0">
                <a:latin typeface="Baskerville Old Face" panose="02020602080505020303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343400"/>
            <a:ext cx="4953000" cy="17526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>
              <a:buClrTx/>
            </a:pPr>
            <a:r>
              <a:rPr lang="ar-EG" dirty="0" smtClean="0">
                <a:solidFill>
                  <a:schemeClr val="tx1"/>
                </a:solidFill>
              </a:rPr>
              <a:t>1.آلاء </a:t>
            </a:r>
            <a:r>
              <a:rPr lang="ar-EG" dirty="0">
                <a:solidFill>
                  <a:schemeClr val="tx1"/>
                </a:solidFill>
              </a:rPr>
              <a:t>أيمن عبدالغني </a:t>
            </a:r>
            <a:r>
              <a:rPr lang="ar-EG" dirty="0" smtClean="0">
                <a:solidFill>
                  <a:schemeClr val="tx1"/>
                </a:solidFill>
              </a:rPr>
              <a:t>محمد                    </a:t>
            </a:r>
          </a:p>
          <a:p>
            <a:pPr algn="r">
              <a:buClrTx/>
            </a:pPr>
            <a:r>
              <a:rPr lang="ar-EG" dirty="0">
                <a:solidFill>
                  <a:schemeClr val="tx1"/>
                </a:solidFill>
              </a:rPr>
              <a:t>2. آلاء محمد ثابت عبدالسلام                   </a:t>
            </a:r>
          </a:p>
          <a:p>
            <a:pPr algn="r">
              <a:buClrTx/>
            </a:pPr>
            <a:r>
              <a:rPr lang="ar-EG" dirty="0">
                <a:solidFill>
                  <a:schemeClr val="tx1"/>
                </a:solidFill>
              </a:rPr>
              <a:t>3. آلاء محمد عبد العال </a:t>
            </a:r>
            <a:r>
              <a:rPr lang="ar-EG" dirty="0" smtClean="0">
                <a:solidFill>
                  <a:schemeClr val="tx1"/>
                </a:solidFill>
              </a:rPr>
              <a:t>عامر</a:t>
            </a:r>
            <a:endParaRPr lang="en-US" dirty="0" smtClean="0">
              <a:solidFill>
                <a:schemeClr val="tx1"/>
              </a:solidFill>
            </a:endParaRPr>
          </a:p>
          <a:p>
            <a:pPr algn="r">
              <a:buClrTx/>
            </a:pPr>
            <a:r>
              <a:rPr lang="ar-EG" dirty="0" smtClean="0">
                <a:solidFill>
                  <a:schemeClr val="tx1"/>
                </a:solidFill>
              </a:rPr>
              <a:t>4. حبيبه أحمد صدقي</a:t>
            </a:r>
            <a:r>
              <a:rPr lang="ar-EG" dirty="0" smtClean="0">
                <a:solidFill>
                  <a:schemeClr val="tx1"/>
                </a:solidFill>
              </a:rPr>
              <a:t>               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16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1357745"/>
            <a:ext cx="2578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rial Black" panose="020B0A04020102020204" pitchFamily="34" charset="0"/>
              </a:rPr>
              <a:t>introduction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514600"/>
            <a:ext cx="138699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Isobaric tag for relative and absolute quantitation (iTRAQ) is an acronym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for isobaric tag for relative and absolute quantitation.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Applied Biosystems Inc. created iTRAQ in 2004.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iTRAQ is a method for determining the amount of proteins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from various sources in a single experiment using isobaric labelling.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80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5516880" cy="87782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</a:rPr>
              <a:t>The principle and workflow of iTRAQ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95800" y="1600200"/>
            <a:ext cx="4240976" cy="5028247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structure of iTRAQ reagents</a:t>
            </a:r>
          </a:p>
          <a:p>
            <a:endParaRPr lang="en-US" sz="2300" b="1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894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 charged reporter group, a peptide reactive group, and a neutral balancing group make up the isobaric tagging reagents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894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peptide reactive group forms a covalent bond between an iTRAQ Reagent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isobaric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tag and each peptide's lysine side chain and N-terminus group, marking all peptides in a specific sample digest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894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neutral balancing group ensures that all iTRAQ labelled samples have the same mass, resulting in an overall mass of 145 Da for 4-plex and 305 Da for 8-plex samples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4211421" cy="4624552"/>
          </a:xfrm>
        </p:spPr>
      </p:pic>
    </p:spTree>
    <p:extLst>
      <p:ext uri="{BB962C8B-B14F-4D97-AF65-F5344CB8AC3E}">
        <p14:creationId xmlns:p14="http://schemas.microsoft.com/office/powerpoint/2010/main" val="16186368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665018" y="990600"/>
            <a:ext cx="7772400" cy="609600"/>
          </a:xfrm>
          <a:prstGeom prst="round2Diag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/>
                <a:solidFill>
                  <a:schemeClr val="accent3"/>
                </a:solidFill>
              </a:rPr>
              <a:t>Principle of iTRAQ reagent 4-plex as an example</a:t>
            </a:r>
            <a:endParaRPr lang="en-US" sz="20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6279"/>
            <a:ext cx="8229600" cy="4010767"/>
          </a:xfrm>
        </p:spPr>
      </p:pic>
    </p:spTree>
    <p:extLst>
      <p:ext uri="{BB962C8B-B14F-4D97-AF65-F5344CB8AC3E}">
        <p14:creationId xmlns:p14="http://schemas.microsoft.com/office/powerpoint/2010/main" val="34039008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48248347"/>
              </p:ext>
            </p:extLst>
          </p:nvPr>
        </p:nvGraphicFramePr>
        <p:xfrm>
          <a:off x="34636" y="1447800"/>
          <a:ext cx="3048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838200" y="685800"/>
            <a:ext cx="1371600" cy="5334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8" name="Rounded Rectangle 4"/>
          <p:cNvSpPr/>
          <p:nvPr/>
        </p:nvSpPr>
        <p:spPr>
          <a:xfrm>
            <a:off x="5715000" y="4191000"/>
            <a:ext cx="1582178" cy="860836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kern="1200" dirty="0" smtClean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60293461"/>
              </p:ext>
            </p:extLst>
          </p:nvPr>
        </p:nvGraphicFramePr>
        <p:xfrm>
          <a:off x="5773178" y="1447800"/>
          <a:ext cx="3048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27807487"/>
              </p:ext>
            </p:extLst>
          </p:nvPr>
        </p:nvGraphicFramePr>
        <p:xfrm>
          <a:off x="2895600" y="1447800"/>
          <a:ext cx="3048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134489" y="685800"/>
            <a:ext cx="1371600" cy="5334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0749" y="153803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</a:t>
            </a: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30520316"/>
              </p:ext>
            </p:extLst>
          </p:nvPr>
        </p:nvGraphicFramePr>
        <p:xfrm>
          <a:off x="609600" y="3733800"/>
          <a:ext cx="8001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162800" y="3505200"/>
            <a:ext cx="222667" cy="185556"/>
            <a:chOff x="1412665" y="1268934"/>
            <a:chExt cx="222667" cy="185556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1431221" y="1250378"/>
              <a:ext cx="185556" cy="22266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993366"/>
            </a:solidFill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1457199" y="1268934"/>
              <a:ext cx="133601" cy="129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67200" y="3486891"/>
            <a:ext cx="222667" cy="185556"/>
            <a:chOff x="1412665" y="1268934"/>
            <a:chExt cx="222667" cy="185556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1431221" y="1250378"/>
              <a:ext cx="185556" cy="22266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1457199" y="1268934"/>
              <a:ext cx="133601" cy="129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40375" y="3487761"/>
            <a:ext cx="222667" cy="185556"/>
            <a:chOff x="1412665" y="1268934"/>
            <a:chExt cx="222667" cy="185556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1431221" y="1250378"/>
              <a:ext cx="185556" cy="22266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CC99"/>
            </a:solidFill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1457199" y="1268934"/>
              <a:ext cx="133601" cy="1298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655284" y="648866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Workflow of iTRAQ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03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772400" cy="1362075"/>
          </a:xfrm>
        </p:spPr>
        <p:txBody>
          <a:bodyPr/>
          <a:lstStyle/>
          <a:p>
            <a:r>
              <a:rPr lang="en-US" sz="280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Factors affecting results of iTRAQ</a:t>
            </a:r>
            <a:endParaRPr lang="en-US" sz="280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057400"/>
            <a:ext cx="7772400" cy="4267200"/>
          </a:xfrm>
        </p:spPr>
        <p:txBody>
          <a:bodyPr>
            <a:normAutofit/>
          </a:bodyPr>
          <a:lstStyle/>
          <a:p>
            <a:pPr marL="502920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Labeling effectiveness and isotope impurity correction </a:t>
            </a:r>
            <a:r>
              <a:rPr lang="en-US" dirty="0" smtClean="0">
                <a:solidFill>
                  <a:schemeClr val="tx1"/>
                </a:solidFill>
              </a:rPr>
              <a:t>evaluation</a:t>
            </a:r>
          </a:p>
          <a:p>
            <a:pPr marL="502920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Compression </a:t>
            </a:r>
            <a:r>
              <a:rPr lang="en-US" dirty="0">
                <a:solidFill>
                  <a:schemeClr val="tx1"/>
                </a:solidFill>
              </a:rPr>
              <a:t>of the ratio and its </a:t>
            </a:r>
            <a:r>
              <a:rPr lang="en-US" dirty="0" smtClean="0">
                <a:solidFill>
                  <a:schemeClr val="tx1"/>
                </a:solidFill>
              </a:rPr>
              <a:t>adjustment</a:t>
            </a:r>
          </a:p>
          <a:p>
            <a:pPr marL="502920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Ion intensity dynamic range of the </a:t>
            </a:r>
            <a:r>
              <a:rPr lang="en-US" dirty="0" smtClean="0">
                <a:solidFill>
                  <a:schemeClr val="tx1"/>
                </a:solidFill>
              </a:rPr>
              <a:t>reporter</a:t>
            </a:r>
          </a:p>
          <a:p>
            <a:pPr marL="502920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Inferring protein ratios using unique and common </a:t>
            </a:r>
            <a:r>
              <a:rPr lang="en-US" dirty="0" smtClean="0">
                <a:solidFill>
                  <a:schemeClr val="tx1"/>
                </a:solidFill>
              </a:rPr>
              <a:t>peptides</a:t>
            </a:r>
          </a:p>
          <a:p>
            <a:pPr marL="502920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Changes in protein fold </a:t>
            </a:r>
            <a:r>
              <a:rPr lang="en-US" dirty="0" smtClean="0">
                <a:solidFill>
                  <a:schemeClr val="tx1"/>
                </a:solidFill>
              </a:rPr>
              <a:t>estimation</a:t>
            </a:r>
          </a:p>
          <a:p>
            <a:pPr marL="502920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Multiple </a:t>
            </a:r>
            <a:r>
              <a:rPr lang="en-US" dirty="0">
                <a:solidFill>
                  <a:schemeClr val="tx1"/>
                </a:solidFill>
              </a:rPr>
              <a:t>isobaric labelling experiments are compared.</a:t>
            </a:r>
          </a:p>
        </p:txBody>
      </p:sp>
    </p:spTree>
    <p:extLst>
      <p:ext uri="{BB962C8B-B14F-4D97-AF65-F5344CB8AC3E}">
        <p14:creationId xmlns:p14="http://schemas.microsoft.com/office/powerpoint/2010/main" val="3557989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002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Calisto MT" panose="02040603050505030304" pitchFamily="18" charset="0"/>
              </a:rPr>
              <a:t>Advantages and disadvantages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+mj-lt"/>
              </a:rPr>
              <a:t>Advantages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+mj-lt"/>
              </a:rPr>
              <a:t>Disadvantages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 smtClean="0">
                <a:latin typeface="Calisto MT" panose="02040603050505030304" pitchFamily="18" charset="0"/>
              </a:rPr>
              <a:t>Using mass spectrometry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latin typeface="Calisto MT" panose="02040603050505030304" pitchFamily="18" charset="0"/>
              </a:rPr>
              <a:t>Ability to analyze proteins from cell, tissues or serum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latin typeface="Calisto MT" panose="02040603050505030304" pitchFamily="18" charset="0"/>
              </a:rPr>
              <a:t>Multiplexing ability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latin typeface="Calisto MT" panose="02040603050505030304" pitchFamily="18" charset="0"/>
              </a:rPr>
              <a:t>Reduce overall time and variation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 smtClean="0">
                <a:latin typeface="Calisto MT" panose="02040603050505030304" pitchFamily="18" charset="0"/>
              </a:rPr>
              <a:t>Costly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 smtClean="0">
                <a:latin typeface="Calisto MT" panose="02040603050505030304" pitchFamily="18" charset="0"/>
              </a:rPr>
              <a:t>Very sensitive to contamination from salts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 smtClean="0">
                <a:latin typeface="Calisto MT" panose="02040603050505030304" pitchFamily="18" charset="0"/>
              </a:rPr>
              <a:t>A requirement of sophisticated software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 smtClean="0">
                <a:latin typeface="Calisto MT" panose="02040603050505030304" pitchFamily="18" charset="0"/>
              </a:rPr>
              <a:t>Variability arising due to the inefficient enzymatic digestion</a:t>
            </a:r>
            <a:endParaRPr lang="en-US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90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" r="6669"/>
          <a:stretch>
            <a:fillRect/>
          </a:stretch>
        </p:blipFill>
        <p:spPr/>
      </p:pic>
      <p:sp>
        <p:nvSpPr>
          <p:cNvPr id="6" name="Rounded Rectangle 5"/>
          <p:cNvSpPr/>
          <p:nvPr/>
        </p:nvSpPr>
        <p:spPr>
          <a:xfrm>
            <a:off x="5562600" y="1752600"/>
            <a:ext cx="2971800" cy="27432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algn="ctr"/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sz="2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An example         </a:t>
            </a:r>
          </a:p>
          <a:p>
            <a:pPr algn="ctr"/>
            <a:endParaRPr lang="en-US" sz="2800" dirty="0"/>
          </a:p>
          <a:p>
            <a:pPr algn="ctr">
              <a:lnSpc>
                <a:spcPct val="150000"/>
              </a:lnSpc>
            </a:pPr>
            <a:r>
              <a:rPr lang="en-US" sz="1600" dirty="0" smtClean="0"/>
              <a:t>When insulin is stimulated, iTRAQ is utilised to identify and quantify tyrosine phosphorylation sites.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0986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43000"/>
            <a:ext cx="6172200" cy="10668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n w="1905"/>
                <a:solidFill>
                  <a:srgbClr val="9933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iTRAQ at Creative Proteomics</a:t>
            </a:r>
            <a:endParaRPr lang="en-US" sz="2800" b="1" dirty="0">
              <a:ln w="1905"/>
              <a:solidFill>
                <a:srgbClr val="99336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229600" cy="2423225"/>
          </a:xfrm>
        </p:spPr>
      </p:pic>
      <p:sp>
        <p:nvSpPr>
          <p:cNvPr id="5" name="TextBox 4"/>
          <p:cNvSpPr txBox="1"/>
          <p:nvPr/>
        </p:nvSpPr>
        <p:spPr>
          <a:xfrm>
            <a:off x="0" y="4272677"/>
            <a:ext cx="9164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iTRAQ-based proteomics analysis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TMT-based proteomics analysis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SILAC-based proteomics analysis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Absolute quantification (AQUA)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Label-free quantification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Semi- quantitative proteomics analysis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15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547</TotalTime>
  <Words>406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ITRAQ-based Proteomics Approaches </vt:lpstr>
      <vt:lpstr>PowerPoint Presentation</vt:lpstr>
      <vt:lpstr>The principle and workflow of iTRAQ</vt:lpstr>
      <vt:lpstr>PowerPoint Presentation</vt:lpstr>
      <vt:lpstr>PowerPoint Presentation</vt:lpstr>
      <vt:lpstr>Factors affecting results of iTRAQ</vt:lpstr>
      <vt:lpstr>Advantages and disadvantages</vt:lpstr>
      <vt:lpstr>PowerPoint Presentation</vt:lpstr>
      <vt:lpstr>   iTRAQ at Creative Proteomics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. Alaa Ayman</dc:creator>
  <cp:lastModifiedBy>Eng . Alaa Ayman</cp:lastModifiedBy>
  <cp:revision>34</cp:revision>
  <dcterms:created xsi:type="dcterms:W3CDTF">2022-01-03T17:55:35Z</dcterms:created>
  <dcterms:modified xsi:type="dcterms:W3CDTF">2022-01-08T15:41:10Z</dcterms:modified>
</cp:coreProperties>
</file>