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0B59B-BCB8-455D-BECC-1198D3E0755C}" v="190" dt="2022-01-08T01:54:29.879"/>
    <p1510:client id="{539379A5-73D5-415C-B015-8BCDEB5BC62C}" v="607" dt="2022-01-08T04:49:03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9" d="100"/>
          <a:sy n="79" d="100"/>
        </p:scale>
        <p:origin x="-1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13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2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48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7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03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5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14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3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D4906370-1564-49FA-A802-58546B392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 descr="Scenic view of snow covered mountains against clear blue sky">
            <a:extLst>
              <a:ext uri="{FF2B5EF4-FFF2-40B4-BE49-F238E27FC236}">
                <a16:creationId xmlns:a16="http://schemas.microsoft.com/office/drawing/2014/main" xmlns="" id="{8782B507-EC22-454C-8CA5-250022886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-575096" y="11"/>
            <a:ext cx="13011511" cy="728931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xmlns="" id="{EF640709-BDFD-453B-B75D-6212E7A87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7078" y="1363162"/>
            <a:ext cx="6417843" cy="351432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ea typeface="+mj-lt"/>
                <a:cs typeface="+mj-lt"/>
              </a:rPr>
              <a:t>Computional Biology</a:t>
            </a:r>
            <a:br>
              <a:rPr lang="en-US" sz="4400" b="1" dirty="0">
                <a:solidFill>
                  <a:srgbClr val="002060"/>
                </a:solidFill>
                <a:ea typeface="+mj-lt"/>
                <a:cs typeface="+mj-lt"/>
              </a:rPr>
            </a:br>
            <a:r>
              <a:rPr lang="en-US" sz="4400" b="1" dirty="0">
                <a:ea typeface="+mj-lt"/>
                <a:cs typeface="+mj-lt"/>
              </a:rPr>
              <a:t/>
            </a:r>
            <a:br>
              <a:rPr lang="en-US" sz="4400" b="1" dirty="0">
                <a:ea typeface="+mj-lt"/>
                <a:cs typeface="+mj-lt"/>
              </a:rPr>
            </a:br>
            <a:r>
              <a:rPr lang="en-US" sz="2800" b="1" dirty="0">
                <a:solidFill>
                  <a:srgbClr val="002060"/>
                </a:solidFill>
                <a:ea typeface="+mj-lt"/>
                <a:cs typeface="+mj-lt"/>
              </a:rPr>
              <a:t>Dr.Ibrahim Elawady</a:t>
            </a:r>
            <a:endParaRPr lang="en-US" sz="2800" dirty="0">
              <a:solidFill>
                <a:srgbClr val="002060"/>
              </a:solidFill>
              <a:ea typeface="+mj-lt"/>
              <a:cs typeface="+mj-lt"/>
            </a:endParaRPr>
          </a:p>
          <a:p>
            <a:endParaRPr lang="en-US" sz="3300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xmlns="" id="{B4019478-3FDC-438C-8848-1D7DA864A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FE406479-1D57-4209-B128-3C8174624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xmlns="" id="{AD9317D6-A518-4AF7-A02A-6710F849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28" y="336832"/>
            <a:ext cx="11752409" cy="6434764"/>
          </a:xfrm>
        </p:spPr>
      </p:pic>
    </p:spTree>
    <p:extLst>
      <p:ext uri="{BB962C8B-B14F-4D97-AF65-F5344CB8AC3E}">
        <p14:creationId xmlns:p14="http://schemas.microsoft.com/office/powerpoint/2010/main" val="349624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DD40A-04C4-4F11-B911-5231456C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7" y="365125"/>
            <a:ext cx="11752052" cy="1339940"/>
          </a:xfrm>
        </p:spPr>
        <p:txBody>
          <a:bodyPr>
            <a:normAutofit/>
          </a:bodyPr>
          <a:lstStyle/>
          <a:p>
            <a:r>
              <a:rPr lang="en-US" b="1" dirty="0"/>
              <a:t>We use raw files:-</a:t>
            </a:r>
            <a:br>
              <a:rPr lang="en-US" b="1" dirty="0"/>
            </a:br>
            <a:r>
              <a:rPr lang="en-US" dirty="0">
                <a:ea typeface="+mj-lt"/>
                <a:cs typeface="+mj-lt"/>
              </a:rPr>
              <a:t>1-f</a:t>
            </a:r>
            <a:r>
              <a:rPr lang="en-US" dirty="0">
                <a:ea typeface="+mj-lt"/>
                <a:cs typeface="+mj-lt"/>
              </a:rPr>
              <a:t>1</a:t>
            </a:r>
            <a:r>
              <a:rPr lang="en-US" dirty="0">
                <a:ea typeface="+mj-lt"/>
                <a:cs typeface="+mj-lt"/>
              </a:rPr>
              <a:t>.mzML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xmlns="" id="{876D66DF-9917-4131-978E-247CCE8F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846" y="1739361"/>
            <a:ext cx="6683742" cy="4765515"/>
          </a:xfrm>
        </p:spPr>
      </p:pic>
    </p:spTree>
    <p:extLst>
      <p:ext uri="{BB962C8B-B14F-4D97-AF65-F5344CB8AC3E}">
        <p14:creationId xmlns:p14="http://schemas.microsoft.com/office/powerpoint/2010/main" val="55372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103E3-008C-457A-A4E9-1AB07280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+mj-lt"/>
                <a:cs typeface="+mj-lt"/>
              </a:rPr>
              <a:t>2-f2.mzML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E4DFD81A-46AB-4616-AD32-BEBB1BFD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58" y="1696228"/>
            <a:ext cx="3440453" cy="2781441"/>
          </a:xfr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18B3E780-E91D-425F-9707-F51DF54F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1720909"/>
            <a:ext cx="2958860" cy="2711691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327D7EF1-49EB-4E26-B505-2AE2A7A6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9" y="4481362"/>
            <a:ext cx="2743200" cy="2381012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xmlns="" id="{0C3F4D09-AB71-46CC-9B44-816E95F84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362" y="4466985"/>
            <a:ext cx="2743200" cy="2381012"/>
          </a:xfrm>
          <a:prstGeom prst="rect">
            <a:avLst/>
          </a:prstGeom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F562D854-DEDC-4249-9586-CDB80464C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2853" y="1605890"/>
            <a:ext cx="2743200" cy="2783578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xmlns="" id="{0C80E288-610A-415A-8926-24130A014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494" y="4481362"/>
            <a:ext cx="2743200" cy="23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9F0C9-D8CE-4EFC-BFC3-419F2024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>
                <a:ea typeface="+mj-lt"/>
                <a:cs typeface="+mj-lt"/>
              </a:rPr>
              <a:t>3-flr.mzML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4924F7EB-75BE-4581-95DC-E49554A8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641" y="3407134"/>
            <a:ext cx="3555471" cy="3169629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34642FFE-AEB2-45FB-B71E-13E41B08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54" y="2784834"/>
            <a:ext cx="3174520" cy="3013615"/>
          </a:xfrm>
          <a:prstGeom prst="rect">
            <a:avLst/>
          </a:prstGeom>
        </p:spPr>
      </p:pic>
      <p:pic>
        <p:nvPicPr>
          <p:cNvPr id="6" name="Picture 6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xmlns="" id="{BBA9F271-36CF-4827-A1B9-2DD263EC4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45" y="2784834"/>
            <a:ext cx="2743200" cy="3085502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29BECB81-6B96-4A29-AA3E-042B73792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022" y="3647475"/>
            <a:ext cx="3016369" cy="30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1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855A9-F2D5-4622-83AC-FB17E0C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4-200309LU1_Li_NGL_NB_4_14_FS_50.mzML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48CE6643-5174-4026-B320-AC2FF2C9E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33" y="1322418"/>
            <a:ext cx="5413350" cy="3787855"/>
          </a:xfrm>
        </p:spPr>
      </p:pic>
      <p:pic>
        <p:nvPicPr>
          <p:cNvPr id="5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xmlns="" id="{DB69E347-5F2A-42BD-88DF-60F736CB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5103162"/>
            <a:ext cx="3907766" cy="151122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D18FB504-B79B-4DBA-A87D-192F56B7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420" y="1604734"/>
            <a:ext cx="4928558" cy="3073435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xmlns="" id="{C5E9665F-F436-4F5D-BACA-8BA0CE665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344" y="4908959"/>
            <a:ext cx="2743200" cy="1698347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97E6DF33-B2BA-472E-A2BE-2B9F39B93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231" y="4754332"/>
            <a:ext cx="3188897" cy="18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0EEBD-507D-4564-BD62-C0437C89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5-PDX_claseI_Fr75_20210519_01.mzML</a:t>
            </a:r>
            <a:endParaRPr lang="en-US" dirty="0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xmlns="" id="{9AB3D890-0C6A-4A06-88E2-3DB21FAC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05" y="1708879"/>
            <a:ext cx="3400066" cy="2497348"/>
          </a:xfr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xmlns="" id="{F1E63D93-F89C-45BA-803F-A40BD73D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5" y="4086947"/>
            <a:ext cx="3807123" cy="2695389"/>
          </a:xfrm>
          <a:prstGeom prst="rect">
            <a:avLst/>
          </a:prstGeom>
        </p:spPr>
      </p:pic>
      <p:pic>
        <p:nvPicPr>
          <p:cNvPr id="8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9D162F27-70F6-42E6-B322-AF7FE409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476" y="1455891"/>
            <a:ext cx="4252821" cy="2896671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xmlns="" id="{12A023F9-8EA4-44AE-BE15-A1AF6B984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324" y="4514922"/>
            <a:ext cx="4123426" cy="22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1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1FA09-2FAC-4BE1-88B4-FB7A6465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6-SCL-IAH_Ahel_vit_PARP14_P_R3.mzML</a:t>
            </a:r>
            <a:endParaRPr lang="en-US" dirty="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31E02176-4FF0-47AC-9BF3-78037218E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832" y="4097248"/>
            <a:ext cx="6391733" cy="2767063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616014BD-AD94-46AE-929E-BD1C673C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72" y="1597595"/>
            <a:ext cx="4109048" cy="2598884"/>
          </a:xfrm>
          <a:prstGeom prst="rect">
            <a:avLst/>
          </a:prstGeom>
        </p:spPr>
      </p:pic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95976EC4-E3BA-47A4-9476-85D58F2A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015" y="1921877"/>
            <a:ext cx="3045124" cy="2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6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73501-3A32-48E8-8E00-9A7D6F28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7-170821</a:t>
            </a:r>
            <a:r>
              <a:rPr lang="en-US" dirty="0">
                <a:ea typeface="+mj-lt"/>
                <a:cs typeface="+mj-lt"/>
              </a:rPr>
              <a:t>_DQ_055_Ot_2.mzML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xmlns="" id="{823EB4D0-26CD-47A5-8D45-FDCF370C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173" y="1825625"/>
            <a:ext cx="6206031" cy="3428422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34719176-A892-436D-B147-E4E90DB5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02" y="1967697"/>
            <a:ext cx="3203275" cy="2203738"/>
          </a:xfrm>
          <a:prstGeom prst="rect">
            <a:avLst/>
          </a:prstGeom>
        </p:spPr>
      </p:pic>
      <p:pic>
        <p:nvPicPr>
          <p:cNvPr id="6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A17964E3-B0D2-4FCD-9020-7ACAFCC9C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7" y="2023819"/>
            <a:ext cx="3404557" cy="20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BEF34-3E7D-43F6-B8C2-4063682E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</a:t>
            </a:r>
            <a:r>
              <a:rPr lang="en-US" dirty="0">
                <a:ea typeface="+mj-lt"/>
                <a:cs typeface="+mj-lt"/>
              </a:rPr>
              <a:t>PDX_claseI_Fr25_20210519_01.mzML</a:t>
            </a:r>
            <a:endParaRPr lang="en-US" dirty="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D80B2B6F-44B6-4201-8724-06E01AFE7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" y="1509323"/>
            <a:ext cx="4471655" cy="2191969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FE6F8D16-0AF6-49EE-B4D7-67B508514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4297382"/>
            <a:ext cx="4899802" cy="2490179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0717DF1D-7FC7-4CA5-89B9-45557B24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1" y="2939011"/>
            <a:ext cx="3763991" cy="2043902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xmlns="" id="{8EC02065-84BB-40AD-9F03-B2A162356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155" y="1466578"/>
            <a:ext cx="4080294" cy="1955147"/>
          </a:xfrm>
          <a:prstGeom prst="rect">
            <a:avLst/>
          </a:prstGeom>
        </p:spPr>
      </p:pic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188ECE1B-4C83-463B-A734-4FA860ECB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797" y="4822641"/>
            <a:ext cx="4741651" cy="19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9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AD36F-2850-43F0-82F8-39D82A67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9-170821_DQ_055_Ot_7.mzML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F6D6BC0-26A5-4961-A3FE-479590116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960" y="1638719"/>
            <a:ext cx="6015930" cy="385974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B1BEDE7B-9CDF-44C2-99AE-695F1292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5088022"/>
            <a:ext cx="3001991" cy="1656522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9921B77E-3C30-4C81-9D75-0E0B0BD3A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" y="1302342"/>
            <a:ext cx="2743200" cy="18666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0891D0C4-37E6-4D59-96B0-6438EA88C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438" y="4926745"/>
            <a:ext cx="3763991" cy="1820925"/>
          </a:xfrm>
          <a:prstGeom prst="rect">
            <a:avLst/>
          </a:prstGeom>
        </p:spPr>
      </p:pic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xmlns="" id="{2AE5E890-3E98-4B2E-95DF-0391507BC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6249" y="1188947"/>
            <a:ext cx="3577086" cy="23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4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92E15-5E46-49D8-AE84-01CCC246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Fasta</a:t>
            </a:r>
            <a:r>
              <a:rPr lang="en-US" dirty="0">
                <a:solidFill>
                  <a:srgbClr val="FFFFFF"/>
                </a:solidFill>
              </a:rPr>
              <a:t> (human)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3C336-033E-4699-8C42-563AE602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uniprot-yourlist_M20220107A084FC58F6BBA219896F365D15F2EB443B39662.fasta</a:t>
            </a:r>
            <a:endParaRPr lang="en-US" b="1" dirty="0"/>
          </a:p>
        </p:txBody>
      </p:sp>
      <p:sp>
        <p:nvSpPr>
          <p:cNvPr id="34" name="Arc 36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4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63526-61CA-4D12-ACA3-7204AFBD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10-061818-COPD-146-03  </a:t>
            </a:r>
            <a:r>
              <a:rPr lang="en-US" dirty="0"/>
              <a:t>(1).</a:t>
            </a:r>
            <a:r>
              <a:rPr lang="en-US" dirty="0" smtClean="0"/>
              <a:t>mzML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A6459C13-5AA0-4633-9713-00D301EED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6728" y="1710606"/>
            <a:ext cx="6383222" cy="3859742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DE7754C9-6457-4E17-83A0-ED311713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8" y="2371062"/>
            <a:ext cx="3016370" cy="271972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xmlns="" id="{5F87E8DF-D1F8-4B9B-90D3-E0FA61F6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46" y="4997299"/>
            <a:ext cx="3447689" cy="1607930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xmlns="" id="{2619BD27-C4C1-4125-98E3-9028FD48D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77" y="1806250"/>
            <a:ext cx="2958860" cy="16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306A1-A2A9-4E2B-8C43-C2269D7D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11-061818-COPD-147-02  (1).mzML</a:t>
            </a:r>
            <a:endParaRPr lang="en-US" dirty="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F80F4CE9-EB74-48CB-BFB5-55E15EABE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" y="2026908"/>
            <a:ext cx="6259451" cy="3859742"/>
          </a:xfr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B74962AD-BCFD-4BBB-A317-59DA8180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8" y="4673073"/>
            <a:ext cx="4727273" cy="19975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E2D70A7-DB3B-412B-A097-E36C8AB98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363" y="1767273"/>
            <a:ext cx="3864633" cy="2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8C7DD-6AC6-4947-936D-56403C78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12-061818-COPD-149-06.mzML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55CE9BA6-B4B4-4E9B-97E0-83BC2428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989" y="2343210"/>
            <a:ext cx="4854096" cy="3241516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193CBCD6-B8F4-4CFB-B196-0993CB55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38" y="1764041"/>
            <a:ext cx="3706483" cy="2381012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xmlns="" id="{FFE6B6D6-F474-492F-ADD7-1B6DD0FE7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7" y="4395098"/>
            <a:ext cx="2743200" cy="2381012"/>
          </a:xfrm>
          <a:prstGeom prst="rect">
            <a:avLst/>
          </a:prstGeom>
        </p:spPr>
      </p:pic>
      <p:pic>
        <p:nvPicPr>
          <p:cNvPr id="7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xmlns="" id="{5DDAC578-D1C8-451A-BFBA-DE800F852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57" y="1929423"/>
            <a:ext cx="2930105" cy="1848963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C48154CB-02F3-4A2A-AE64-FC427552A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174" y="4688279"/>
            <a:ext cx="3893387" cy="19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xmlns="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5" descr="Aerial view of a highway near the ocean">
            <a:extLst>
              <a:ext uri="{FF2B5EF4-FFF2-40B4-BE49-F238E27FC236}">
                <a16:creationId xmlns:a16="http://schemas.microsoft.com/office/drawing/2014/main" xmlns="" id="{8479159F-24D5-4D49-B571-2CCE3222F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5" r="17612" b="6"/>
          <a:stretch/>
        </p:blipFill>
        <p:spPr>
          <a:xfrm>
            <a:off x="-93630" y="-258782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!!Arc">
            <a:extLst>
              <a:ext uri="{FF2B5EF4-FFF2-40B4-BE49-F238E27FC236}">
                <a16:creationId xmlns:a16="http://schemas.microsoft.com/office/drawing/2014/main" xmlns="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B79638-C997-45CC-A250-9DFCD29E5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99" y="991468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0632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9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61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63">
            <a:extLst>
              <a:ext uri="{FF2B5EF4-FFF2-40B4-BE49-F238E27FC236}">
                <a16:creationId xmlns:a16="http://schemas.microsoft.com/office/drawing/2014/main" xmlns="" id="{D0461F72-A27E-48C5-A99A-B5EEDA7456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AF43D-6AC3-42A3-8599-5727446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9" y="646224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digestion which can be used as follows:</a:t>
            </a:r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xmlns="" id="{08015C06-D54A-4FD9-8930-AF9350DA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" y="2742360"/>
            <a:ext cx="11940236" cy="3847836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61" name="Oval 65">
            <a:extLst>
              <a:ext uri="{FF2B5EF4-FFF2-40B4-BE49-F238E27FC236}">
                <a16:creationId xmlns:a16="http://schemas.microsoft.com/office/drawing/2014/main" xmlns="" id="{DF382E8D-312B-4792-A211-0BDE37F6F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7">
            <a:extLst>
              <a:ext uri="{FF2B5EF4-FFF2-40B4-BE49-F238E27FC236}">
                <a16:creationId xmlns:a16="http://schemas.microsoft.com/office/drawing/2014/main" xmlns="" id="{036F9B07-02BE-4BD5-BA9D-E91B8A456B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953D-FFE4-40F3-9979-84843DB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Output Of Digestion 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4269B7E3-CF62-4F3E-AF87-0CBF4F94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0" y="472528"/>
            <a:ext cx="5036173" cy="590135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3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EB41D-64CF-4679-8971-ADC98B76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365125"/>
            <a:ext cx="10889411" cy="133994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First, we will generate a simple spectrum that only contains y-ions</a:t>
            </a:r>
            <a:endParaRPr lang="en-US" b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E759CB90-5E45-47B1-91C3-08E9D9B34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1872063"/>
            <a:ext cx="11689689" cy="4787658"/>
          </a:xfrm>
        </p:spPr>
      </p:pic>
    </p:spTree>
    <p:extLst>
      <p:ext uri="{BB962C8B-B14F-4D97-AF65-F5344CB8AC3E}">
        <p14:creationId xmlns:p14="http://schemas.microsoft.com/office/powerpoint/2010/main" val="322129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916B6-007A-4BF2-914D-3DC26547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149465"/>
            <a:ext cx="10515600" cy="1325563"/>
          </a:xfrm>
        </p:spPr>
        <p:txBody>
          <a:bodyPr/>
          <a:lstStyle/>
          <a:p>
            <a:r>
              <a:rPr lang="en-US" b="1" dirty="0"/>
              <a:t>Output </a:t>
            </a:r>
          </a:p>
        </p:txBody>
      </p:sp>
      <p:pic>
        <p:nvPicPr>
          <p:cNvPr id="7" name="Picture 7" descr="Text, table&#10;&#10;Description automatically generated">
            <a:extLst>
              <a:ext uri="{FF2B5EF4-FFF2-40B4-BE49-F238E27FC236}">
                <a16:creationId xmlns:a16="http://schemas.microsoft.com/office/drawing/2014/main" xmlns="" id="{A57CA3AF-F0BD-470B-8AB1-4CC2D0A54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2" y="1178644"/>
            <a:ext cx="12970581" cy="5685666"/>
          </a:xfrm>
        </p:spPr>
      </p:pic>
    </p:spTree>
    <p:extLst>
      <p:ext uri="{BB962C8B-B14F-4D97-AF65-F5344CB8AC3E}">
        <p14:creationId xmlns:p14="http://schemas.microsoft.com/office/powerpoint/2010/main" val="140192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BFBD4-E9A6-4A8A-AF42-844D4F33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Now we can plot the observed and theoretical spectrum as a mirror plot:</a:t>
            </a:r>
            <a:endParaRPr lang="en-US" b="1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A12AE970-AC40-4A9A-91B7-05E97BE89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79" y="2145682"/>
            <a:ext cx="11460910" cy="4125402"/>
          </a:xfrm>
        </p:spPr>
      </p:pic>
    </p:spTree>
    <p:extLst>
      <p:ext uri="{BB962C8B-B14F-4D97-AF65-F5344CB8AC3E}">
        <p14:creationId xmlns:p14="http://schemas.microsoft.com/office/powerpoint/2010/main" val="10087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B8F5F7-EF87-482D-8929-D09D413B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2A40DCC-F71D-4D5A-90FA-97B9A758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6" y="359136"/>
            <a:ext cx="11103538" cy="6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67F6F-AEF5-4F31-BA4D-99323EC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52A8A0ED-BA2D-418C-809B-D98F8C485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98" y="445401"/>
            <a:ext cx="10862774" cy="6418909"/>
          </a:xfrm>
        </p:spPr>
      </p:pic>
    </p:spTree>
    <p:extLst>
      <p:ext uri="{BB962C8B-B14F-4D97-AF65-F5344CB8AC3E}">
        <p14:creationId xmlns:p14="http://schemas.microsoft.com/office/powerpoint/2010/main" val="19870332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66</Words>
  <Application>Microsoft Office PowerPoint</Application>
  <PresentationFormat>Custom</PresentationFormat>
  <Paragraphs>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ShapesVTI</vt:lpstr>
      <vt:lpstr>Computional Biology  Dr.Ibrahim Elawady </vt:lpstr>
      <vt:lpstr>Fasta (human)</vt:lpstr>
      <vt:lpstr>digestion which can be used as follows:</vt:lpstr>
      <vt:lpstr>Output Of Digestion </vt:lpstr>
      <vt:lpstr>First, we will generate a simple spectrum that only contains y-ions</vt:lpstr>
      <vt:lpstr>Output </vt:lpstr>
      <vt:lpstr>Now we can plot the observed and theoretical spectrum as a mirror plot:</vt:lpstr>
      <vt:lpstr>PowerPoint Presentation</vt:lpstr>
      <vt:lpstr>PowerPoint Presentation</vt:lpstr>
      <vt:lpstr>PowerPoint Presentation</vt:lpstr>
      <vt:lpstr>We use raw files:- 1-f1.mzML</vt:lpstr>
      <vt:lpstr>2-f2.mzML</vt:lpstr>
      <vt:lpstr>   3-flr.mzML  </vt:lpstr>
      <vt:lpstr>4-200309LU1_Li_NGL_NB_4_14_FS_50.mzML</vt:lpstr>
      <vt:lpstr>5-PDX_claseI_Fr75_20210519_01.mzML</vt:lpstr>
      <vt:lpstr>6-SCL-IAH_Ahel_vit_PARP14_P_R3.mzML</vt:lpstr>
      <vt:lpstr>7-170821_DQ_055_Ot_2.mzML</vt:lpstr>
      <vt:lpstr>8-PDX_claseI_Fr25_20210519_01.mzML</vt:lpstr>
      <vt:lpstr>9-170821_DQ_055_Ot_7.mzML</vt:lpstr>
      <vt:lpstr>10-061818-COPD-146-03  (1).mzML</vt:lpstr>
      <vt:lpstr>11-061818-COPD-147-02  (1).mzML</vt:lpstr>
      <vt:lpstr>12-061818-COPD-149-06.mzML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Eng . Alaa Ayman</cp:lastModifiedBy>
  <cp:revision>459</cp:revision>
  <dcterms:created xsi:type="dcterms:W3CDTF">2013-07-15T20:26:40Z</dcterms:created>
  <dcterms:modified xsi:type="dcterms:W3CDTF">2022-01-08T18:55:20Z</dcterms:modified>
</cp:coreProperties>
</file>