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4"/>
  </p:sldMasterIdLst>
  <p:notesMasterIdLst>
    <p:notesMasterId r:id="rId31"/>
  </p:notesMasterIdLst>
  <p:sldIdLst>
    <p:sldId id="256" r:id="rId5"/>
    <p:sldId id="308" r:id="rId6"/>
    <p:sldId id="352" r:id="rId7"/>
    <p:sldId id="354" r:id="rId8"/>
    <p:sldId id="355" r:id="rId9"/>
    <p:sldId id="356" r:id="rId10"/>
    <p:sldId id="357" r:id="rId11"/>
    <p:sldId id="370" r:id="rId12"/>
    <p:sldId id="358" r:id="rId13"/>
    <p:sldId id="359" r:id="rId14"/>
    <p:sldId id="360" r:id="rId15"/>
    <p:sldId id="320" r:id="rId16"/>
    <p:sldId id="313" r:id="rId17"/>
    <p:sldId id="314" r:id="rId18"/>
    <p:sldId id="324" r:id="rId19"/>
    <p:sldId id="322" r:id="rId20"/>
    <p:sldId id="361" r:id="rId21"/>
    <p:sldId id="362" r:id="rId22"/>
    <p:sldId id="363" r:id="rId23"/>
    <p:sldId id="364" r:id="rId24"/>
    <p:sldId id="365" r:id="rId25"/>
    <p:sldId id="366" r:id="rId26"/>
    <p:sldId id="367" r:id="rId27"/>
    <p:sldId id="368" r:id="rId28"/>
    <p:sldId id="369" r:id="rId29"/>
    <p:sldId id="279" r:id="rId30"/>
  </p:sldIdLst>
  <p:sldSz cx="9144000" cy="5143500" type="screen16x9"/>
  <p:notesSz cx="6858000" cy="9144000"/>
  <p:embeddedFontLst>
    <p:embeddedFont>
      <p:font typeface="Karla" pitchFamily="2" charset="0"/>
      <p:regular r:id="rId32"/>
      <p:bold r:id="rId33"/>
      <p:italic r:id="rId34"/>
      <p:boldItalic r:id="rId35"/>
    </p:embeddedFont>
    <p:embeddedFont>
      <p:font typeface="Raleway"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53A11B-EDF2-45A1-90E4-8504DDCF06D4}">
  <a:tblStyle styleId="{0053A11B-EDF2-45A1-90E4-8504DDCF06D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32" autoAdjust="0"/>
  </p:normalViewPr>
  <p:slideViewPr>
    <p:cSldViewPr>
      <p:cViewPr varScale="1">
        <p:scale>
          <a:sx n="146" d="100"/>
          <a:sy n="146" d="100"/>
        </p:scale>
        <p:origin x="594"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2645571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4C52"/>
        </a:solidFill>
        <a:effectLst/>
      </p:bgPr>
    </p:bg>
    <p:spTree>
      <p:nvGrpSpPr>
        <p:cNvPr id="1" name="Shape 9"/>
        <p:cNvGrpSpPr/>
        <p:nvPr/>
      </p:nvGrpSpPr>
      <p:grpSpPr>
        <a:xfrm>
          <a:off x="0" y="0"/>
          <a:ext cx="0" cy="0"/>
          <a:chOff x="0" y="0"/>
          <a:chExt cx="0" cy="0"/>
        </a:xfrm>
      </p:grpSpPr>
      <p:sp>
        <p:nvSpPr>
          <p:cNvPr id="10" name="Google Shape;10;p2"/>
          <p:cNvSpPr/>
          <p:nvPr/>
        </p:nvSpPr>
        <p:spPr>
          <a:xfrm flipH="1">
            <a:off x="6025" y="301575"/>
            <a:ext cx="9150050" cy="4496748"/>
          </a:xfrm>
          <a:custGeom>
            <a:avLst/>
            <a:gdLst/>
            <a:ahLst/>
            <a:cxnLst/>
            <a:rect l="l" t="t" r="r" b="b"/>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AE9D">
              <a:alpha val="83460"/>
            </a:srgbClr>
          </a:solidFill>
          <a:ln>
            <a:noFill/>
          </a:ln>
        </p:spPr>
      </p:sp>
      <p:sp>
        <p:nvSpPr>
          <p:cNvPr id="11" name="Google Shape;11;p2"/>
          <p:cNvSpPr/>
          <p:nvPr/>
        </p:nvSpPr>
        <p:spPr>
          <a:xfrm>
            <a:off x="-5900" y="759982"/>
            <a:ext cx="9144150" cy="3769800"/>
          </a:xfrm>
          <a:custGeom>
            <a:avLst/>
            <a:gdLst/>
            <a:ahLst/>
            <a:cxnLst/>
            <a:rect l="l" t="t" r="r" b="b"/>
            <a:pathLst>
              <a:path w="365766" h="150792" extrusionOk="0">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2" name="Google Shape;12;p2"/>
          <p:cNvSpPr/>
          <p:nvPr/>
        </p:nvSpPr>
        <p:spPr>
          <a:xfrm>
            <a:off x="0" y="1351100"/>
            <a:ext cx="9156075" cy="2889063"/>
          </a:xfrm>
          <a:custGeom>
            <a:avLst/>
            <a:gdLst/>
            <a:ahLst/>
            <a:cxnLst/>
            <a:rect l="l" t="t" r="r" b="b"/>
            <a:pathLst>
              <a:path w="366243" h="106157" extrusionOk="0">
                <a:moveTo>
                  <a:pt x="241" y="0"/>
                </a:moveTo>
                <a:lnTo>
                  <a:pt x="0" y="77929"/>
                </a:lnTo>
                <a:lnTo>
                  <a:pt x="366243" y="106157"/>
                </a:lnTo>
                <a:lnTo>
                  <a:pt x="366243" y="4102"/>
                </a:lnTo>
                <a:close/>
              </a:path>
            </a:pathLst>
          </a:custGeom>
          <a:solidFill>
            <a:srgbClr val="ABE33F">
              <a:alpha val="81150"/>
            </a:srgbClr>
          </a:solidFill>
          <a:ln>
            <a:noFill/>
          </a:ln>
        </p:spPr>
      </p:sp>
      <p:sp>
        <p:nvSpPr>
          <p:cNvPr id="13" name="Google Shape;13;p2"/>
          <p:cNvSpPr txBox="1">
            <a:spLocks noGrp="1"/>
          </p:cNvSpPr>
          <p:nvPr>
            <p:ph type="ctrTitle"/>
          </p:nvPr>
        </p:nvSpPr>
        <p:spPr>
          <a:xfrm>
            <a:off x="1719025" y="1991825"/>
            <a:ext cx="5706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9"/>
        <p:cNvGrpSpPr/>
        <p:nvPr/>
      </p:nvGrpSpPr>
      <p:grpSpPr>
        <a:xfrm>
          <a:off x="0" y="0"/>
          <a:ext cx="0" cy="0"/>
          <a:chOff x="0" y="0"/>
          <a:chExt cx="0" cy="0"/>
        </a:xfrm>
      </p:grpSpPr>
      <p:grpSp>
        <p:nvGrpSpPr>
          <p:cNvPr id="30" name="Google Shape;30;p5"/>
          <p:cNvGrpSpPr/>
          <p:nvPr/>
        </p:nvGrpSpPr>
        <p:grpSpPr>
          <a:xfrm>
            <a:off x="-6025" y="0"/>
            <a:ext cx="9168125" cy="5163100"/>
            <a:chOff x="-6025" y="0"/>
            <a:chExt cx="9168125" cy="5163100"/>
          </a:xfrm>
        </p:grpSpPr>
        <p:sp>
          <p:nvSpPr>
            <p:cNvPr id="31" name="Google Shape;31;p5"/>
            <p:cNvSpPr/>
            <p:nvPr/>
          </p:nvSpPr>
          <p:spPr>
            <a:xfrm>
              <a:off x="0" y="0"/>
              <a:ext cx="8552900" cy="1333000"/>
            </a:xfrm>
            <a:custGeom>
              <a:avLst/>
              <a:gdLst/>
              <a:ahLst/>
              <a:cxnLst/>
              <a:rect l="l" t="t" r="r" b="b"/>
              <a:pathLst>
                <a:path w="342116" h="53320" extrusionOk="0">
                  <a:moveTo>
                    <a:pt x="0" y="0"/>
                  </a:moveTo>
                  <a:lnTo>
                    <a:pt x="0" y="53320"/>
                  </a:lnTo>
                  <a:lnTo>
                    <a:pt x="342116" y="0"/>
                  </a:lnTo>
                  <a:close/>
                </a:path>
              </a:pathLst>
            </a:custGeom>
            <a:solidFill>
              <a:srgbClr val="004C52"/>
            </a:solidFill>
            <a:ln>
              <a:noFill/>
            </a:ln>
          </p:spPr>
        </p:sp>
        <p:sp>
          <p:nvSpPr>
            <p:cNvPr id="32" name="Google Shape;32;p5"/>
            <p:cNvSpPr/>
            <p:nvPr/>
          </p:nvSpPr>
          <p:spPr>
            <a:xfrm>
              <a:off x="2563450" y="0"/>
              <a:ext cx="6580550" cy="1272675"/>
            </a:xfrm>
            <a:custGeom>
              <a:avLst/>
              <a:gdLst/>
              <a:ahLst/>
              <a:cxnLst/>
              <a:rect l="l" t="t" r="r" b="b"/>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33" name="Google Shape;33;p5"/>
            <p:cNvSpPr/>
            <p:nvPr/>
          </p:nvSpPr>
          <p:spPr>
            <a:xfrm>
              <a:off x="-6025" y="2"/>
              <a:ext cx="7298300" cy="1471709"/>
            </a:xfrm>
            <a:custGeom>
              <a:avLst/>
              <a:gdLst/>
              <a:ahLst/>
              <a:cxnLst/>
              <a:rect l="l" t="t" r="r" b="b"/>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34" name="Google Shape;34;p5"/>
            <p:cNvSpPr/>
            <p:nvPr/>
          </p:nvSpPr>
          <p:spPr>
            <a:xfrm>
              <a:off x="3596100" y="4667000"/>
              <a:ext cx="5090700" cy="476500"/>
            </a:xfrm>
            <a:custGeom>
              <a:avLst/>
              <a:gdLst/>
              <a:ahLst/>
              <a:cxnLst/>
              <a:rect l="l" t="t" r="r" b="b"/>
              <a:pathLst>
                <a:path w="203628" h="19060" extrusionOk="0">
                  <a:moveTo>
                    <a:pt x="0" y="19060"/>
                  </a:moveTo>
                  <a:lnTo>
                    <a:pt x="203628" y="19060"/>
                  </a:lnTo>
                  <a:lnTo>
                    <a:pt x="157305" y="0"/>
                  </a:lnTo>
                  <a:close/>
                </a:path>
              </a:pathLst>
            </a:custGeom>
            <a:solidFill>
              <a:srgbClr val="004C52"/>
            </a:solidFill>
            <a:ln>
              <a:noFill/>
            </a:ln>
          </p:spPr>
        </p:sp>
        <p:sp>
          <p:nvSpPr>
            <p:cNvPr id="35" name="Google Shape;35;p5"/>
            <p:cNvSpPr/>
            <p:nvPr/>
          </p:nvSpPr>
          <p:spPr>
            <a:xfrm>
              <a:off x="5525000" y="4692625"/>
              <a:ext cx="3637100" cy="470475"/>
            </a:xfrm>
            <a:custGeom>
              <a:avLst/>
              <a:gdLst/>
              <a:ahLst/>
              <a:cxnLst/>
              <a:rect l="l" t="t" r="r" b="b"/>
              <a:pathLst>
                <a:path w="145484" h="18819" extrusionOk="0">
                  <a:moveTo>
                    <a:pt x="145484" y="0"/>
                  </a:moveTo>
                  <a:lnTo>
                    <a:pt x="145484" y="18819"/>
                  </a:lnTo>
                  <a:lnTo>
                    <a:pt x="0" y="18819"/>
                  </a:lnTo>
                  <a:close/>
                </a:path>
              </a:pathLst>
            </a:custGeom>
            <a:solidFill>
              <a:srgbClr val="00AE9D">
                <a:alpha val="83460"/>
              </a:srgbClr>
            </a:solidFill>
            <a:ln>
              <a:noFill/>
            </a:ln>
          </p:spPr>
        </p:sp>
        <p:sp>
          <p:nvSpPr>
            <p:cNvPr id="36" name="Google Shape;36;p5"/>
            <p:cNvSpPr/>
            <p:nvPr/>
          </p:nvSpPr>
          <p:spPr>
            <a:xfrm>
              <a:off x="7521475" y="4023125"/>
              <a:ext cx="1634600" cy="1139975"/>
            </a:xfrm>
            <a:custGeom>
              <a:avLst/>
              <a:gdLst/>
              <a:ahLst/>
              <a:cxnLst/>
              <a:rect l="l" t="t" r="r" b="b"/>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37" name="Google Shape;37;p5"/>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8" name="Google Shape;38;p5"/>
          <p:cNvSpPr txBox="1">
            <a:spLocks noGrp="1"/>
          </p:cNvSpPr>
          <p:nvPr>
            <p:ph type="body" idx="1"/>
          </p:nvPr>
        </p:nvSpPr>
        <p:spPr>
          <a:xfrm>
            <a:off x="886650" y="1598408"/>
            <a:ext cx="7370700" cy="33273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39" name="Google Shape;39;p5"/>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0"/>
          <p:cNvSpPr/>
          <p:nvPr/>
        </p:nvSpPr>
        <p:spPr>
          <a:xfrm>
            <a:off x="-2355" y="0"/>
            <a:ext cx="5209571" cy="983354"/>
          </a:xfrm>
          <a:custGeom>
            <a:avLst/>
            <a:gdLst/>
            <a:ahLst/>
            <a:cxnLst/>
            <a:rect l="l" t="t" r="r" b="b"/>
            <a:pathLst>
              <a:path w="342116" h="53320" extrusionOk="0">
                <a:moveTo>
                  <a:pt x="0" y="0"/>
                </a:moveTo>
                <a:lnTo>
                  <a:pt x="0" y="53320"/>
                </a:lnTo>
                <a:lnTo>
                  <a:pt x="342116" y="0"/>
                </a:lnTo>
                <a:close/>
              </a:path>
            </a:pathLst>
          </a:custGeom>
          <a:solidFill>
            <a:srgbClr val="004C52"/>
          </a:solidFill>
          <a:ln>
            <a:noFill/>
          </a:ln>
        </p:spPr>
      </p:sp>
      <p:sp>
        <p:nvSpPr>
          <p:cNvPr id="86" name="Google Shape;86;p10"/>
          <p:cNvSpPr/>
          <p:nvPr/>
        </p:nvSpPr>
        <p:spPr>
          <a:xfrm>
            <a:off x="-6025" y="2"/>
            <a:ext cx="4445394" cy="1085644"/>
          </a:xfrm>
          <a:custGeom>
            <a:avLst/>
            <a:gdLst/>
            <a:ahLst/>
            <a:cxnLst/>
            <a:rect l="l" t="t" r="r" b="b"/>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87" name="Google Shape;87;p10"/>
          <p:cNvSpPr/>
          <p:nvPr/>
        </p:nvSpPr>
        <p:spPr>
          <a:xfrm>
            <a:off x="6375475" y="4745747"/>
            <a:ext cx="2548913" cy="400879"/>
          </a:xfrm>
          <a:custGeom>
            <a:avLst/>
            <a:gdLst/>
            <a:ahLst/>
            <a:cxnLst/>
            <a:rect l="l" t="t" r="r" b="b"/>
            <a:pathLst>
              <a:path w="203628" h="19060" extrusionOk="0">
                <a:moveTo>
                  <a:pt x="0" y="19060"/>
                </a:moveTo>
                <a:lnTo>
                  <a:pt x="203628" y="19060"/>
                </a:lnTo>
                <a:lnTo>
                  <a:pt x="157305" y="0"/>
                </a:lnTo>
                <a:close/>
              </a:path>
            </a:pathLst>
          </a:custGeom>
          <a:solidFill>
            <a:srgbClr val="004C52"/>
          </a:solidFill>
          <a:ln>
            <a:noFill/>
          </a:ln>
        </p:spPr>
      </p:sp>
      <p:sp>
        <p:nvSpPr>
          <p:cNvPr id="88" name="Google Shape;88;p10"/>
          <p:cNvSpPr/>
          <p:nvPr/>
        </p:nvSpPr>
        <p:spPr>
          <a:xfrm>
            <a:off x="7341180" y="4767304"/>
            <a:ext cx="1821096" cy="395811"/>
          </a:xfrm>
          <a:custGeom>
            <a:avLst/>
            <a:gdLst/>
            <a:ahLst/>
            <a:cxnLst/>
            <a:rect l="l" t="t" r="r" b="b"/>
            <a:pathLst>
              <a:path w="145484" h="18819" extrusionOk="0">
                <a:moveTo>
                  <a:pt x="145484" y="0"/>
                </a:moveTo>
                <a:lnTo>
                  <a:pt x="145484" y="18819"/>
                </a:lnTo>
                <a:lnTo>
                  <a:pt x="0" y="18819"/>
                </a:lnTo>
                <a:close/>
              </a:path>
            </a:pathLst>
          </a:custGeom>
          <a:solidFill>
            <a:srgbClr val="00AE9D">
              <a:alpha val="83460"/>
            </a:srgbClr>
          </a:solidFill>
          <a:ln>
            <a:noFill/>
          </a:ln>
        </p:spPr>
      </p:sp>
      <p:sp>
        <p:nvSpPr>
          <p:cNvPr id="89" name="Google Shape;89;p10"/>
          <p:cNvSpPr/>
          <p:nvPr/>
        </p:nvSpPr>
        <p:spPr>
          <a:xfrm>
            <a:off x="8340717" y="4204075"/>
            <a:ext cx="818444" cy="959061"/>
          </a:xfrm>
          <a:custGeom>
            <a:avLst/>
            <a:gdLst/>
            <a:ahLst/>
            <a:cxnLst/>
            <a:rect l="l" t="t" r="r" b="b"/>
            <a:pathLst>
              <a:path w="65384" h="45599" extrusionOk="0">
                <a:moveTo>
                  <a:pt x="65384" y="27022"/>
                </a:moveTo>
                <a:lnTo>
                  <a:pt x="65384" y="0"/>
                </a:lnTo>
                <a:lnTo>
                  <a:pt x="0" y="45599"/>
                </a:lnTo>
                <a:close/>
              </a:path>
            </a:pathLst>
          </a:custGeom>
          <a:solidFill>
            <a:srgbClr val="ABE33F">
              <a:alpha val="81150"/>
            </a:srgbClr>
          </a:solidFill>
          <a:ln>
            <a:noFill/>
          </a:ln>
        </p:spPr>
      </p:sp>
      <p:sp>
        <p:nvSpPr>
          <p:cNvPr id="90" name="Google Shape;90;p10"/>
          <p:cNvSpPr/>
          <p:nvPr/>
        </p:nvSpPr>
        <p:spPr>
          <a:xfrm>
            <a:off x="1559025" y="-6025"/>
            <a:ext cx="4116775" cy="944875"/>
          </a:xfrm>
          <a:custGeom>
            <a:avLst/>
            <a:gdLst/>
            <a:ahLst/>
            <a:cxnLst/>
            <a:rect l="l" t="t" r="r" b="b"/>
            <a:pathLst>
              <a:path w="164671" h="37795" extrusionOk="0">
                <a:moveTo>
                  <a:pt x="0" y="241"/>
                </a:moveTo>
                <a:lnTo>
                  <a:pt x="132407" y="37795"/>
                </a:lnTo>
                <a:lnTo>
                  <a:pt x="164671" y="0"/>
                </a:lnTo>
                <a:lnTo>
                  <a:pt x="160329" y="241"/>
                </a:lnTo>
                <a:close/>
              </a:path>
            </a:pathLst>
          </a:custGeom>
          <a:solidFill>
            <a:srgbClr val="00AE9D">
              <a:alpha val="83460"/>
            </a:srgbClr>
          </a:solidFill>
          <a:ln>
            <a:noFill/>
          </a:ln>
        </p:spPr>
      </p:sp>
      <p:sp>
        <p:nvSpPr>
          <p:cNvPr id="91" name="Google Shape;91;p10"/>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886650" y="1598408"/>
            <a:ext cx="7370700" cy="3327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ABE33F"/>
              </a:buClr>
              <a:buSzPts val="2400"/>
              <a:buFont typeface="Karla"/>
              <a:buChar char="◆"/>
              <a:defRPr sz="2400">
                <a:solidFill>
                  <a:srgbClr val="004C52"/>
                </a:solidFill>
                <a:latin typeface="Karla"/>
                <a:ea typeface="Karla"/>
                <a:cs typeface="Karla"/>
                <a:sym typeface="Karla"/>
              </a:defRPr>
            </a:lvl1pPr>
            <a:lvl2pPr marL="914400" lvl="1"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2pPr>
            <a:lvl3pPr marL="1371600" lvl="2"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3pPr>
            <a:lvl4pPr marL="1828800" lvl="3"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4pPr>
            <a:lvl5pPr marL="2286000" lvl="4"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5pPr>
            <a:lvl6pPr marL="2743200" lvl="5"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6pPr>
            <a:lvl7pPr marL="3200400" lvl="6"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7pPr>
            <a:lvl8pPr marL="3657600" lvl="7"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8pPr>
            <a:lvl9pPr marL="4114800" lvl="8"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9pPr>
          </a:lstStyle>
          <a:p>
            <a:endParaRPr/>
          </a:p>
        </p:txBody>
      </p:sp>
      <p:sp>
        <p:nvSpPr>
          <p:cNvPr id="7" name="Google Shape;7;p1"/>
          <p:cNvSpPr txBox="1">
            <a:spLocks noGrp="1"/>
          </p:cNvSpPr>
          <p:nvPr>
            <p:ph type="title"/>
          </p:nvPr>
        </p:nvSpPr>
        <p:spPr>
          <a:xfrm>
            <a:off x="886650" y="398400"/>
            <a:ext cx="73707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1pPr>
            <a:lvl2pPr lvl="1">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2pPr>
            <a:lvl3pPr lvl="2">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3pPr>
            <a:lvl4pPr lvl="3">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4pPr>
            <a:lvl5pPr lvl="4">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5pPr>
            <a:lvl6pPr lvl="5">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6pPr>
            <a:lvl7pPr lvl="6">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7pPr>
            <a:lvl8pPr lvl="7">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8pPr>
            <a:lvl9pPr lvl="8">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27122" y="4749851"/>
            <a:ext cx="548700" cy="393600"/>
          </a:xfrm>
          <a:prstGeom prst="rect">
            <a:avLst/>
          </a:prstGeom>
          <a:noFill/>
          <a:ln>
            <a:noFill/>
          </a:ln>
        </p:spPr>
        <p:txBody>
          <a:bodyPr spcFirstLastPara="1" wrap="square" lIns="91425" tIns="91425" rIns="91425" bIns="91425" anchor="t" anchorCtr="0">
            <a:noAutofit/>
          </a:bodyPr>
          <a:lstStyle>
            <a:lvl1pPr lvl="0">
              <a:buNone/>
              <a:defRPr sz="1200">
                <a:solidFill>
                  <a:srgbClr val="00AE9D"/>
                </a:solidFill>
                <a:latin typeface="Karla"/>
                <a:ea typeface="Karla"/>
                <a:cs typeface="Karla"/>
                <a:sym typeface="Karla"/>
              </a:defRPr>
            </a:lvl1pPr>
            <a:lvl2pPr lvl="1">
              <a:buNone/>
              <a:defRPr sz="1200">
                <a:solidFill>
                  <a:srgbClr val="00AE9D"/>
                </a:solidFill>
                <a:latin typeface="Karla"/>
                <a:ea typeface="Karla"/>
                <a:cs typeface="Karla"/>
                <a:sym typeface="Karla"/>
              </a:defRPr>
            </a:lvl2pPr>
            <a:lvl3pPr lvl="2">
              <a:buNone/>
              <a:defRPr sz="1200">
                <a:solidFill>
                  <a:srgbClr val="00AE9D"/>
                </a:solidFill>
                <a:latin typeface="Karla"/>
                <a:ea typeface="Karla"/>
                <a:cs typeface="Karla"/>
                <a:sym typeface="Karla"/>
              </a:defRPr>
            </a:lvl3pPr>
            <a:lvl4pPr lvl="3">
              <a:buNone/>
              <a:defRPr sz="1200">
                <a:solidFill>
                  <a:srgbClr val="00AE9D"/>
                </a:solidFill>
                <a:latin typeface="Karla"/>
                <a:ea typeface="Karla"/>
                <a:cs typeface="Karla"/>
                <a:sym typeface="Karla"/>
              </a:defRPr>
            </a:lvl4pPr>
            <a:lvl5pPr lvl="4">
              <a:buNone/>
              <a:defRPr sz="1200">
                <a:solidFill>
                  <a:srgbClr val="00AE9D"/>
                </a:solidFill>
                <a:latin typeface="Karla"/>
                <a:ea typeface="Karla"/>
                <a:cs typeface="Karla"/>
                <a:sym typeface="Karla"/>
              </a:defRPr>
            </a:lvl5pPr>
            <a:lvl6pPr lvl="5">
              <a:buNone/>
              <a:defRPr sz="1200">
                <a:solidFill>
                  <a:srgbClr val="00AE9D"/>
                </a:solidFill>
                <a:latin typeface="Karla"/>
                <a:ea typeface="Karla"/>
                <a:cs typeface="Karla"/>
                <a:sym typeface="Karla"/>
              </a:defRPr>
            </a:lvl6pPr>
            <a:lvl7pPr lvl="6">
              <a:buNone/>
              <a:defRPr sz="1200">
                <a:solidFill>
                  <a:srgbClr val="00AE9D"/>
                </a:solidFill>
                <a:latin typeface="Karla"/>
                <a:ea typeface="Karla"/>
                <a:cs typeface="Karla"/>
                <a:sym typeface="Karla"/>
              </a:defRPr>
            </a:lvl7pPr>
            <a:lvl8pPr lvl="7">
              <a:buNone/>
              <a:defRPr sz="1200">
                <a:solidFill>
                  <a:srgbClr val="00AE9D"/>
                </a:solidFill>
                <a:latin typeface="Karla"/>
                <a:ea typeface="Karla"/>
                <a:cs typeface="Karla"/>
                <a:sym typeface="Karla"/>
              </a:defRPr>
            </a:lvl8pPr>
            <a:lvl9pPr lvl="8">
              <a:buNone/>
              <a:defRPr sz="1200">
                <a:solidFill>
                  <a:srgbClr val="00AE9D"/>
                </a:solidFill>
                <a:latin typeface="Karla"/>
                <a:ea typeface="Karla"/>
                <a:cs typeface="Karla"/>
                <a:sym typeface="Karla"/>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w3schools.com/html/html_charset.asp"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www.w3schools.com/tags/att_video_poster.asp" TargetMode="External"/><Relationship Id="rId3" Type="http://schemas.openxmlformats.org/officeDocument/2006/relationships/hyperlink" Target="https://www.w3schools.com/tags/att_video_autoplay.asp" TargetMode="External"/><Relationship Id="rId7" Type="http://schemas.openxmlformats.org/officeDocument/2006/relationships/hyperlink" Target="https://www.w3schools.com/tags/att_video_muted.asp"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www.w3schools.com/tags/att_video_loop.asp" TargetMode="External"/><Relationship Id="rId11" Type="http://schemas.openxmlformats.org/officeDocument/2006/relationships/hyperlink" Target="https://www.w3schools.com/tags/att_video_width.asp" TargetMode="External"/><Relationship Id="rId5" Type="http://schemas.openxmlformats.org/officeDocument/2006/relationships/hyperlink" Target="https://www.w3schools.com/tags/att_video_height.asp" TargetMode="External"/><Relationship Id="rId10" Type="http://schemas.openxmlformats.org/officeDocument/2006/relationships/hyperlink" Target="https://www.w3schools.com/tags/att_video_src.asp" TargetMode="External"/><Relationship Id="rId4" Type="http://schemas.openxmlformats.org/officeDocument/2006/relationships/hyperlink" Target="https://www.w3schools.com/tags/att_video_controls.asp" TargetMode="External"/><Relationship Id="rId9" Type="http://schemas.openxmlformats.org/officeDocument/2006/relationships/hyperlink" Target="https://www.w3schools.com/tags/att_video_preload.asp"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developer.mozilla.org/en-US/docs/Web/API/Document/dragenter_event" TargetMode="External"/><Relationship Id="rId13" Type="http://schemas.openxmlformats.org/officeDocument/2006/relationships/hyperlink" Target="https://developer.mozilla.org/en-US/docs/Web/API/Document/dragover_event" TargetMode="External"/><Relationship Id="rId18" Type="http://schemas.openxmlformats.org/officeDocument/2006/relationships/hyperlink" Target="https://developer.mozilla.org/en-US/docs/Web/API/Document/drop_event" TargetMode="External"/><Relationship Id="rId3" Type="http://schemas.openxmlformats.org/officeDocument/2006/relationships/hyperlink" Target="https://developer.mozilla.org/en-US/docs/Web/API/Document/drag_event" TargetMode="External"/><Relationship Id="rId7" Type="http://schemas.openxmlformats.org/officeDocument/2006/relationships/hyperlink" Target="https://developer.mozilla.org/en-US/docs/Web/API/HTML_Drag_and_Drop_API/Drag_operations#dragend" TargetMode="External"/><Relationship Id="rId12" Type="http://schemas.openxmlformats.org/officeDocument/2006/relationships/hyperlink" Target="https://developer.mozilla.org/en-US/docs/Web/API/GlobalEventHandlers/ondragleave" TargetMode="External"/><Relationship Id="rId17" Type="http://schemas.openxmlformats.org/officeDocument/2006/relationships/hyperlink" Target="https://developer.mozilla.org/en-US/docs/Web/API/HTML_Drag_and_Drop_API/Drag_operations#dragstart" TargetMode="External"/><Relationship Id="rId2" Type="http://schemas.openxmlformats.org/officeDocument/2006/relationships/notesSlide" Target="../notesSlides/notesSlide25.xml"/><Relationship Id="rId16" Type="http://schemas.openxmlformats.org/officeDocument/2006/relationships/hyperlink" Target="https://developer.mozilla.org/en-US/docs/Web/API/GlobalEventHandlers/ondragstart" TargetMode="External"/><Relationship Id="rId20" Type="http://schemas.openxmlformats.org/officeDocument/2006/relationships/hyperlink" Target="https://developer.mozilla.org/en-US/docs/Web/API/HTML_Drag_and_Drop_API/Drag_operations#drop"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API/GlobalEventHandlers/ondragend" TargetMode="External"/><Relationship Id="rId11" Type="http://schemas.openxmlformats.org/officeDocument/2006/relationships/hyperlink" Target="https://developer.mozilla.org/en-US/docs/Web/API/Document/dragleave_event" TargetMode="External"/><Relationship Id="rId5" Type="http://schemas.openxmlformats.org/officeDocument/2006/relationships/hyperlink" Target="https://developer.mozilla.org/en-US/docs/Web/API/Document/dragend_event" TargetMode="External"/><Relationship Id="rId15" Type="http://schemas.openxmlformats.org/officeDocument/2006/relationships/hyperlink" Target="https://developer.mozilla.org/en-US/docs/Web/API/Document/dragstart_event" TargetMode="External"/><Relationship Id="rId10" Type="http://schemas.openxmlformats.org/officeDocument/2006/relationships/hyperlink" Target="https://developer.mozilla.org/en-US/docs/Web/API/HTML_Drag_and_Drop_API/Drag_operations#droptargets" TargetMode="External"/><Relationship Id="rId19" Type="http://schemas.openxmlformats.org/officeDocument/2006/relationships/hyperlink" Target="https://developer.mozilla.org/en-US/docs/Web/API/GlobalEventHandlers/ondrop" TargetMode="External"/><Relationship Id="rId4" Type="http://schemas.openxmlformats.org/officeDocument/2006/relationships/hyperlink" Target="https://developer.mozilla.org/en-US/docs/Web/API/GlobalEventHandlers/ondrag" TargetMode="External"/><Relationship Id="rId9" Type="http://schemas.openxmlformats.org/officeDocument/2006/relationships/hyperlink" Target="https://developer.mozilla.org/en-US/docs/Web/API/GlobalEventHandlers/ondragenter" TargetMode="External"/><Relationship Id="rId14" Type="http://schemas.openxmlformats.org/officeDocument/2006/relationships/hyperlink" Target="https://developer.mozilla.org/en-US/docs/Web/API/GlobalEventHandlers/ondragover"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bitdegree.org/learn/html-tag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bitdegree.org/learn/html-syntax"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1"/>
          <p:cNvSpPr txBox="1">
            <a:spLocks noGrp="1"/>
          </p:cNvSpPr>
          <p:nvPr>
            <p:ph type="ctrTitle"/>
          </p:nvPr>
        </p:nvSpPr>
        <p:spPr>
          <a:xfrm>
            <a:off x="1719025" y="1991825"/>
            <a:ext cx="5706000" cy="1159800"/>
          </a:xfrm>
          <a:prstGeom prst="rect">
            <a:avLst/>
          </a:prstGeom>
        </p:spPr>
        <p:txBody>
          <a:bodyPr spcFirstLastPara="1" wrap="square" lIns="91425" tIns="91425" rIns="91425" bIns="91425" anchor="ctr" anchorCtr="0">
            <a:noAutofit/>
          </a:bodyPr>
          <a:lstStyle/>
          <a:p>
            <a:pPr fontAlgn="base"/>
            <a:r>
              <a:rPr lang="en-US" sz="4400" b="0" dirty="0"/>
              <a:t>HTML5&amp;CSS3</a:t>
            </a:r>
            <a:r>
              <a:rPr lang="en-US" b="0" dirty="0"/>
              <a:t>  Day1</a:t>
            </a:r>
            <a:br>
              <a:rPr lang="en-US" b="0" dirty="0"/>
            </a:br>
            <a:r>
              <a:rPr lang="en-US" sz="2400" dirty="0">
                <a:solidFill>
                  <a:schemeClr val="tx1"/>
                </a:solidFill>
              </a:rPr>
              <a:t>presented by: Asmaa Ahmed</a:t>
            </a:r>
            <a:endParaRPr lang="en-US" sz="2400" b="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dirty="0"/>
              <a:t>HTML charset Attribute</a:t>
            </a:r>
            <a:endParaRPr lang="en-US" b="0" dirty="0">
              <a:solidFill>
                <a:schemeClr val="bg1"/>
              </a:solidFill>
            </a:endParaRPr>
          </a:p>
        </p:txBody>
      </p:sp>
      <p:sp>
        <p:nvSpPr>
          <p:cNvPr id="138" name="Google Shape;138;p16"/>
          <p:cNvSpPr txBox="1">
            <a:spLocks noGrp="1"/>
          </p:cNvSpPr>
          <p:nvPr>
            <p:ph type="body" idx="1"/>
          </p:nvPr>
        </p:nvSpPr>
        <p:spPr>
          <a:xfrm>
            <a:off x="685800" y="1352550"/>
            <a:ext cx="8305800" cy="3657600"/>
          </a:xfrm>
          <a:prstGeom prst="rect">
            <a:avLst/>
          </a:prstGeom>
        </p:spPr>
        <p:txBody>
          <a:bodyPr spcFirstLastPara="1" wrap="square" lIns="91425" tIns="91425" rIns="91425" bIns="91425" anchor="t" anchorCtr="0">
            <a:noAutofit/>
          </a:bodyPr>
          <a:lstStyle/>
          <a:p>
            <a:r>
              <a:rPr lang="en-US" sz="1800" dirty="0"/>
              <a:t>To display an HTML page correctly, a web browser must know the character set used in the page. </a:t>
            </a:r>
          </a:p>
          <a:p>
            <a:pPr marL="76200" indent="0">
              <a:buNone/>
            </a:pPr>
            <a:r>
              <a:rPr lang="en-US" sz="1800" dirty="0"/>
              <a:t> </a:t>
            </a:r>
            <a:r>
              <a:rPr lang="en-US" sz="1800" b="1" dirty="0"/>
              <a:t>Available charsets: </a:t>
            </a:r>
          </a:p>
          <a:p>
            <a:r>
              <a:rPr lang="en-US" sz="1800" dirty="0"/>
              <a:t> </a:t>
            </a:r>
            <a:r>
              <a:rPr lang="en-US" sz="1800" b="1" dirty="0"/>
              <a:t>ASCII</a:t>
            </a:r>
            <a:r>
              <a:rPr lang="en-US" sz="1800" dirty="0"/>
              <a:t> was the first character encoding standard (also called character set). It defines 127 different alphanumeric characters that could be used on the internet.  ASCII supported numbers (0-9), English letters (A-Z), and some special characters like ! $ + - ( ) @ &lt; &gt; .  </a:t>
            </a:r>
          </a:p>
          <a:p>
            <a:r>
              <a:rPr lang="en-US" sz="1800" b="1" dirty="0"/>
              <a:t>ANSI</a:t>
            </a:r>
            <a:r>
              <a:rPr lang="en-US" sz="1800" dirty="0"/>
              <a:t> (Windows-1252) was the original Windows character set. It supported 256 different character codes.  </a:t>
            </a:r>
          </a:p>
          <a:p>
            <a:r>
              <a:rPr lang="en-US" sz="1800" b="1" dirty="0"/>
              <a:t>ISO-8859-1</a:t>
            </a:r>
            <a:r>
              <a:rPr lang="en-US" sz="1800" dirty="0"/>
              <a:t> was the default character set for HTML 4. It also supported 256 different character codes. </a:t>
            </a:r>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800"/>
              <a:t>10</a:t>
            </a:fld>
            <a:endParaRPr sz="1800" dirty="0"/>
          </a:p>
        </p:txBody>
      </p:sp>
    </p:spTree>
    <p:extLst>
      <p:ext uri="{BB962C8B-B14F-4D97-AF65-F5344CB8AC3E}">
        <p14:creationId xmlns:p14="http://schemas.microsoft.com/office/powerpoint/2010/main" val="381574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dirty="0"/>
              <a:t>HTML charset Attribute</a:t>
            </a:r>
            <a:endParaRPr lang="en-US" b="0" dirty="0">
              <a:solidFill>
                <a:schemeClr val="bg1"/>
              </a:solidFill>
            </a:endParaRPr>
          </a:p>
        </p:txBody>
      </p:sp>
      <p:sp>
        <p:nvSpPr>
          <p:cNvPr id="138" name="Google Shape;138;p16"/>
          <p:cNvSpPr txBox="1">
            <a:spLocks noGrp="1"/>
          </p:cNvSpPr>
          <p:nvPr>
            <p:ph type="body" idx="1"/>
          </p:nvPr>
        </p:nvSpPr>
        <p:spPr>
          <a:xfrm>
            <a:off x="685800" y="1352550"/>
            <a:ext cx="8305800" cy="3657600"/>
          </a:xfrm>
          <a:prstGeom prst="rect">
            <a:avLst/>
          </a:prstGeom>
        </p:spPr>
        <p:txBody>
          <a:bodyPr spcFirstLastPara="1" wrap="square" lIns="91425" tIns="91425" rIns="91425" bIns="91425" anchor="t" anchorCtr="0">
            <a:noAutofit/>
          </a:bodyPr>
          <a:lstStyle/>
          <a:p>
            <a:r>
              <a:rPr lang="en-US" sz="1800" dirty="0"/>
              <a:t>Because ANSI and ISO was limited, the default character encoding was changed to </a:t>
            </a:r>
            <a:r>
              <a:rPr lang="en-US" sz="1800" b="1" dirty="0"/>
              <a:t>UTF-8</a:t>
            </a:r>
            <a:r>
              <a:rPr lang="en-US" sz="1800" dirty="0"/>
              <a:t> in HTML5.  </a:t>
            </a:r>
          </a:p>
          <a:p>
            <a:r>
              <a:rPr lang="en-US" sz="1800" b="1" dirty="0"/>
              <a:t>UTF-8</a:t>
            </a:r>
            <a:r>
              <a:rPr lang="en-US" sz="1800" dirty="0"/>
              <a:t> (Unicode) covers almost all of the characters and symbols in the world</a:t>
            </a:r>
          </a:p>
          <a:p>
            <a:r>
              <a:rPr lang="en-US" sz="1800" dirty="0"/>
              <a:t>More Details: </a:t>
            </a:r>
            <a:r>
              <a:rPr lang="en-US" sz="1800" dirty="0">
                <a:hlinkClick r:id="rId3"/>
              </a:rPr>
              <a:t>https://www.w3schools.com/html/html_charset.asp</a:t>
            </a:r>
            <a:endParaRPr lang="en-US" sz="1800" dirty="0"/>
          </a:p>
          <a:p>
            <a:endParaRPr lang="en-US" sz="1800" dirty="0"/>
          </a:p>
          <a:p>
            <a:endParaRPr lang="en-US" sz="1800"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800"/>
              <a:t>11</a:t>
            </a:fld>
            <a:endParaRPr sz="1800" dirty="0"/>
          </a:p>
        </p:txBody>
      </p:sp>
    </p:spTree>
    <p:extLst>
      <p:ext uri="{BB962C8B-B14F-4D97-AF65-F5344CB8AC3E}">
        <p14:creationId xmlns:p14="http://schemas.microsoft.com/office/powerpoint/2010/main" val="2419243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b="0" dirty="0"/>
              <a:t> Viewport</a:t>
            </a:r>
            <a:br>
              <a:rPr lang="en-US" b="0" dirty="0"/>
            </a:br>
            <a:endParaRPr lang="en-US" b="0" dirty="0"/>
          </a:p>
        </p:txBody>
      </p:sp>
      <p:sp>
        <p:nvSpPr>
          <p:cNvPr id="138" name="Google Shape;138;p16"/>
          <p:cNvSpPr txBox="1">
            <a:spLocks noGrp="1"/>
          </p:cNvSpPr>
          <p:nvPr>
            <p:ph type="body" idx="1"/>
          </p:nvPr>
        </p:nvSpPr>
        <p:spPr>
          <a:xfrm>
            <a:off x="685800" y="1657350"/>
            <a:ext cx="8305800" cy="3105150"/>
          </a:xfrm>
          <a:prstGeom prst="rect">
            <a:avLst/>
          </a:prstGeom>
        </p:spPr>
        <p:txBody>
          <a:bodyPr spcFirstLastPara="1" wrap="square" lIns="91425" tIns="91425" rIns="91425" bIns="91425" anchor="t" anchorCtr="0">
            <a:noAutofit/>
          </a:bodyPr>
          <a:lstStyle/>
          <a:p>
            <a:pPr marL="76200" indent="0">
              <a:buNone/>
            </a:pPr>
            <a:r>
              <a:rPr lang="en-US" sz="1600" b="1" dirty="0"/>
              <a:t>What is The Viewport?</a:t>
            </a:r>
          </a:p>
          <a:p>
            <a:r>
              <a:rPr lang="en-US" sz="1600" dirty="0"/>
              <a:t>The viewport is the user's visible area of a web page.</a:t>
            </a:r>
          </a:p>
          <a:p>
            <a:r>
              <a:rPr lang="en-US" sz="1600" dirty="0"/>
              <a:t>The viewport varies with the device, and will be smaller on a mobile phone than on a computer screen.</a:t>
            </a:r>
          </a:p>
          <a:p>
            <a:r>
              <a:rPr lang="en-US" sz="1600" dirty="0"/>
              <a:t>Before tablets and mobile phones, web pages were designed only for computer screens, and it was common for web pages to have a static design and a fixed size.</a:t>
            </a:r>
          </a:p>
          <a:p>
            <a:r>
              <a:rPr lang="en-US" sz="1600" dirty="0"/>
              <a:t>Then, when we started surfing the internet using tablets and mobile phones, fixed size web pages were too large to fit the viewport. To fix this, browsers on those devices scaled down the entire web page to fit the screen.</a:t>
            </a:r>
          </a:p>
          <a:p>
            <a:r>
              <a:rPr lang="en-US" sz="1600" dirty="0"/>
              <a:t>This was not perfect!! But a quick fix.</a:t>
            </a:r>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800"/>
              <a:t>12</a:t>
            </a:fld>
            <a:endParaRPr sz="1800" dirty="0"/>
          </a:p>
        </p:txBody>
      </p:sp>
    </p:spTree>
    <p:extLst>
      <p:ext uri="{BB962C8B-B14F-4D97-AF65-F5344CB8AC3E}">
        <p14:creationId xmlns:p14="http://schemas.microsoft.com/office/powerpoint/2010/main" val="2920424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b="0" dirty="0"/>
              <a:t> Viewport</a:t>
            </a:r>
            <a:br>
              <a:rPr lang="en-US" b="0" dirty="0"/>
            </a:br>
            <a:endParaRPr lang="en-US" b="0" dirty="0"/>
          </a:p>
        </p:txBody>
      </p:sp>
      <p:sp>
        <p:nvSpPr>
          <p:cNvPr id="138" name="Google Shape;138;p16"/>
          <p:cNvSpPr txBox="1">
            <a:spLocks noGrp="1"/>
          </p:cNvSpPr>
          <p:nvPr>
            <p:ph type="body" idx="1"/>
          </p:nvPr>
        </p:nvSpPr>
        <p:spPr>
          <a:xfrm>
            <a:off x="685800" y="1657350"/>
            <a:ext cx="8305800" cy="3429000"/>
          </a:xfrm>
          <a:prstGeom prst="rect">
            <a:avLst/>
          </a:prstGeom>
        </p:spPr>
        <p:txBody>
          <a:bodyPr spcFirstLastPara="1" wrap="square" lIns="91425" tIns="91425" rIns="91425" bIns="91425" anchor="t" anchorCtr="0">
            <a:noAutofit/>
          </a:bodyPr>
          <a:lstStyle/>
          <a:p>
            <a:pPr marL="76200" indent="0">
              <a:buNone/>
            </a:pPr>
            <a:r>
              <a:rPr lang="en-US" sz="1600" b="1" dirty="0"/>
              <a:t>Setting The Viewport</a:t>
            </a:r>
            <a:r>
              <a:rPr lang="en-US" sz="1600" dirty="0"/>
              <a:t>:</a:t>
            </a:r>
          </a:p>
          <a:p>
            <a:r>
              <a:rPr lang="en-US" sz="1600" dirty="0"/>
              <a:t>HTML5 introduced a method to let web designers take control over the viewport, through the &lt;meta&gt; tag.</a:t>
            </a:r>
          </a:p>
          <a:p>
            <a:r>
              <a:rPr lang="en-US" sz="1600" dirty="0"/>
              <a:t>You should include the following &lt;meta&gt; viewport element in all your web pages:</a:t>
            </a:r>
          </a:p>
          <a:p>
            <a:pPr marL="76200" indent="0">
              <a:buNone/>
            </a:pPr>
            <a:r>
              <a:rPr lang="en-US" sz="1600" dirty="0"/>
              <a:t>       &lt;meta name="viewport" content="width=device-width, initial-scale=1.0"&gt;</a:t>
            </a:r>
          </a:p>
          <a:p>
            <a:r>
              <a:rPr lang="en-US" sz="1600" dirty="0"/>
              <a:t>This gives the browser instructions on how to control the page's dimensions and scaling.</a:t>
            </a:r>
          </a:p>
          <a:p>
            <a:r>
              <a:rPr lang="en-US" sz="1600" dirty="0"/>
              <a:t>The width=device-width part sets the width of the page to follow the screen-width of the device (which will vary depending on the device).</a:t>
            </a:r>
          </a:p>
          <a:p>
            <a:r>
              <a:rPr lang="en-US" sz="1600" dirty="0"/>
              <a:t>The initial-scale=1.0 part sets the initial zoom level when the page is first loaded by the browser.</a:t>
            </a:r>
          </a:p>
          <a:p>
            <a:endParaRPr lang="en-US" sz="1600"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800"/>
              <a:t>13</a:t>
            </a:fld>
            <a:endParaRPr sz="1800" dirty="0"/>
          </a:p>
        </p:txBody>
      </p:sp>
    </p:spTree>
    <p:extLst>
      <p:ext uri="{BB962C8B-B14F-4D97-AF65-F5344CB8AC3E}">
        <p14:creationId xmlns:p14="http://schemas.microsoft.com/office/powerpoint/2010/main" val="4013723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b="0" dirty="0"/>
              <a:t> Viewport</a:t>
            </a:r>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800"/>
              <a:t>14</a:t>
            </a:fld>
            <a:endParaRPr sz="1800" dirty="0"/>
          </a:p>
        </p:txBody>
      </p:sp>
      <p:pic>
        <p:nvPicPr>
          <p:cNvPr id="2050" name="Picture 2" descr="C:\Users\20112\Desktop\w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588" y="971549"/>
            <a:ext cx="7107237" cy="399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461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b="0" dirty="0"/>
              <a:t> Viewport</a:t>
            </a:r>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800"/>
              <a:t>15</a:t>
            </a:fld>
            <a:endParaRPr sz="1800" dirty="0"/>
          </a:p>
        </p:txBody>
      </p:sp>
      <p:pic>
        <p:nvPicPr>
          <p:cNvPr id="3074" name="Picture 2" descr="C:\Users\20112\OneDrive\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40180"/>
            <a:ext cx="8421688"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584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dirty="0"/>
              <a:t>Size Content to The Viewport</a:t>
            </a:r>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800"/>
              <a:t>16</a:t>
            </a:fld>
            <a:endParaRPr sz="1800" dirty="0"/>
          </a:p>
        </p:txBody>
      </p:sp>
      <p:pic>
        <p:nvPicPr>
          <p:cNvPr id="1026" name="Picture 2" descr="C:\Users\20112\OneDrive\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809750"/>
            <a:ext cx="5505450"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786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dirty="0"/>
              <a:t>HTML 5 Semantic &amp; Structural Elements</a:t>
            </a:r>
            <a:endParaRPr lang="en-US" b="0" dirty="0">
              <a:solidFill>
                <a:schemeClr val="bg1"/>
              </a:solidFill>
            </a:endParaRPr>
          </a:p>
        </p:txBody>
      </p:sp>
      <p:sp>
        <p:nvSpPr>
          <p:cNvPr id="138" name="Google Shape;138;p16"/>
          <p:cNvSpPr txBox="1">
            <a:spLocks noGrp="1"/>
          </p:cNvSpPr>
          <p:nvPr>
            <p:ph type="body" idx="1"/>
          </p:nvPr>
        </p:nvSpPr>
        <p:spPr>
          <a:xfrm>
            <a:off x="685800" y="1276350"/>
            <a:ext cx="8305800" cy="3867150"/>
          </a:xfrm>
          <a:prstGeom prst="rect">
            <a:avLst/>
          </a:prstGeom>
        </p:spPr>
        <p:txBody>
          <a:bodyPr spcFirstLastPara="1" wrap="square" lIns="91425" tIns="91425" rIns="91425" bIns="91425" anchor="t" anchorCtr="0">
            <a:noAutofit/>
          </a:bodyPr>
          <a:lstStyle/>
          <a:p>
            <a:pPr marL="76200" indent="0">
              <a:buNone/>
            </a:pPr>
            <a:r>
              <a:rPr lang="en-US" sz="1800" b="1" dirty="0"/>
              <a:t>Semantic Means:</a:t>
            </a:r>
          </a:p>
          <a:p>
            <a:r>
              <a:rPr lang="en-US" sz="1800" dirty="0"/>
              <a:t> When people say they want to make something more semantic, they simply want to make that thing more meaningful. </a:t>
            </a:r>
          </a:p>
          <a:p>
            <a:r>
              <a:rPr lang="en-US" sz="1800" dirty="0"/>
              <a:t>Semantic html is using html to reinforce structural meaning. It’s about using tags, class names, and ids that reinforce the meaning of the content within the tags.</a:t>
            </a:r>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800"/>
              <a:t>17</a:t>
            </a:fld>
            <a:endParaRPr sz="1800" dirty="0"/>
          </a:p>
        </p:txBody>
      </p:sp>
    </p:spTree>
    <p:extLst>
      <p:ext uri="{BB962C8B-B14F-4D97-AF65-F5344CB8AC3E}">
        <p14:creationId xmlns:p14="http://schemas.microsoft.com/office/powerpoint/2010/main" val="200600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dirty="0"/>
              <a:t>HTML 5 Semantic &amp; Structural Elements</a:t>
            </a:r>
            <a:endParaRPr lang="en-US" b="0" dirty="0">
              <a:solidFill>
                <a:schemeClr val="bg1"/>
              </a:solidFill>
            </a:endParaRPr>
          </a:p>
        </p:txBody>
      </p:sp>
      <p:sp>
        <p:nvSpPr>
          <p:cNvPr id="138" name="Google Shape;138;p16"/>
          <p:cNvSpPr txBox="1">
            <a:spLocks noGrp="1"/>
          </p:cNvSpPr>
          <p:nvPr>
            <p:ph type="body" idx="1"/>
          </p:nvPr>
        </p:nvSpPr>
        <p:spPr>
          <a:xfrm>
            <a:off x="685800" y="1276350"/>
            <a:ext cx="8305800" cy="3867150"/>
          </a:xfrm>
          <a:prstGeom prst="rect">
            <a:avLst/>
          </a:prstGeom>
        </p:spPr>
        <p:txBody>
          <a:bodyPr spcFirstLastPara="1" wrap="square" lIns="91425" tIns="91425" rIns="91425" bIns="91425" anchor="t" anchorCtr="0">
            <a:noAutofit/>
          </a:bodyPr>
          <a:lstStyle/>
          <a:p>
            <a:pPr marL="76200" indent="0">
              <a:buNone/>
            </a:pPr>
            <a:r>
              <a:rPr lang="en-US" sz="1800" b="1" dirty="0"/>
              <a:t>Why Semantic HTML is Important</a:t>
            </a:r>
            <a:r>
              <a:rPr lang="en-US" sz="1800" dirty="0"/>
              <a:t> :</a:t>
            </a:r>
          </a:p>
          <a:p>
            <a:r>
              <a:rPr lang="en-US" sz="1800" dirty="0"/>
              <a:t>Clean : It’s easier to read and edit, which saves time and money during maintenance.</a:t>
            </a:r>
          </a:p>
          <a:p>
            <a:r>
              <a:rPr lang="en-US" sz="1800" dirty="0"/>
              <a:t> More accessible : It can be better understood by a greater variety of devices. </a:t>
            </a:r>
          </a:p>
          <a:p>
            <a:r>
              <a:rPr lang="en-US" sz="1800" dirty="0"/>
              <a:t>Search engine friendly : This is still debatable as search engines rank content and not code.</a:t>
            </a:r>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800"/>
              <a:t>18</a:t>
            </a:fld>
            <a:endParaRPr sz="1800" dirty="0"/>
          </a:p>
        </p:txBody>
      </p:sp>
    </p:spTree>
    <p:extLst>
      <p:ext uri="{BB962C8B-B14F-4D97-AF65-F5344CB8AC3E}">
        <p14:creationId xmlns:p14="http://schemas.microsoft.com/office/powerpoint/2010/main" val="3218854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dirty="0"/>
              <a:t>HTML 5 Semantic &amp; Structural Elements</a:t>
            </a:r>
            <a:endParaRPr lang="en-US" b="0" dirty="0">
              <a:solidFill>
                <a:schemeClr val="bg1"/>
              </a:solidFill>
            </a:endParaRPr>
          </a:p>
        </p:txBody>
      </p:sp>
      <p:sp>
        <p:nvSpPr>
          <p:cNvPr id="138" name="Google Shape;138;p16"/>
          <p:cNvSpPr txBox="1">
            <a:spLocks noGrp="1"/>
          </p:cNvSpPr>
          <p:nvPr>
            <p:ph type="body" idx="1"/>
          </p:nvPr>
        </p:nvSpPr>
        <p:spPr>
          <a:xfrm>
            <a:off x="685800" y="1276350"/>
            <a:ext cx="8305800" cy="3867150"/>
          </a:xfrm>
          <a:prstGeom prst="rect">
            <a:avLst/>
          </a:prstGeom>
        </p:spPr>
        <p:txBody>
          <a:bodyPr spcFirstLastPara="1" wrap="square" lIns="91425" tIns="91425" rIns="91425" bIns="91425" numCol="2" anchor="t" anchorCtr="0">
            <a:noAutofit/>
          </a:bodyPr>
          <a:lstStyle/>
          <a:p>
            <a:pPr marL="76200" indent="0">
              <a:buNone/>
            </a:pPr>
            <a:r>
              <a:rPr lang="pt-BR" sz="1800" dirty="0"/>
              <a:t>Some New semantic Elements in HTML 5:</a:t>
            </a:r>
          </a:p>
          <a:p>
            <a:r>
              <a:rPr lang="pt-BR" sz="1800" dirty="0"/>
              <a:t> Meter </a:t>
            </a:r>
          </a:p>
          <a:p>
            <a:r>
              <a:rPr lang="pt-BR" sz="1800" dirty="0"/>
              <a:t>Progress </a:t>
            </a:r>
          </a:p>
          <a:p>
            <a:r>
              <a:rPr lang="pt-BR" sz="1800" dirty="0"/>
              <a:t>Mark </a:t>
            </a:r>
          </a:p>
          <a:p>
            <a:r>
              <a:rPr lang="pt-BR" sz="1800" dirty="0"/>
              <a:t>Time</a:t>
            </a:r>
          </a:p>
          <a:p>
            <a:r>
              <a:rPr lang="pt-BR" sz="1800" dirty="0"/>
              <a:t>&lt;header&gt;</a:t>
            </a:r>
          </a:p>
          <a:p>
            <a:r>
              <a:rPr lang="pt-BR" sz="1800" dirty="0"/>
              <a:t>&lt;nav&gt;</a:t>
            </a:r>
          </a:p>
          <a:p>
            <a:r>
              <a:rPr lang="pt-BR" sz="1800" dirty="0"/>
              <a:t>&lt;section&gt;</a:t>
            </a:r>
          </a:p>
          <a:p>
            <a:r>
              <a:rPr lang="pt-BR" sz="1800" dirty="0"/>
              <a:t>&lt;article&gt;</a:t>
            </a:r>
          </a:p>
          <a:p>
            <a:endParaRPr lang="pt-BR" sz="1800" dirty="0"/>
          </a:p>
          <a:p>
            <a:endParaRPr lang="pt-BR" sz="1800" dirty="0"/>
          </a:p>
          <a:p>
            <a:r>
              <a:rPr lang="pt-BR" sz="1800" dirty="0"/>
              <a:t>&lt;hgroup&gt;</a:t>
            </a:r>
          </a:p>
          <a:p>
            <a:r>
              <a:rPr lang="pt-BR" sz="1800" dirty="0"/>
              <a:t>&lt;aside&gt;</a:t>
            </a:r>
          </a:p>
          <a:p>
            <a:r>
              <a:rPr lang="pt-BR" sz="1800" dirty="0"/>
              <a:t>&lt;footer&gt;</a:t>
            </a:r>
          </a:p>
          <a:p>
            <a:r>
              <a:rPr lang="pt-BR" sz="1800" dirty="0"/>
              <a:t>&lt;address&gt;</a:t>
            </a:r>
          </a:p>
          <a:p>
            <a:endParaRPr lang="pt-BR" sz="1800" dirty="0"/>
          </a:p>
          <a:p>
            <a:endParaRPr lang="en-US" sz="1800"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800"/>
              <a:t>19</a:t>
            </a:fld>
            <a:endParaRPr sz="1800" dirty="0"/>
          </a:p>
        </p:txBody>
      </p:sp>
    </p:spTree>
    <p:extLst>
      <p:ext uri="{BB962C8B-B14F-4D97-AF65-F5344CB8AC3E}">
        <p14:creationId xmlns:p14="http://schemas.microsoft.com/office/powerpoint/2010/main" val="365903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dirty="0"/>
              <a:t>What is XHTML?</a:t>
            </a:r>
            <a:endParaRPr lang="en-US" b="0" dirty="0"/>
          </a:p>
        </p:txBody>
      </p:sp>
      <p:sp>
        <p:nvSpPr>
          <p:cNvPr id="138" name="Google Shape;138;p16"/>
          <p:cNvSpPr txBox="1">
            <a:spLocks noGrp="1"/>
          </p:cNvSpPr>
          <p:nvPr>
            <p:ph type="body" idx="1"/>
          </p:nvPr>
        </p:nvSpPr>
        <p:spPr>
          <a:xfrm>
            <a:off x="685800" y="1657350"/>
            <a:ext cx="8305800" cy="3105150"/>
          </a:xfrm>
          <a:prstGeom prst="rect">
            <a:avLst/>
          </a:prstGeom>
        </p:spPr>
        <p:txBody>
          <a:bodyPr spcFirstLastPara="1" wrap="square" lIns="91425" tIns="91425" rIns="91425" bIns="91425" anchor="t" anchorCtr="0">
            <a:noAutofit/>
          </a:bodyPr>
          <a:lstStyle/>
          <a:p>
            <a:r>
              <a:rPr lang="en-US" sz="1800" dirty="0"/>
              <a:t>XHTML stands for “Extensible </a:t>
            </a:r>
            <a:r>
              <a:rPr lang="en-US" sz="1800" dirty="0" err="1"/>
              <a:t>HyperText</a:t>
            </a:r>
            <a:r>
              <a:rPr lang="en-US" sz="1800" dirty="0"/>
              <a:t> Mark-up Language”. </a:t>
            </a:r>
          </a:p>
          <a:p>
            <a:r>
              <a:rPr lang="en-US" sz="1800" dirty="0"/>
              <a:t>XHTML is a new and more well-structured way of writing HTML. </a:t>
            </a:r>
          </a:p>
          <a:p>
            <a:r>
              <a:rPr lang="en-US" sz="1800" dirty="0"/>
              <a:t>XHTML Versions :  XHTML 1.0 became a W3C on January 26, 2000. </a:t>
            </a:r>
          </a:p>
          <a:p>
            <a:r>
              <a:rPr lang="en-US" sz="1800" dirty="0"/>
              <a:t>XHTML 1.1 became a W3C on May 31, 2001. </a:t>
            </a:r>
          </a:p>
          <a:p>
            <a:r>
              <a:rPr lang="en-US" sz="1800" dirty="0"/>
              <a:t> XHTML5 is undergoing development as of September 2009, as part of the HTML5 specification.  </a:t>
            </a:r>
          </a:p>
          <a:p>
            <a:r>
              <a:rPr lang="en-US" sz="1800" dirty="0"/>
              <a:t>XHTML consists of all the elements in HTML 4.01, combined with the strict syntax of XML.</a:t>
            </a:r>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800"/>
              <a:t>2</a:t>
            </a:fld>
            <a:endParaRPr sz="1800" dirty="0"/>
          </a:p>
        </p:txBody>
      </p:sp>
    </p:spTree>
    <p:extLst>
      <p:ext uri="{BB962C8B-B14F-4D97-AF65-F5344CB8AC3E}">
        <p14:creationId xmlns:p14="http://schemas.microsoft.com/office/powerpoint/2010/main" val="2949491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dirty="0"/>
              <a:t>Forms</a:t>
            </a:r>
            <a:endParaRPr lang="en-US" b="0" dirty="0">
              <a:solidFill>
                <a:schemeClr val="bg1"/>
              </a:solidFill>
            </a:endParaRPr>
          </a:p>
        </p:txBody>
      </p:sp>
      <p:sp>
        <p:nvSpPr>
          <p:cNvPr id="138" name="Google Shape;138;p16"/>
          <p:cNvSpPr txBox="1">
            <a:spLocks noGrp="1"/>
          </p:cNvSpPr>
          <p:nvPr>
            <p:ph type="body" idx="1"/>
          </p:nvPr>
        </p:nvSpPr>
        <p:spPr>
          <a:xfrm>
            <a:off x="381000" y="1123950"/>
            <a:ext cx="8305800" cy="3943350"/>
          </a:xfrm>
          <a:prstGeom prst="rect">
            <a:avLst/>
          </a:prstGeom>
        </p:spPr>
        <p:txBody>
          <a:bodyPr spcFirstLastPara="1" wrap="square" lIns="91425" tIns="91425" rIns="91425" bIns="91425" numCol="2" anchor="t" anchorCtr="0">
            <a:noAutofit/>
          </a:bodyPr>
          <a:lstStyle/>
          <a:p>
            <a:pPr marL="76200" indent="0">
              <a:buNone/>
            </a:pPr>
            <a:r>
              <a:rPr lang="en-US" sz="1600" b="1" dirty="0"/>
              <a:t>Form Controls</a:t>
            </a:r>
            <a:r>
              <a:rPr lang="en-US" sz="1600" dirty="0"/>
              <a:t> </a:t>
            </a:r>
          </a:p>
          <a:p>
            <a:r>
              <a:rPr lang="en-US" sz="1600" dirty="0"/>
              <a:t>HTML 4 controls are too limited </a:t>
            </a:r>
          </a:p>
          <a:p>
            <a:r>
              <a:rPr lang="en-US" sz="1600" dirty="0"/>
              <a:t>Several new types added</a:t>
            </a:r>
          </a:p>
          <a:p>
            <a:pPr marL="76200" indent="0">
              <a:buNone/>
            </a:pPr>
            <a:r>
              <a:rPr lang="pt-BR" sz="1600" b="1" dirty="0"/>
              <a:t>New Input type</a:t>
            </a:r>
            <a:r>
              <a:rPr lang="pt-BR" sz="1600" dirty="0"/>
              <a:t> </a:t>
            </a:r>
          </a:p>
          <a:p>
            <a:r>
              <a:rPr lang="pt-BR" sz="1600" dirty="0"/>
              <a:t> color </a:t>
            </a:r>
          </a:p>
          <a:p>
            <a:r>
              <a:rPr lang="pt-BR" sz="1600" dirty="0"/>
              <a:t>date </a:t>
            </a:r>
          </a:p>
          <a:p>
            <a:r>
              <a:rPr lang="pt-BR" sz="1600" dirty="0"/>
              <a:t>datetime </a:t>
            </a:r>
          </a:p>
          <a:p>
            <a:r>
              <a:rPr lang="pt-BR" sz="1600" dirty="0"/>
              <a:t>datetime-local </a:t>
            </a:r>
          </a:p>
          <a:p>
            <a:r>
              <a:rPr lang="pt-BR" sz="1600" dirty="0"/>
              <a:t> time </a:t>
            </a:r>
          </a:p>
          <a:p>
            <a:r>
              <a:rPr lang="pt-BR" sz="1600" dirty="0"/>
              <a:t> month </a:t>
            </a:r>
          </a:p>
          <a:p>
            <a:r>
              <a:rPr lang="pt-BR" sz="1600" dirty="0"/>
              <a:t> url </a:t>
            </a:r>
            <a:endParaRPr lang="en-US" sz="1600" dirty="0"/>
          </a:p>
          <a:p>
            <a:endParaRPr lang="pt-BR" sz="1600" dirty="0"/>
          </a:p>
          <a:p>
            <a:endParaRPr lang="pt-BR" sz="1600" dirty="0"/>
          </a:p>
          <a:p>
            <a:endParaRPr lang="pt-BR" sz="1600" dirty="0"/>
          </a:p>
          <a:p>
            <a:endParaRPr lang="pt-BR" sz="1600" dirty="0"/>
          </a:p>
          <a:p>
            <a:endParaRPr lang="pt-BR" sz="1600" dirty="0"/>
          </a:p>
          <a:p>
            <a:r>
              <a:rPr lang="pt-BR" sz="1600" dirty="0"/>
              <a:t>week  </a:t>
            </a:r>
          </a:p>
          <a:p>
            <a:r>
              <a:rPr lang="pt-BR" sz="1600" dirty="0"/>
              <a:t>Datalist </a:t>
            </a:r>
          </a:p>
          <a:p>
            <a:r>
              <a:rPr lang="pt-BR" sz="1600" dirty="0"/>
              <a:t>email </a:t>
            </a:r>
          </a:p>
          <a:p>
            <a:r>
              <a:rPr lang="pt-BR" sz="1600" dirty="0"/>
              <a:t>number </a:t>
            </a:r>
          </a:p>
          <a:p>
            <a:r>
              <a:rPr lang="pt-BR" sz="1600" dirty="0"/>
              <a:t>range </a:t>
            </a:r>
          </a:p>
          <a:p>
            <a:r>
              <a:rPr lang="pt-BR" sz="1600" dirty="0"/>
              <a:t>search </a:t>
            </a:r>
          </a:p>
          <a:p>
            <a:r>
              <a:rPr lang="pt-BR" sz="1600" dirty="0"/>
              <a:t> tel </a:t>
            </a:r>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800"/>
              <a:t>20</a:t>
            </a:fld>
            <a:endParaRPr sz="1800" dirty="0"/>
          </a:p>
        </p:txBody>
      </p:sp>
    </p:spTree>
    <p:extLst>
      <p:ext uri="{BB962C8B-B14F-4D97-AF65-F5344CB8AC3E}">
        <p14:creationId xmlns:p14="http://schemas.microsoft.com/office/powerpoint/2010/main" val="1146859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dirty="0"/>
              <a:t>Multimedia</a:t>
            </a:r>
            <a:endParaRPr lang="en-US" b="0" dirty="0">
              <a:solidFill>
                <a:schemeClr val="bg1"/>
              </a:solidFill>
            </a:endParaRPr>
          </a:p>
        </p:txBody>
      </p:sp>
      <p:sp>
        <p:nvSpPr>
          <p:cNvPr id="138" name="Google Shape;138;p16"/>
          <p:cNvSpPr txBox="1">
            <a:spLocks noGrp="1"/>
          </p:cNvSpPr>
          <p:nvPr>
            <p:ph type="body" idx="1"/>
          </p:nvPr>
        </p:nvSpPr>
        <p:spPr>
          <a:xfrm>
            <a:off x="381000" y="1123950"/>
            <a:ext cx="8305800" cy="3943350"/>
          </a:xfrm>
          <a:prstGeom prst="rect">
            <a:avLst/>
          </a:prstGeom>
        </p:spPr>
        <p:txBody>
          <a:bodyPr spcFirstLastPara="1" wrap="square" lIns="91425" tIns="91425" rIns="91425" bIns="91425" numCol="1" anchor="t" anchorCtr="0">
            <a:noAutofit/>
          </a:bodyPr>
          <a:lstStyle/>
          <a:p>
            <a:r>
              <a:rPr lang="en-US" sz="1600" dirty="0"/>
              <a:t>No need for plugin to play video and audio HTML 5 will do it for you. </a:t>
            </a:r>
          </a:p>
          <a:p>
            <a:pPr marL="76200" indent="0">
              <a:buNone/>
            </a:pPr>
            <a:r>
              <a:rPr lang="en-US" sz="1600" b="1" dirty="0"/>
              <a:t>Video &amp; Audio</a:t>
            </a:r>
            <a:r>
              <a:rPr lang="en-US" sz="1600" dirty="0"/>
              <a:t> </a:t>
            </a:r>
          </a:p>
          <a:p>
            <a:r>
              <a:rPr lang="en-US" sz="1600" dirty="0"/>
              <a:t>HTML5 offers the ability to easily embed media into HTML documents. </a:t>
            </a:r>
          </a:p>
          <a:p>
            <a:r>
              <a:rPr lang="en-US" sz="1600" dirty="0"/>
              <a:t>Media playback can be controlled via JavaScript and media events. </a:t>
            </a:r>
          </a:p>
          <a:p>
            <a:r>
              <a:rPr lang="en-US" sz="1600" dirty="0"/>
              <a:t>Nothing to install.</a:t>
            </a:r>
          </a:p>
          <a:p>
            <a:r>
              <a:rPr lang="en-US" sz="1600" dirty="0"/>
              <a:t> Works in all browsers and phones (adding native support to browsers)</a:t>
            </a:r>
            <a:endParaRPr lang="pt-BR" sz="1600"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800"/>
              <a:t>21</a:t>
            </a:fld>
            <a:endParaRPr sz="1800" dirty="0"/>
          </a:p>
        </p:txBody>
      </p:sp>
    </p:spTree>
    <p:extLst>
      <p:ext uri="{BB962C8B-B14F-4D97-AF65-F5344CB8AC3E}">
        <p14:creationId xmlns:p14="http://schemas.microsoft.com/office/powerpoint/2010/main" val="415888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dirty="0"/>
              <a:t>Native Media format for HTML5</a:t>
            </a:r>
            <a:endParaRPr lang="en-US" b="0" dirty="0">
              <a:solidFill>
                <a:schemeClr val="bg1"/>
              </a:solidFill>
            </a:endParaRPr>
          </a:p>
        </p:txBody>
      </p:sp>
      <p:sp>
        <p:nvSpPr>
          <p:cNvPr id="138" name="Google Shape;138;p16"/>
          <p:cNvSpPr txBox="1">
            <a:spLocks noGrp="1"/>
          </p:cNvSpPr>
          <p:nvPr>
            <p:ph type="body" idx="1"/>
          </p:nvPr>
        </p:nvSpPr>
        <p:spPr>
          <a:xfrm>
            <a:off x="381000" y="1123950"/>
            <a:ext cx="8305800" cy="3943350"/>
          </a:xfrm>
          <a:prstGeom prst="rect">
            <a:avLst/>
          </a:prstGeom>
        </p:spPr>
        <p:txBody>
          <a:bodyPr spcFirstLastPara="1" wrap="square" lIns="91425" tIns="91425" rIns="91425" bIns="91425" numCol="1" anchor="t" anchorCtr="0">
            <a:noAutofit/>
          </a:bodyPr>
          <a:lstStyle/>
          <a:p>
            <a:pPr marL="76200" indent="0">
              <a:buNone/>
            </a:pPr>
            <a:r>
              <a:rPr lang="en-US" sz="1600" b="1" dirty="0"/>
              <a:t>Video</a:t>
            </a:r>
            <a:r>
              <a:rPr lang="en-US" sz="1600" dirty="0"/>
              <a:t> </a:t>
            </a:r>
          </a:p>
          <a:p>
            <a:r>
              <a:rPr lang="en-US" sz="1600" dirty="0"/>
              <a:t> webM </a:t>
            </a:r>
          </a:p>
          <a:p>
            <a:r>
              <a:rPr lang="en-US" sz="1600" dirty="0"/>
              <a:t> H.264(mp4) </a:t>
            </a:r>
          </a:p>
          <a:p>
            <a:r>
              <a:rPr lang="en-US" sz="1600" dirty="0"/>
              <a:t> oggTheora </a:t>
            </a:r>
          </a:p>
          <a:p>
            <a:pPr marL="76200" indent="0">
              <a:buNone/>
            </a:pPr>
            <a:r>
              <a:rPr lang="en-US" sz="1600" b="1" dirty="0"/>
              <a:t>Audio</a:t>
            </a:r>
            <a:r>
              <a:rPr lang="en-US" sz="1600" dirty="0"/>
              <a:t> </a:t>
            </a:r>
          </a:p>
          <a:p>
            <a:r>
              <a:rPr lang="en-US" sz="1600" dirty="0"/>
              <a:t>wav </a:t>
            </a:r>
          </a:p>
          <a:p>
            <a:r>
              <a:rPr lang="en-US" sz="1600" dirty="0"/>
              <a:t>mp3 </a:t>
            </a:r>
          </a:p>
          <a:p>
            <a:r>
              <a:rPr lang="en-US" sz="1600" dirty="0"/>
              <a:t>oogVorbi</a:t>
            </a:r>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800"/>
              <a:t>22</a:t>
            </a:fld>
            <a:endParaRPr sz="1800" dirty="0"/>
          </a:p>
        </p:txBody>
      </p:sp>
    </p:spTree>
    <p:extLst>
      <p:ext uri="{BB962C8B-B14F-4D97-AF65-F5344CB8AC3E}">
        <p14:creationId xmlns:p14="http://schemas.microsoft.com/office/powerpoint/2010/main" val="1585823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dirty="0"/>
              <a:t>Native Media format for HTML5</a:t>
            </a:r>
            <a:endParaRPr lang="en-US" b="0" dirty="0">
              <a:solidFill>
                <a:schemeClr val="bg1"/>
              </a:solidFill>
            </a:endParaRPr>
          </a:p>
        </p:txBody>
      </p:sp>
      <p:sp>
        <p:nvSpPr>
          <p:cNvPr id="138" name="Google Shape;138;p16"/>
          <p:cNvSpPr txBox="1">
            <a:spLocks noGrp="1"/>
          </p:cNvSpPr>
          <p:nvPr>
            <p:ph type="body" idx="1"/>
          </p:nvPr>
        </p:nvSpPr>
        <p:spPr>
          <a:xfrm>
            <a:off x="381000" y="1123950"/>
            <a:ext cx="8305800" cy="3943350"/>
          </a:xfrm>
          <a:prstGeom prst="rect">
            <a:avLst/>
          </a:prstGeom>
        </p:spPr>
        <p:txBody>
          <a:bodyPr spcFirstLastPara="1" wrap="square" lIns="91425" tIns="91425" rIns="91425" bIns="91425" numCol="1" anchor="t" anchorCtr="0">
            <a:noAutofit/>
          </a:bodyPr>
          <a:lstStyle/>
          <a:p>
            <a:r>
              <a:rPr lang="en-US" sz="1600" dirty="0"/>
              <a:t>No common format to use. </a:t>
            </a:r>
          </a:p>
          <a:p>
            <a:r>
              <a:rPr lang="en-US" sz="1600" dirty="0"/>
              <a:t> We have to encode in different multiple formats. </a:t>
            </a:r>
          </a:p>
          <a:p>
            <a:r>
              <a:rPr lang="en-US" sz="1600" dirty="0"/>
              <a:t>Need of converter to convert into different format. </a:t>
            </a:r>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800"/>
              <a:t>23</a:t>
            </a:fld>
            <a:endParaRPr sz="1800" dirty="0"/>
          </a:p>
        </p:txBody>
      </p:sp>
    </p:spTree>
    <p:extLst>
      <p:ext uri="{BB962C8B-B14F-4D97-AF65-F5344CB8AC3E}">
        <p14:creationId xmlns:p14="http://schemas.microsoft.com/office/powerpoint/2010/main" val="2470748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914400" y="438150"/>
            <a:ext cx="7370700" cy="857400"/>
          </a:xfrm>
          <a:prstGeom prst="rect">
            <a:avLst/>
          </a:prstGeom>
        </p:spPr>
        <p:txBody>
          <a:bodyPr spcFirstLastPara="1" wrap="square" lIns="91425" tIns="91425" rIns="91425" bIns="91425" anchor="t" anchorCtr="0">
            <a:noAutofit/>
          </a:bodyPr>
          <a:lstStyle/>
          <a:p>
            <a:r>
              <a:rPr lang="en-US" dirty="0"/>
              <a:t>Media Attributes</a:t>
            </a:r>
            <a:endParaRPr lang="en-US" b="0" dirty="0">
              <a:solidFill>
                <a:schemeClr val="bg1"/>
              </a:solidFill>
            </a:endParaRPr>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800"/>
              <a:t>24</a:t>
            </a:fld>
            <a:endParaRPr sz="1800" dirty="0"/>
          </a:p>
        </p:txBody>
      </p:sp>
      <p:graphicFrame>
        <p:nvGraphicFramePr>
          <p:cNvPr id="2" name="Table 1"/>
          <p:cNvGraphicFramePr>
            <a:graphicFrameLocks noGrp="1"/>
          </p:cNvGraphicFramePr>
          <p:nvPr>
            <p:extLst>
              <p:ext uri="{D42A27DB-BD31-4B8C-83A1-F6EECF244321}">
                <p14:modId xmlns:p14="http://schemas.microsoft.com/office/powerpoint/2010/main" val="500800893"/>
              </p:ext>
            </p:extLst>
          </p:nvPr>
        </p:nvGraphicFramePr>
        <p:xfrm>
          <a:off x="1676400" y="1276350"/>
          <a:ext cx="4455142" cy="3693042"/>
        </p:xfrm>
        <a:graphic>
          <a:graphicData uri="http://schemas.openxmlformats.org/drawingml/2006/table">
            <a:tbl>
              <a:tblPr/>
              <a:tblGrid>
                <a:gridCol w="989973">
                  <a:extLst>
                    <a:ext uri="{9D8B030D-6E8A-4147-A177-3AD203B41FA5}">
                      <a16:colId xmlns:a16="http://schemas.microsoft.com/office/drawing/2014/main" val="20000"/>
                    </a:ext>
                  </a:extLst>
                </a:gridCol>
                <a:gridCol w="989973">
                  <a:extLst>
                    <a:ext uri="{9D8B030D-6E8A-4147-A177-3AD203B41FA5}">
                      <a16:colId xmlns:a16="http://schemas.microsoft.com/office/drawing/2014/main" val="20001"/>
                    </a:ext>
                  </a:extLst>
                </a:gridCol>
                <a:gridCol w="2475196">
                  <a:extLst>
                    <a:ext uri="{9D8B030D-6E8A-4147-A177-3AD203B41FA5}">
                      <a16:colId xmlns:a16="http://schemas.microsoft.com/office/drawing/2014/main" val="20002"/>
                    </a:ext>
                  </a:extLst>
                </a:gridCol>
              </a:tblGrid>
              <a:tr h="250613">
                <a:tc>
                  <a:txBody>
                    <a:bodyPr/>
                    <a:lstStyle/>
                    <a:p>
                      <a:pPr algn="l" fontAlgn="t"/>
                      <a:r>
                        <a:rPr lang="en-US" sz="900" dirty="0">
                          <a:effectLst/>
                        </a:rPr>
                        <a:t>Attribute</a:t>
                      </a:r>
                    </a:p>
                  </a:txBody>
                  <a:tcPr marL="94528" marR="47264" marT="47264" marB="472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Value</a:t>
                      </a:r>
                    </a:p>
                  </a:txBody>
                  <a:tcPr marL="47264" marR="47264" marT="47264" marB="472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Description</a:t>
                      </a:r>
                    </a:p>
                  </a:txBody>
                  <a:tcPr marL="47264" marR="47264" marT="47264" marB="472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98977">
                <a:tc>
                  <a:txBody>
                    <a:bodyPr/>
                    <a:lstStyle/>
                    <a:p>
                      <a:pPr algn="l" fontAlgn="t"/>
                      <a:r>
                        <a:rPr lang="en-US" sz="900" dirty="0">
                          <a:effectLst/>
                          <a:hlinkClick r:id="rId3"/>
                        </a:rPr>
                        <a:t>autoplay</a:t>
                      </a:r>
                      <a:endParaRPr lang="en-US" sz="900" dirty="0">
                        <a:effectLst/>
                      </a:endParaRPr>
                    </a:p>
                  </a:txBody>
                  <a:tcPr marL="94528" marR="47264" marT="47264" marB="472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900" dirty="0">
                          <a:effectLst/>
                        </a:rPr>
                        <a:t>autoplay</a:t>
                      </a:r>
                    </a:p>
                  </a:txBody>
                  <a:tcPr marL="47264" marR="47264" marT="47264" marB="472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900">
                          <a:effectLst/>
                        </a:rPr>
                        <a:t>Specifies that the video will start playing as soon as it is ready</a:t>
                      </a:r>
                    </a:p>
                  </a:txBody>
                  <a:tcPr marL="47264" marR="47264" marT="47264" marB="472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1"/>
                  </a:ext>
                </a:extLst>
              </a:tr>
              <a:tr h="398977">
                <a:tc>
                  <a:txBody>
                    <a:bodyPr/>
                    <a:lstStyle/>
                    <a:p>
                      <a:pPr algn="l" fontAlgn="t"/>
                      <a:r>
                        <a:rPr lang="en-US" sz="900" dirty="0">
                          <a:effectLst/>
                          <a:hlinkClick r:id="rId4"/>
                        </a:rPr>
                        <a:t>controls</a:t>
                      </a:r>
                      <a:endParaRPr lang="en-US" sz="900" dirty="0">
                        <a:effectLst/>
                      </a:endParaRPr>
                    </a:p>
                  </a:txBody>
                  <a:tcPr marL="94528" marR="47264" marT="47264" marB="472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controls</a:t>
                      </a:r>
                    </a:p>
                  </a:txBody>
                  <a:tcPr marL="47264" marR="47264" marT="47264" marB="472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Specifies that video controls should be displayed (such as a play/pause button etc).</a:t>
                      </a:r>
                    </a:p>
                  </a:txBody>
                  <a:tcPr marL="47264" marR="47264" marT="47264" marB="472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50613">
                <a:tc>
                  <a:txBody>
                    <a:bodyPr/>
                    <a:lstStyle/>
                    <a:p>
                      <a:pPr algn="l" fontAlgn="t"/>
                      <a:r>
                        <a:rPr lang="en-US" sz="900">
                          <a:effectLst/>
                          <a:hlinkClick r:id="rId5"/>
                        </a:rPr>
                        <a:t>height</a:t>
                      </a:r>
                      <a:endParaRPr lang="en-US" sz="900">
                        <a:effectLst/>
                      </a:endParaRPr>
                    </a:p>
                  </a:txBody>
                  <a:tcPr marL="94528" marR="47264" marT="47264" marB="472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900" i="1">
                          <a:effectLst/>
                        </a:rPr>
                        <a:t>pixels</a:t>
                      </a:r>
                      <a:endParaRPr lang="en-US" sz="900">
                        <a:effectLst/>
                      </a:endParaRPr>
                    </a:p>
                  </a:txBody>
                  <a:tcPr marL="47264" marR="47264" marT="47264" marB="472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900">
                          <a:effectLst/>
                        </a:rPr>
                        <a:t>Sets the height of the video player</a:t>
                      </a:r>
                    </a:p>
                  </a:txBody>
                  <a:tcPr marL="47264" marR="47264" marT="47264" marB="472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3"/>
                  </a:ext>
                </a:extLst>
              </a:tr>
              <a:tr h="398977">
                <a:tc>
                  <a:txBody>
                    <a:bodyPr/>
                    <a:lstStyle/>
                    <a:p>
                      <a:pPr algn="l" fontAlgn="t"/>
                      <a:r>
                        <a:rPr lang="en-US" sz="900">
                          <a:effectLst/>
                          <a:hlinkClick r:id="rId6"/>
                        </a:rPr>
                        <a:t>loop</a:t>
                      </a:r>
                      <a:endParaRPr lang="en-US" sz="900">
                        <a:effectLst/>
                      </a:endParaRPr>
                    </a:p>
                  </a:txBody>
                  <a:tcPr marL="94528" marR="47264" marT="47264" marB="472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dirty="0">
                          <a:effectLst/>
                        </a:rPr>
                        <a:t>loop</a:t>
                      </a:r>
                    </a:p>
                  </a:txBody>
                  <a:tcPr marL="47264" marR="47264" marT="47264" marB="472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dirty="0">
                          <a:effectLst/>
                        </a:rPr>
                        <a:t>Specifies that the video will start over again, every time it is finished</a:t>
                      </a:r>
                    </a:p>
                  </a:txBody>
                  <a:tcPr marL="47264" marR="47264" marT="47264" marB="472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98977">
                <a:tc>
                  <a:txBody>
                    <a:bodyPr/>
                    <a:lstStyle/>
                    <a:p>
                      <a:pPr algn="l" fontAlgn="t"/>
                      <a:r>
                        <a:rPr lang="en-US" sz="900">
                          <a:effectLst/>
                          <a:hlinkClick r:id="rId7"/>
                        </a:rPr>
                        <a:t>muted</a:t>
                      </a:r>
                      <a:endParaRPr lang="en-US" sz="900">
                        <a:effectLst/>
                      </a:endParaRPr>
                    </a:p>
                  </a:txBody>
                  <a:tcPr marL="94528" marR="47264" marT="47264" marB="472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900">
                          <a:effectLst/>
                        </a:rPr>
                        <a:t>muted</a:t>
                      </a:r>
                    </a:p>
                  </a:txBody>
                  <a:tcPr marL="47264" marR="47264" marT="47264" marB="472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900">
                          <a:effectLst/>
                        </a:rPr>
                        <a:t>Specifies that the audio output of the video should be muted</a:t>
                      </a:r>
                    </a:p>
                  </a:txBody>
                  <a:tcPr marL="47264" marR="47264" marT="47264" marB="472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5"/>
                  </a:ext>
                </a:extLst>
              </a:tr>
              <a:tr h="547341">
                <a:tc>
                  <a:txBody>
                    <a:bodyPr/>
                    <a:lstStyle/>
                    <a:p>
                      <a:pPr algn="l" fontAlgn="t"/>
                      <a:r>
                        <a:rPr lang="en-US" sz="900">
                          <a:effectLst/>
                          <a:hlinkClick r:id="rId8"/>
                        </a:rPr>
                        <a:t>poster</a:t>
                      </a:r>
                      <a:endParaRPr lang="en-US" sz="900">
                        <a:effectLst/>
                      </a:endParaRPr>
                    </a:p>
                  </a:txBody>
                  <a:tcPr marL="94528" marR="47264" marT="47264" marB="472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i="1">
                          <a:effectLst/>
                        </a:rPr>
                        <a:t>URL</a:t>
                      </a:r>
                      <a:endParaRPr lang="en-US" sz="900">
                        <a:effectLst/>
                      </a:endParaRPr>
                    </a:p>
                  </a:txBody>
                  <a:tcPr marL="47264" marR="47264" marT="47264" marB="472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Specifies an image to be shown while the video is downloading, or until the user hits the play button</a:t>
                      </a:r>
                    </a:p>
                  </a:txBody>
                  <a:tcPr marL="47264" marR="47264" marT="47264" marB="472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547341">
                <a:tc>
                  <a:txBody>
                    <a:bodyPr/>
                    <a:lstStyle/>
                    <a:p>
                      <a:pPr algn="l" fontAlgn="t"/>
                      <a:r>
                        <a:rPr lang="en-US" sz="900">
                          <a:effectLst/>
                          <a:hlinkClick r:id="rId9"/>
                        </a:rPr>
                        <a:t>preload</a:t>
                      </a:r>
                      <a:endParaRPr lang="en-US" sz="900">
                        <a:effectLst/>
                      </a:endParaRPr>
                    </a:p>
                  </a:txBody>
                  <a:tcPr marL="94528" marR="47264" marT="47264" marB="472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900">
                          <a:effectLst/>
                        </a:rPr>
                        <a:t>auto</a:t>
                      </a:r>
                      <a:br>
                        <a:rPr lang="en-US" sz="900">
                          <a:effectLst/>
                        </a:rPr>
                      </a:br>
                      <a:r>
                        <a:rPr lang="en-US" sz="900">
                          <a:effectLst/>
                        </a:rPr>
                        <a:t>metadata</a:t>
                      </a:r>
                      <a:br>
                        <a:rPr lang="en-US" sz="900">
                          <a:effectLst/>
                        </a:rPr>
                      </a:br>
                      <a:r>
                        <a:rPr lang="en-US" sz="900">
                          <a:effectLst/>
                        </a:rPr>
                        <a:t>none</a:t>
                      </a:r>
                    </a:p>
                  </a:txBody>
                  <a:tcPr marL="47264" marR="47264" marT="47264" marB="472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900">
                          <a:effectLst/>
                        </a:rPr>
                        <a:t>Specifies if and how the author thinks the video should be loaded when the page loads</a:t>
                      </a:r>
                    </a:p>
                  </a:txBody>
                  <a:tcPr marL="47264" marR="47264" marT="47264" marB="472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7"/>
                  </a:ext>
                </a:extLst>
              </a:tr>
              <a:tr h="250613">
                <a:tc>
                  <a:txBody>
                    <a:bodyPr/>
                    <a:lstStyle/>
                    <a:p>
                      <a:pPr algn="l" fontAlgn="t"/>
                      <a:r>
                        <a:rPr lang="en-US" sz="900">
                          <a:effectLst/>
                          <a:hlinkClick r:id="rId10"/>
                        </a:rPr>
                        <a:t>src</a:t>
                      </a:r>
                      <a:endParaRPr lang="en-US" sz="900">
                        <a:effectLst/>
                      </a:endParaRPr>
                    </a:p>
                  </a:txBody>
                  <a:tcPr marL="94528" marR="47264" marT="47264" marB="472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i="1">
                          <a:effectLst/>
                        </a:rPr>
                        <a:t>URL</a:t>
                      </a:r>
                      <a:endParaRPr lang="en-US" sz="900">
                        <a:effectLst/>
                      </a:endParaRPr>
                    </a:p>
                  </a:txBody>
                  <a:tcPr marL="47264" marR="47264" marT="47264" marB="472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Specifies the URL of the video file</a:t>
                      </a:r>
                    </a:p>
                  </a:txBody>
                  <a:tcPr marL="47264" marR="47264" marT="47264" marB="472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50613">
                <a:tc>
                  <a:txBody>
                    <a:bodyPr/>
                    <a:lstStyle/>
                    <a:p>
                      <a:pPr algn="l" fontAlgn="t"/>
                      <a:r>
                        <a:rPr lang="en-US" sz="900">
                          <a:effectLst/>
                          <a:hlinkClick r:id="rId11"/>
                        </a:rPr>
                        <a:t>width</a:t>
                      </a:r>
                      <a:endParaRPr lang="en-US" sz="900">
                        <a:effectLst/>
                      </a:endParaRPr>
                    </a:p>
                  </a:txBody>
                  <a:tcPr marL="94528" marR="47264" marT="47264" marB="472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900" i="1">
                          <a:effectLst/>
                        </a:rPr>
                        <a:t>pixels</a:t>
                      </a:r>
                      <a:endParaRPr lang="en-US" sz="900">
                        <a:effectLst/>
                      </a:endParaRPr>
                    </a:p>
                  </a:txBody>
                  <a:tcPr marL="47264" marR="47264" marT="47264" marB="472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900" dirty="0">
                          <a:effectLst/>
                        </a:rPr>
                        <a:t>Sets the width of the video player</a:t>
                      </a:r>
                    </a:p>
                  </a:txBody>
                  <a:tcPr marL="47264" marR="47264" marT="47264" marB="4726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792868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dirty="0"/>
              <a:t>Drag and drop</a:t>
            </a:r>
            <a:endParaRPr lang="en-US" b="0" dirty="0">
              <a:solidFill>
                <a:schemeClr val="bg1"/>
              </a:solidFill>
            </a:endParaRPr>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800"/>
              <a:t>25</a:t>
            </a:fld>
            <a:endParaRPr sz="1800" dirty="0"/>
          </a:p>
        </p:txBody>
      </p:sp>
      <p:graphicFrame>
        <p:nvGraphicFramePr>
          <p:cNvPr id="3" name="Table 2"/>
          <p:cNvGraphicFramePr>
            <a:graphicFrameLocks noGrp="1"/>
          </p:cNvGraphicFramePr>
          <p:nvPr>
            <p:extLst>
              <p:ext uri="{D42A27DB-BD31-4B8C-83A1-F6EECF244321}">
                <p14:modId xmlns:p14="http://schemas.microsoft.com/office/powerpoint/2010/main" val="2528362979"/>
              </p:ext>
            </p:extLst>
          </p:nvPr>
        </p:nvGraphicFramePr>
        <p:xfrm>
          <a:off x="1142999" y="1276348"/>
          <a:ext cx="6858001" cy="3649664"/>
        </p:xfrm>
        <a:graphic>
          <a:graphicData uri="http://schemas.openxmlformats.org/drawingml/2006/table">
            <a:tbl>
              <a:tblPr/>
              <a:tblGrid>
                <a:gridCol w="1895860">
                  <a:extLst>
                    <a:ext uri="{9D8B030D-6E8A-4147-A177-3AD203B41FA5}">
                      <a16:colId xmlns:a16="http://schemas.microsoft.com/office/drawing/2014/main" val="20000"/>
                    </a:ext>
                  </a:extLst>
                </a:gridCol>
                <a:gridCol w="1895860">
                  <a:extLst>
                    <a:ext uri="{9D8B030D-6E8A-4147-A177-3AD203B41FA5}">
                      <a16:colId xmlns:a16="http://schemas.microsoft.com/office/drawing/2014/main" val="20001"/>
                    </a:ext>
                  </a:extLst>
                </a:gridCol>
                <a:gridCol w="3066281">
                  <a:extLst>
                    <a:ext uri="{9D8B030D-6E8A-4147-A177-3AD203B41FA5}">
                      <a16:colId xmlns:a16="http://schemas.microsoft.com/office/drawing/2014/main" val="20002"/>
                    </a:ext>
                  </a:extLst>
                </a:gridCol>
              </a:tblGrid>
              <a:tr h="255653">
                <a:tc>
                  <a:txBody>
                    <a:bodyPr/>
                    <a:lstStyle/>
                    <a:p>
                      <a:pPr algn="l"/>
                      <a:r>
                        <a:rPr lang="en-US" sz="700" dirty="0">
                          <a:effectLst/>
                        </a:rPr>
                        <a:t>Event</a:t>
                      </a:r>
                    </a:p>
                  </a:txBody>
                  <a:tcPr marL="60279" marR="60279" marT="60279" marB="60279" anchor="ctr">
                    <a:lnL w="9525" cap="flat" cmpd="sng" algn="ctr">
                      <a:solidFill>
                        <a:srgbClr val="70E3AA"/>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0041C6"/>
                      </a:solidFill>
                      <a:prstDash val="solid"/>
                      <a:round/>
                      <a:headEnd type="none" w="med" len="med"/>
                      <a:tailEnd type="none" w="med" len="med"/>
                    </a:lnT>
                    <a:lnB w="9525" cap="flat" cmpd="sng" algn="ctr">
                      <a:solidFill>
                        <a:srgbClr val="E053EC"/>
                      </a:solidFill>
                      <a:prstDash val="solid"/>
                      <a:round/>
                      <a:headEnd type="none" w="med" len="med"/>
                      <a:tailEnd type="none" w="med" len="med"/>
                    </a:lnB>
                    <a:solidFill>
                      <a:srgbClr val="D5D5D5"/>
                    </a:solidFill>
                  </a:tcPr>
                </a:tc>
                <a:tc>
                  <a:txBody>
                    <a:bodyPr/>
                    <a:lstStyle/>
                    <a:p>
                      <a:pPr algn="l"/>
                      <a:r>
                        <a:rPr lang="en-US" sz="700">
                          <a:effectLst/>
                        </a:rPr>
                        <a:t>On Event Handler</a:t>
                      </a:r>
                    </a:p>
                  </a:txBody>
                  <a:tcPr marL="60279" marR="60279" marT="60279" marB="60279"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0042C6"/>
                      </a:solidFill>
                      <a:prstDash val="solid"/>
                      <a:round/>
                      <a:headEnd type="none" w="med" len="med"/>
                      <a:tailEnd type="none" w="med" len="med"/>
                    </a:lnT>
                    <a:lnB w="9525" cap="flat" cmpd="sng" algn="ctr">
                      <a:solidFill>
                        <a:srgbClr val="E053EC"/>
                      </a:solidFill>
                      <a:prstDash val="solid"/>
                      <a:round/>
                      <a:headEnd type="none" w="med" len="med"/>
                      <a:tailEnd type="none" w="med" len="med"/>
                    </a:lnB>
                    <a:solidFill>
                      <a:srgbClr val="D5D5D5"/>
                    </a:solidFill>
                  </a:tcPr>
                </a:tc>
                <a:tc>
                  <a:txBody>
                    <a:bodyPr/>
                    <a:lstStyle/>
                    <a:p>
                      <a:pPr algn="l"/>
                      <a:r>
                        <a:rPr lang="en-US" sz="700">
                          <a:effectLst/>
                        </a:rPr>
                        <a:t>Fires when…</a:t>
                      </a:r>
                    </a:p>
                  </a:txBody>
                  <a:tcPr marL="60279" marR="60279" marT="60279" marB="60279" anchor="ctr">
                    <a:lnL w="9525" cap="flat" cmpd="sng" algn="ctr">
                      <a:solidFill>
                        <a:srgbClr val="A4A4A4"/>
                      </a:solidFill>
                      <a:prstDash val="solid"/>
                      <a:round/>
                      <a:headEnd type="none" w="med" len="med"/>
                      <a:tailEnd type="none" w="med" len="med"/>
                    </a:lnL>
                    <a:lnR w="9525" cap="flat" cmpd="sng" algn="ctr">
                      <a:solidFill>
                        <a:srgbClr val="805EEC"/>
                      </a:solidFill>
                      <a:prstDash val="solid"/>
                      <a:round/>
                      <a:headEnd type="none" w="med" len="med"/>
                      <a:tailEnd type="none" w="med" len="med"/>
                    </a:lnR>
                    <a:lnT w="9525" cap="flat" cmpd="sng" algn="ctr">
                      <a:solidFill>
                        <a:srgbClr val="30EBAA"/>
                      </a:solidFill>
                      <a:prstDash val="solid"/>
                      <a:round/>
                      <a:headEnd type="none" w="med" len="med"/>
                      <a:tailEnd type="none" w="med" len="med"/>
                    </a:lnT>
                    <a:lnB w="9525" cap="flat" cmpd="sng" algn="ctr">
                      <a:solidFill>
                        <a:srgbClr val="0041C6"/>
                      </a:solidFill>
                      <a:prstDash val="solid"/>
                      <a:round/>
                      <a:headEnd type="none" w="med" len="med"/>
                      <a:tailEnd type="none" w="med" len="med"/>
                    </a:lnB>
                    <a:solidFill>
                      <a:srgbClr val="D5D5D5"/>
                    </a:solidFill>
                  </a:tcPr>
                </a:tc>
                <a:extLst>
                  <a:ext uri="{0D108BD9-81ED-4DB2-BD59-A6C34878D82A}">
                    <a16:rowId xmlns:a16="http://schemas.microsoft.com/office/drawing/2014/main" val="10000"/>
                  </a:ext>
                </a:extLst>
              </a:tr>
              <a:tr h="379071">
                <a:tc>
                  <a:txBody>
                    <a:bodyPr/>
                    <a:lstStyle/>
                    <a:p>
                      <a:pPr algn="l"/>
                      <a:r>
                        <a:rPr lang="en-US" sz="700" u="sng">
                          <a:solidFill>
                            <a:srgbClr val="005282"/>
                          </a:solidFill>
                          <a:effectLst/>
                          <a:hlinkClick r:id="rId3" tooltip="drag"/>
                        </a:rPr>
                        <a:t>drag</a:t>
                      </a:r>
                      <a:endParaRPr lang="en-US" sz="700">
                        <a:effectLst/>
                      </a:endParaRPr>
                    </a:p>
                  </a:txBody>
                  <a:tcPr marL="60279" marR="60279" marT="60279" marB="60279" anchor="ctr">
                    <a:lnL w="9525" cap="flat" cmpd="sng" algn="ctr">
                      <a:solidFill>
                        <a:srgbClr val="A064C3"/>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E053EC"/>
                      </a:solidFill>
                      <a:prstDash val="solid"/>
                      <a:round/>
                      <a:headEnd type="none" w="med" len="med"/>
                      <a:tailEnd type="none" w="med" len="med"/>
                    </a:lnT>
                    <a:lnB w="9525" cap="flat" cmpd="sng" algn="ctr">
                      <a:solidFill>
                        <a:srgbClr val="2041C6"/>
                      </a:solidFill>
                      <a:prstDash val="solid"/>
                      <a:round/>
                      <a:headEnd type="none" w="med" len="med"/>
                      <a:tailEnd type="none" w="med" len="med"/>
                    </a:lnB>
                    <a:solidFill>
                      <a:srgbClr val="F4F4F4"/>
                    </a:solidFill>
                  </a:tcPr>
                </a:tc>
                <a:tc>
                  <a:txBody>
                    <a:bodyPr/>
                    <a:lstStyle/>
                    <a:p>
                      <a:pPr algn="l"/>
                      <a:r>
                        <a:rPr lang="en-US" sz="700" u="sng">
                          <a:solidFill>
                            <a:srgbClr val="005282"/>
                          </a:solidFill>
                          <a:effectLst/>
                          <a:hlinkClick r:id="rId4" tooltip="ondrag"/>
                        </a:rPr>
                        <a:t>ondrag</a:t>
                      </a:r>
                      <a:endParaRPr lang="en-US" sz="700">
                        <a:effectLst/>
                      </a:endParaRPr>
                    </a:p>
                  </a:txBody>
                  <a:tcPr marL="60279" marR="60279" marT="60279" marB="60279"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E053EC"/>
                      </a:solidFill>
                      <a:prstDash val="solid"/>
                      <a:round/>
                      <a:headEnd type="none" w="med" len="med"/>
                      <a:tailEnd type="none" w="med" len="med"/>
                    </a:lnT>
                    <a:lnB w="9525" cap="flat" cmpd="sng" algn="ctr">
                      <a:solidFill>
                        <a:srgbClr val="30EBAA"/>
                      </a:solidFill>
                      <a:prstDash val="solid"/>
                      <a:round/>
                      <a:headEnd type="none" w="med" len="med"/>
                      <a:tailEnd type="none" w="med" len="med"/>
                    </a:lnB>
                    <a:solidFill>
                      <a:srgbClr val="F4F4F4"/>
                    </a:solidFill>
                  </a:tcPr>
                </a:tc>
                <a:tc>
                  <a:txBody>
                    <a:bodyPr/>
                    <a:lstStyle/>
                    <a:p>
                      <a:pPr algn="l"/>
                      <a:r>
                        <a:rPr lang="en-US" sz="700">
                          <a:effectLst/>
                        </a:rPr>
                        <a:t>…a </a:t>
                      </a:r>
                      <a:r>
                        <a:rPr lang="en-US" sz="700" i="1">
                          <a:effectLst/>
                        </a:rPr>
                        <a:t>dragged item</a:t>
                      </a:r>
                      <a:r>
                        <a:rPr lang="en-US" sz="700">
                          <a:effectLst/>
                        </a:rPr>
                        <a:t> (element or text selection) is dragged.</a:t>
                      </a:r>
                    </a:p>
                  </a:txBody>
                  <a:tcPr marL="60279" marR="60279" marT="60279" marB="60279" anchor="ctr">
                    <a:lnL w="9525" cap="flat" cmpd="sng" algn="ctr">
                      <a:solidFill>
                        <a:srgbClr val="A4A4A4"/>
                      </a:solidFill>
                      <a:prstDash val="solid"/>
                      <a:round/>
                      <a:headEnd type="none" w="med" len="med"/>
                      <a:tailEnd type="none" w="med" len="med"/>
                    </a:lnL>
                    <a:lnR w="9525" cap="flat" cmpd="sng" algn="ctr">
                      <a:solidFill>
                        <a:srgbClr val="A041C6"/>
                      </a:solidFill>
                      <a:prstDash val="solid"/>
                      <a:round/>
                      <a:headEnd type="none" w="med" len="med"/>
                      <a:tailEnd type="none" w="med" len="med"/>
                    </a:lnR>
                    <a:lnT w="9525" cap="flat" cmpd="sng" algn="ctr">
                      <a:solidFill>
                        <a:srgbClr val="0041C6"/>
                      </a:solidFill>
                      <a:prstDash val="solid"/>
                      <a:round/>
                      <a:headEnd type="none" w="med" len="med"/>
                      <a:tailEnd type="none" w="med" len="med"/>
                    </a:lnT>
                    <a:lnB w="9525" cap="flat" cmpd="sng" algn="ctr">
                      <a:solidFill>
                        <a:srgbClr val="A041C6"/>
                      </a:solidFill>
                      <a:prstDash val="solid"/>
                      <a:round/>
                      <a:headEnd type="none" w="med" len="med"/>
                      <a:tailEnd type="none" w="med" len="med"/>
                    </a:lnB>
                    <a:solidFill>
                      <a:srgbClr val="F4F4F4"/>
                    </a:solidFill>
                  </a:tcPr>
                </a:tc>
                <a:extLst>
                  <a:ext uri="{0D108BD9-81ED-4DB2-BD59-A6C34878D82A}">
                    <a16:rowId xmlns:a16="http://schemas.microsoft.com/office/drawing/2014/main" val="10001"/>
                  </a:ext>
                </a:extLst>
              </a:tr>
              <a:tr h="625909">
                <a:tc>
                  <a:txBody>
                    <a:bodyPr/>
                    <a:lstStyle/>
                    <a:p>
                      <a:pPr algn="l"/>
                      <a:r>
                        <a:rPr lang="en-US" sz="700" u="sng">
                          <a:solidFill>
                            <a:srgbClr val="005282"/>
                          </a:solidFill>
                          <a:effectLst/>
                          <a:hlinkClick r:id="rId5" tooltip="dragend"/>
                        </a:rPr>
                        <a:t>dragend</a:t>
                      </a:r>
                      <a:endParaRPr lang="en-US" sz="700">
                        <a:effectLst/>
                      </a:endParaRPr>
                    </a:p>
                  </a:txBody>
                  <a:tcPr marL="60279" marR="60279" marT="60279" marB="60279" anchor="ctr">
                    <a:lnL w="9525" cap="flat" cmpd="sng" algn="ctr">
                      <a:solidFill>
                        <a:srgbClr val="A040C6"/>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2041C6"/>
                      </a:solidFill>
                      <a:prstDash val="solid"/>
                      <a:round/>
                      <a:headEnd type="none" w="med" len="med"/>
                      <a:tailEnd type="none" w="med" len="med"/>
                    </a:lnT>
                    <a:lnB w="9525" cap="flat" cmpd="sng" algn="ctr">
                      <a:solidFill>
                        <a:srgbClr val="306BC3"/>
                      </a:solidFill>
                      <a:prstDash val="solid"/>
                      <a:round/>
                      <a:headEnd type="none" w="med" len="med"/>
                      <a:tailEnd type="none" w="med" len="med"/>
                    </a:lnB>
                    <a:solidFill>
                      <a:srgbClr val="F4F4F4"/>
                    </a:solidFill>
                  </a:tcPr>
                </a:tc>
                <a:tc>
                  <a:txBody>
                    <a:bodyPr/>
                    <a:lstStyle/>
                    <a:p>
                      <a:pPr algn="l"/>
                      <a:r>
                        <a:rPr lang="en-US" sz="700" u="sng">
                          <a:solidFill>
                            <a:srgbClr val="005282"/>
                          </a:solidFill>
                          <a:effectLst/>
                          <a:hlinkClick r:id="rId6" tooltip="ondragend"/>
                        </a:rPr>
                        <a:t>ondragend</a:t>
                      </a:r>
                      <a:endParaRPr lang="en-US" sz="700">
                        <a:effectLst/>
                      </a:endParaRPr>
                    </a:p>
                  </a:txBody>
                  <a:tcPr marL="60279" marR="60279" marT="60279" marB="60279"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30EBAA"/>
                      </a:solidFill>
                      <a:prstDash val="solid"/>
                      <a:round/>
                      <a:headEnd type="none" w="med" len="med"/>
                      <a:tailEnd type="none" w="med" len="med"/>
                    </a:lnT>
                    <a:lnB w="9525" cap="flat" cmpd="sng" algn="ctr">
                      <a:solidFill>
                        <a:srgbClr val="306BC3"/>
                      </a:solidFill>
                      <a:prstDash val="solid"/>
                      <a:round/>
                      <a:headEnd type="none" w="med" len="med"/>
                      <a:tailEnd type="none" w="med" len="med"/>
                    </a:lnB>
                    <a:solidFill>
                      <a:srgbClr val="F4F4F4"/>
                    </a:solidFill>
                  </a:tcPr>
                </a:tc>
                <a:tc>
                  <a:txBody>
                    <a:bodyPr/>
                    <a:lstStyle/>
                    <a:p>
                      <a:pPr algn="l"/>
                      <a:r>
                        <a:rPr lang="en-US" sz="700">
                          <a:effectLst/>
                        </a:rPr>
                        <a:t>…a drag operation ends (such as releasing a mouse button or hitting the Esc key; see </a:t>
                      </a:r>
                      <a:r>
                        <a:rPr lang="en-US" sz="700" u="sng">
                          <a:solidFill>
                            <a:srgbClr val="005282"/>
                          </a:solidFill>
                          <a:effectLst/>
                          <a:hlinkClick r:id="rId7" tooltip="Finishing a Drag"/>
                        </a:rPr>
                        <a:t>Finishing a Drag</a:t>
                      </a:r>
                      <a:r>
                        <a:rPr lang="en-US" sz="700">
                          <a:effectLst/>
                        </a:rPr>
                        <a:t>.)</a:t>
                      </a:r>
                    </a:p>
                  </a:txBody>
                  <a:tcPr marL="60279" marR="60279" marT="60279" marB="60279" anchor="ctr">
                    <a:lnL w="9525" cap="flat" cmpd="sng" algn="ctr">
                      <a:solidFill>
                        <a:srgbClr val="A4A4A4"/>
                      </a:solidFill>
                      <a:prstDash val="solid"/>
                      <a:round/>
                      <a:headEnd type="none" w="med" len="med"/>
                      <a:tailEnd type="none" w="med" len="med"/>
                    </a:lnL>
                    <a:lnR w="9525" cap="flat" cmpd="sng" algn="ctr">
                      <a:solidFill>
                        <a:srgbClr val="805EEC"/>
                      </a:solidFill>
                      <a:prstDash val="solid"/>
                      <a:round/>
                      <a:headEnd type="none" w="med" len="med"/>
                      <a:tailEnd type="none" w="med" len="med"/>
                    </a:lnR>
                    <a:lnT w="9525" cap="flat" cmpd="sng" algn="ctr">
                      <a:solidFill>
                        <a:srgbClr val="A041C6"/>
                      </a:solidFill>
                      <a:prstDash val="solid"/>
                      <a:round/>
                      <a:headEnd type="none" w="med" len="med"/>
                      <a:tailEnd type="none" w="med" len="med"/>
                    </a:lnT>
                    <a:lnB w="9525" cap="flat" cmpd="sng" algn="ctr">
                      <a:solidFill>
                        <a:srgbClr val="0041C6"/>
                      </a:solidFill>
                      <a:prstDash val="solid"/>
                      <a:round/>
                      <a:headEnd type="none" w="med" len="med"/>
                      <a:tailEnd type="none" w="med" len="med"/>
                    </a:lnB>
                    <a:solidFill>
                      <a:srgbClr val="F4F4F4"/>
                    </a:solidFill>
                  </a:tcPr>
                </a:tc>
                <a:extLst>
                  <a:ext uri="{0D108BD9-81ED-4DB2-BD59-A6C34878D82A}">
                    <a16:rowId xmlns:a16="http://schemas.microsoft.com/office/drawing/2014/main" val="10002"/>
                  </a:ext>
                </a:extLst>
              </a:tr>
              <a:tr h="502490">
                <a:tc>
                  <a:txBody>
                    <a:bodyPr/>
                    <a:lstStyle/>
                    <a:p>
                      <a:pPr algn="l"/>
                      <a:r>
                        <a:rPr lang="en-US" sz="700" u="sng" dirty="0" err="1">
                          <a:solidFill>
                            <a:srgbClr val="005282"/>
                          </a:solidFill>
                          <a:effectLst/>
                          <a:hlinkClick r:id="rId8" tooltip="dragenter"/>
                        </a:rPr>
                        <a:t>dragenter</a:t>
                      </a:r>
                      <a:endParaRPr lang="en-US" sz="700" dirty="0">
                        <a:effectLst/>
                      </a:endParaRPr>
                    </a:p>
                  </a:txBody>
                  <a:tcPr marL="60279" marR="60279" marT="60279" marB="60279" anchor="ctr">
                    <a:lnL w="9525" cap="flat" cmpd="sng" algn="ctr">
                      <a:solidFill>
                        <a:srgbClr val="506BAA"/>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306BC3"/>
                      </a:solidFill>
                      <a:prstDash val="solid"/>
                      <a:round/>
                      <a:headEnd type="none" w="med" len="med"/>
                      <a:tailEnd type="none" w="med" len="med"/>
                    </a:lnT>
                    <a:lnB w="9525" cap="flat" cmpd="sng" algn="ctr">
                      <a:solidFill>
                        <a:srgbClr val="E053EC"/>
                      </a:solidFill>
                      <a:prstDash val="solid"/>
                      <a:round/>
                      <a:headEnd type="none" w="med" len="med"/>
                      <a:tailEnd type="none" w="med" len="med"/>
                    </a:lnB>
                    <a:solidFill>
                      <a:srgbClr val="F4F4F4"/>
                    </a:solidFill>
                  </a:tcPr>
                </a:tc>
                <a:tc>
                  <a:txBody>
                    <a:bodyPr/>
                    <a:lstStyle/>
                    <a:p>
                      <a:pPr algn="l"/>
                      <a:r>
                        <a:rPr lang="en-US" sz="700" u="sng">
                          <a:solidFill>
                            <a:srgbClr val="005282"/>
                          </a:solidFill>
                          <a:effectLst/>
                          <a:hlinkClick r:id="rId9" tooltip="ondragenter"/>
                        </a:rPr>
                        <a:t>ondragenter</a:t>
                      </a:r>
                      <a:endParaRPr lang="en-US" sz="700">
                        <a:effectLst/>
                      </a:endParaRPr>
                    </a:p>
                  </a:txBody>
                  <a:tcPr marL="60279" marR="60279" marT="60279" marB="60279"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306BC3"/>
                      </a:solidFill>
                      <a:prstDash val="solid"/>
                      <a:round/>
                      <a:headEnd type="none" w="med" len="med"/>
                      <a:tailEnd type="none" w="med" len="med"/>
                    </a:lnT>
                    <a:lnB w="9525" cap="flat" cmpd="sng" algn="ctr">
                      <a:solidFill>
                        <a:srgbClr val="E053EC"/>
                      </a:solidFill>
                      <a:prstDash val="solid"/>
                      <a:round/>
                      <a:headEnd type="none" w="med" len="med"/>
                      <a:tailEnd type="none" w="med" len="med"/>
                    </a:lnB>
                    <a:solidFill>
                      <a:srgbClr val="F4F4F4"/>
                    </a:solidFill>
                  </a:tcPr>
                </a:tc>
                <a:tc>
                  <a:txBody>
                    <a:bodyPr/>
                    <a:lstStyle/>
                    <a:p>
                      <a:pPr algn="l"/>
                      <a:r>
                        <a:rPr lang="en-US" sz="700">
                          <a:effectLst/>
                        </a:rPr>
                        <a:t>…a dragged item enters a valid drop target. (See </a:t>
                      </a:r>
                      <a:r>
                        <a:rPr lang="en-US" sz="700" u="sng">
                          <a:solidFill>
                            <a:srgbClr val="005282"/>
                          </a:solidFill>
                          <a:effectLst/>
                          <a:hlinkClick r:id="rId10" tooltip="Specifying Drop Targets"/>
                        </a:rPr>
                        <a:t>Specifying Drop Targets</a:t>
                      </a:r>
                      <a:r>
                        <a:rPr lang="en-US" sz="700">
                          <a:effectLst/>
                        </a:rPr>
                        <a:t>.)</a:t>
                      </a:r>
                    </a:p>
                  </a:txBody>
                  <a:tcPr marL="60279" marR="60279" marT="60279" marB="60279" anchor="ctr">
                    <a:lnL w="9525" cap="flat" cmpd="sng" algn="ctr">
                      <a:solidFill>
                        <a:srgbClr val="A4A4A4"/>
                      </a:solidFill>
                      <a:prstDash val="solid"/>
                      <a:round/>
                      <a:headEnd type="none" w="med" len="med"/>
                      <a:tailEnd type="none" w="med" len="med"/>
                    </a:lnL>
                    <a:lnR w="9525" cap="flat" cmpd="sng" algn="ctr">
                      <a:solidFill>
                        <a:srgbClr val="1058EC"/>
                      </a:solidFill>
                      <a:prstDash val="solid"/>
                      <a:round/>
                      <a:headEnd type="none" w="med" len="med"/>
                      <a:tailEnd type="none" w="med" len="med"/>
                    </a:lnR>
                    <a:lnT w="9525" cap="flat" cmpd="sng" algn="ctr">
                      <a:solidFill>
                        <a:srgbClr val="0041C6"/>
                      </a:solidFill>
                      <a:prstDash val="solid"/>
                      <a:round/>
                      <a:headEnd type="none" w="med" len="med"/>
                      <a:tailEnd type="none" w="med" len="med"/>
                    </a:lnT>
                    <a:lnB w="9525" cap="flat" cmpd="sng" algn="ctr">
                      <a:solidFill>
                        <a:srgbClr val="805EEC"/>
                      </a:solidFill>
                      <a:prstDash val="solid"/>
                      <a:round/>
                      <a:headEnd type="none" w="med" len="med"/>
                      <a:tailEnd type="none" w="med" len="med"/>
                    </a:lnB>
                    <a:solidFill>
                      <a:srgbClr val="F4F4F4"/>
                    </a:solidFill>
                  </a:tcPr>
                </a:tc>
                <a:extLst>
                  <a:ext uri="{0D108BD9-81ED-4DB2-BD59-A6C34878D82A}">
                    <a16:rowId xmlns:a16="http://schemas.microsoft.com/office/drawing/2014/main" val="10003"/>
                  </a:ext>
                </a:extLst>
              </a:tr>
              <a:tr h="379071">
                <a:tc>
                  <a:txBody>
                    <a:bodyPr/>
                    <a:lstStyle/>
                    <a:p>
                      <a:pPr algn="l"/>
                      <a:r>
                        <a:rPr lang="en-US" sz="700" u="sng">
                          <a:solidFill>
                            <a:srgbClr val="005282"/>
                          </a:solidFill>
                          <a:effectLst/>
                          <a:hlinkClick r:id="rId11" tooltip="dragleave"/>
                        </a:rPr>
                        <a:t>dragleave</a:t>
                      </a:r>
                      <a:endParaRPr lang="en-US" sz="700">
                        <a:effectLst/>
                      </a:endParaRPr>
                    </a:p>
                  </a:txBody>
                  <a:tcPr marL="60279" marR="60279" marT="60279" marB="60279" anchor="ctr">
                    <a:lnL w="9525" cap="flat" cmpd="sng" algn="ctr">
                      <a:solidFill>
                        <a:srgbClr val="20194F"/>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E053EC"/>
                      </a:solidFill>
                      <a:prstDash val="solid"/>
                      <a:round/>
                      <a:headEnd type="none" w="med" len="med"/>
                      <a:tailEnd type="none" w="med" len="med"/>
                    </a:lnT>
                    <a:lnB w="9525" cap="flat" cmpd="sng" algn="ctr">
                      <a:solidFill>
                        <a:srgbClr val="D040C6"/>
                      </a:solidFill>
                      <a:prstDash val="solid"/>
                      <a:round/>
                      <a:headEnd type="none" w="med" len="med"/>
                      <a:tailEnd type="none" w="med" len="med"/>
                    </a:lnB>
                    <a:solidFill>
                      <a:srgbClr val="F4F4F4"/>
                    </a:solidFill>
                  </a:tcPr>
                </a:tc>
                <a:tc>
                  <a:txBody>
                    <a:bodyPr/>
                    <a:lstStyle/>
                    <a:p>
                      <a:pPr algn="l"/>
                      <a:r>
                        <a:rPr lang="en-US" sz="700" u="sng">
                          <a:solidFill>
                            <a:srgbClr val="005282"/>
                          </a:solidFill>
                          <a:effectLst/>
                          <a:hlinkClick r:id="rId12" tooltip="ondragleave"/>
                        </a:rPr>
                        <a:t>ondragleave</a:t>
                      </a:r>
                      <a:endParaRPr lang="en-US" sz="700">
                        <a:effectLst/>
                      </a:endParaRPr>
                    </a:p>
                  </a:txBody>
                  <a:tcPr marL="60279" marR="60279" marT="60279" marB="60279"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E053EC"/>
                      </a:solidFill>
                      <a:prstDash val="solid"/>
                      <a:round/>
                      <a:headEnd type="none" w="med" len="med"/>
                      <a:tailEnd type="none" w="med" len="med"/>
                    </a:lnT>
                    <a:lnB w="9525" cap="flat" cmpd="sng" algn="ctr">
                      <a:solidFill>
                        <a:srgbClr val="D040C6"/>
                      </a:solidFill>
                      <a:prstDash val="solid"/>
                      <a:round/>
                      <a:headEnd type="none" w="med" len="med"/>
                      <a:tailEnd type="none" w="med" len="med"/>
                    </a:lnB>
                    <a:solidFill>
                      <a:srgbClr val="F4F4F4"/>
                    </a:solidFill>
                  </a:tcPr>
                </a:tc>
                <a:tc>
                  <a:txBody>
                    <a:bodyPr/>
                    <a:lstStyle/>
                    <a:p>
                      <a:pPr algn="l"/>
                      <a:r>
                        <a:rPr lang="en-US" sz="700">
                          <a:effectLst/>
                        </a:rPr>
                        <a:t>…a dragged item leaves a valid drop target.</a:t>
                      </a:r>
                    </a:p>
                  </a:txBody>
                  <a:tcPr marL="60279" marR="60279" marT="60279" marB="60279" anchor="ctr">
                    <a:lnL w="9525" cap="flat" cmpd="sng" algn="ctr">
                      <a:solidFill>
                        <a:srgbClr val="A4A4A4"/>
                      </a:solidFill>
                      <a:prstDash val="solid"/>
                      <a:round/>
                      <a:headEnd type="none" w="med" len="med"/>
                      <a:tailEnd type="none" w="med" len="med"/>
                    </a:lnL>
                    <a:lnR w="9525" cap="flat" cmpd="sng" algn="ctr">
                      <a:solidFill>
                        <a:srgbClr val="A040C6"/>
                      </a:solidFill>
                      <a:prstDash val="solid"/>
                      <a:round/>
                      <a:headEnd type="none" w="med" len="med"/>
                      <a:tailEnd type="none" w="med" len="med"/>
                    </a:lnR>
                    <a:lnT w="9525" cap="flat" cmpd="sng" algn="ctr">
                      <a:solidFill>
                        <a:srgbClr val="805EEC"/>
                      </a:solidFill>
                      <a:prstDash val="solid"/>
                      <a:round/>
                      <a:headEnd type="none" w="med" len="med"/>
                      <a:tailEnd type="none" w="med" len="med"/>
                    </a:lnT>
                    <a:lnB w="9525" cap="flat" cmpd="sng" algn="ctr">
                      <a:solidFill>
                        <a:srgbClr val="2040C6"/>
                      </a:solidFill>
                      <a:prstDash val="solid"/>
                      <a:round/>
                      <a:headEnd type="none" w="med" len="med"/>
                      <a:tailEnd type="none" w="med" len="med"/>
                    </a:lnB>
                    <a:solidFill>
                      <a:srgbClr val="F4F4F4"/>
                    </a:solidFill>
                  </a:tcPr>
                </a:tc>
                <a:extLst>
                  <a:ext uri="{0D108BD9-81ED-4DB2-BD59-A6C34878D82A}">
                    <a16:rowId xmlns:a16="http://schemas.microsoft.com/office/drawing/2014/main" val="10004"/>
                  </a:ext>
                </a:extLst>
              </a:tr>
              <a:tr h="502490">
                <a:tc>
                  <a:txBody>
                    <a:bodyPr/>
                    <a:lstStyle/>
                    <a:p>
                      <a:pPr algn="l"/>
                      <a:r>
                        <a:rPr lang="en-US" sz="700" u="sng">
                          <a:solidFill>
                            <a:srgbClr val="005282"/>
                          </a:solidFill>
                          <a:effectLst/>
                          <a:hlinkClick r:id="rId13" tooltip="dragover"/>
                        </a:rPr>
                        <a:t>dragover</a:t>
                      </a:r>
                      <a:endParaRPr lang="en-US" sz="700">
                        <a:effectLst/>
                      </a:endParaRPr>
                    </a:p>
                  </a:txBody>
                  <a:tcPr marL="60279" marR="60279" marT="60279" marB="60279" anchor="ctr">
                    <a:lnL w="9525" cap="flat" cmpd="sng" algn="ctr">
                      <a:solidFill>
                        <a:srgbClr val="90BBCD"/>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D040C6"/>
                      </a:solidFill>
                      <a:prstDash val="solid"/>
                      <a:round/>
                      <a:headEnd type="none" w="med" len="med"/>
                      <a:tailEnd type="none" w="med" len="med"/>
                    </a:lnT>
                    <a:lnB w="9525" cap="flat" cmpd="sng" algn="ctr">
                      <a:solidFill>
                        <a:srgbClr val="70E3AA"/>
                      </a:solidFill>
                      <a:prstDash val="solid"/>
                      <a:round/>
                      <a:headEnd type="none" w="med" len="med"/>
                      <a:tailEnd type="none" w="med" len="med"/>
                    </a:lnB>
                    <a:solidFill>
                      <a:srgbClr val="F4F4F4"/>
                    </a:solidFill>
                  </a:tcPr>
                </a:tc>
                <a:tc>
                  <a:txBody>
                    <a:bodyPr/>
                    <a:lstStyle/>
                    <a:p>
                      <a:pPr algn="l"/>
                      <a:r>
                        <a:rPr lang="en-US" sz="700" u="sng">
                          <a:solidFill>
                            <a:srgbClr val="005282"/>
                          </a:solidFill>
                          <a:effectLst/>
                          <a:hlinkClick r:id="rId14" tooltip="ondragover"/>
                        </a:rPr>
                        <a:t>ondragover</a:t>
                      </a:r>
                      <a:endParaRPr lang="en-US" sz="700">
                        <a:effectLst/>
                      </a:endParaRPr>
                    </a:p>
                  </a:txBody>
                  <a:tcPr marL="60279" marR="60279" marT="60279" marB="60279"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D040C6"/>
                      </a:solidFill>
                      <a:prstDash val="solid"/>
                      <a:round/>
                      <a:headEnd type="none" w="med" len="med"/>
                      <a:tailEnd type="none" w="med" len="med"/>
                    </a:lnT>
                    <a:lnB w="9525" cap="flat" cmpd="sng" algn="ctr">
                      <a:solidFill>
                        <a:srgbClr val="70E3AA"/>
                      </a:solidFill>
                      <a:prstDash val="solid"/>
                      <a:round/>
                      <a:headEnd type="none" w="med" len="med"/>
                      <a:tailEnd type="none" w="med" len="med"/>
                    </a:lnB>
                    <a:solidFill>
                      <a:srgbClr val="F4F4F4"/>
                    </a:solidFill>
                  </a:tcPr>
                </a:tc>
                <a:tc>
                  <a:txBody>
                    <a:bodyPr/>
                    <a:lstStyle/>
                    <a:p>
                      <a:pPr algn="l"/>
                      <a:r>
                        <a:rPr lang="en-US" sz="700">
                          <a:effectLst/>
                        </a:rPr>
                        <a:t>…a dragged item is being dragged over a valid drop target, every few hundred milliseconds.</a:t>
                      </a:r>
                    </a:p>
                  </a:txBody>
                  <a:tcPr marL="60279" marR="60279" marT="60279" marB="60279" anchor="ctr">
                    <a:lnL w="9525" cap="flat" cmpd="sng" algn="ctr">
                      <a:solidFill>
                        <a:srgbClr val="A4A4A4"/>
                      </a:solidFill>
                      <a:prstDash val="solid"/>
                      <a:round/>
                      <a:headEnd type="none" w="med" len="med"/>
                      <a:tailEnd type="none" w="med" len="med"/>
                    </a:lnL>
                    <a:lnR w="9525" cap="flat" cmpd="sng" algn="ctr">
                      <a:solidFill>
                        <a:srgbClr val="8062C3"/>
                      </a:solidFill>
                      <a:prstDash val="solid"/>
                      <a:round/>
                      <a:headEnd type="none" w="med" len="med"/>
                      <a:tailEnd type="none" w="med" len="med"/>
                    </a:lnR>
                    <a:lnT w="9525" cap="flat" cmpd="sng" algn="ctr">
                      <a:solidFill>
                        <a:srgbClr val="2040C6"/>
                      </a:solidFill>
                      <a:prstDash val="solid"/>
                      <a:round/>
                      <a:headEnd type="none" w="med" len="med"/>
                      <a:tailEnd type="none" w="med" len="med"/>
                    </a:lnT>
                    <a:lnB w="9525" cap="flat" cmpd="sng" algn="ctr">
                      <a:solidFill>
                        <a:srgbClr val="1058EC"/>
                      </a:solidFill>
                      <a:prstDash val="solid"/>
                      <a:round/>
                      <a:headEnd type="none" w="med" len="med"/>
                      <a:tailEnd type="none" w="med" len="med"/>
                    </a:lnB>
                    <a:solidFill>
                      <a:srgbClr val="F4F4F4"/>
                    </a:solidFill>
                  </a:tcPr>
                </a:tc>
                <a:extLst>
                  <a:ext uri="{0D108BD9-81ED-4DB2-BD59-A6C34878D82A}">
                    <a16:rowId xmlns:a16="http://schemas.microsoft.com/office/drawing/2014/main" val="10005"/>
                  </a:ext>
                </a:extLst>
              </a:tr>
              <a:tr h="502490">
                <a:tc>
                  <a:txBody>
                    <a:bodyPr/>
                    <a:lstStyle/>
                    <a:p>
                      <a:pPr algn="l"/>
                      <a:r>
                        <a:rPr lang="en-US" sz="700" u="sng">
                          <a:solidFill>
                            <a:srgbClr val="005282"/>
                          </a:solidFill>
                          <a:effectLst/>
                          <a:hlinkClick r:id="rId15" tooltip="dragstart"/>
                        </a:rPr>
                        <a:t>dragstart</a:t>
                      </a:r>
                      <a:endParaRPr lang="en-US" sz="700">
                        <a:effectLst/>
                      </a:endParaRPr>
                    </a:p>
                  </a:txBody>
                  <a:tcPr marL="60279" marR="60279" marT="60279" marB="60279" anchor="ctr">
                    <a:lnL w="9525" cap="flat" cmpd="sng" algn="ctr">
                      <a:solidFill>
                        <a:srgbClr val="60184F"/>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70E3AA"/>
                      </a:solidFill>
                      <a:prstDash val="solid"/>
                      <a:round/>
                      <a:headEnd type="none" w="med" len="med"/>
                      <a:tailEnd type="none" w="med" len="med"/>
                    </a:lnT>
                    <a:lnB w="9525" cap="flat" cmpd="sng" algn="ctr">
                      <a:solidFill>
                        <a:srgbClr val="A4A4A4"/>
                      </a:solidFill>
                      <a:prstDash val="solid"/>
                      <a:round/>
                      <a:headEnd type="none" w="med" len="med"/>
                      <a:tailEnd type="none" w="med" len="med"/>
                    </a:lnB>
                    <a:solidFill>
                      <a:srgbClr val="F4F4F4"/>
                    </a:solidFill>
                  </a:tcPr>
                </a:tc>
                <a:tc>
                  <a:txBody>
                    <a:bodyPr/>
                    <a:lstStyle/>
                    <a:p>
                      <a:pPr algn="l"/>
                      <a:r>
                        <a:rPr lang="en-US" sz="700" u="sng">
                          <a:solidFill>
                            <a:srgbClr val="005282"/>
                          </a:solidFill>
                          <a:effectLst/>
                          <a:hlinkClick r:id="rId16" tooltip="ondragstart"/>
                        </a:rPr>
                        <a:t>ondragstart</a:t>
                      </a:r>
                      <a:endParaRPr lang="en-US" sz="700">
                        <a:effectLst/>
                      </a:endParaRPr>
                    </a:p>
                  </a:txBody>
                  <a:tcPr marL="60279" marR="60279" marT="60279" marB="60279"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70E3AA"/>
                      </a:solidFill>
                      <a:prstDash val="solid"/>
                      <a:round/>
                      <a:headEnd type="none" w="med" len="med"/>
                      <a:tailEnd type="none" w="med" len="med"/>
                    </a:lnT>
                    <a:lnB w="9525" cap="flat" cmpd="sng" algn="ctr">
                      <a:solidFill>
                        <a:srgbClr val="1058EC"/>
                      </a:solidFill>
                      <a:prstDash val="solid"/>
                      <a:round/>
                      <a:headEnd type="none" w="med" len="med"/>
                      <a:tailEnd type="none" w="med" len="med"/>
                    </a:lnB>
                    <a:solidFill>
                      <a:srgbClr val="F4F4F4"/>
                    </a:solidFill>
                  </a:tcPr>
                </a:tc>
                <a:tc>
                  <a:txBody>
                    <a:bodyPr/>
                    <a:lstStyle/>
                    <a:p>
                      <a:pPr algn="l"/>
                      <a:r>
                        <a:rPr lang="en-US" sz="700">
                          <a:effectLst/>
                        </a:rPr>
                        <a:t>…the user starts dragging an item. (See </a:t>
                      </a:r>
                      <a:r>
                        <a:rPr lang="en-US" sz="700" u="sng">
                          <a:solidFill>
                            <a:srgbClr val="005282"/>
                          </a:solidFill>
                          <a:effectLst/>
                          <a:hlinkClick r:id="rId17" tooltip="Starting a Drag Operation"/>
                        </a:rPr>
                        <a:t>Starting a Drag Operation</a:t>
                      </a:r>
                      <a:r>
                        <a:rPr lang="en-US" sz="700">
                          <a:effectLst/>
                        </a:rPr>
                        <a:t>.)</a:t>
                      </a:r>
                    </a:p>
                  </a:txBody>
                  <a:tcPr marL="60279" marR="60279" marT="60279" marB="60279" anchor="ctr">
                    <a:lnL w="9525" cap="flat" cmpd="sng" algn="ctr">
                      <a:solidFill>
                        <a:srgbClr val="A4A4A4"/>
                      </a:solidFill>
                      <a:prstDash val="solid"/>
                      <a:round/>
                      <a:headEnd type="none" w="med" len="med"/>
                      <a:tailEnd type="none" w="med" len="med"/>
                    </a:lnL>
                    <a:lnR w="9525" cap="flat" cmpd="sng" algn="ctr">
                      <a:solidFill>
                        <a:srgbClr val="A040C6"/>
                      </a:solidFill>
                      <a:prstDash val="solid"/>
                      <a:round/>
                      <a:headEnd type="none" w="med" len="med"/>
                      <a:tailEnd type="none" w="med" len="med"/>
                    </a:lnR>
                    <a:lnT w="9525" cap="flat" cmpd="sng" algn="ctr">
                      <a:solidFill>
                        <a:srgbClr val="1058EC"/>
                      </a:solidFill>
                      <a:prstDash val="solid"/>
                      <a:round/>
                      <a:headEnd type="none" w="med" len="med"/>
                      <a:tailEnd type="none" w="med" len="med"/>
                    </a:lnT>
                    <a:lnB w="9525" cap="flat" cmpd="sng" algn="ctr">
                      <a:solidFill>
                        <a:srgbClr val="E053EC"/>
                      </a:solidFill>
                      <a:prstDash val="solid"/>
                      <a:round/>
                      <a:headEnd type="none" w="med" len="med"/>
                      <a:tailEnd type="none" w="med" len="med"/>
                    </a:lnB>
                    <a:solidFill>
                      <a:srgbClr val="F4F4F4"/>
                    </a:solidFill>
                  </a:tcPr>
                </a:tc>
                <a:extLst>
                  <a:ext uri="{0D108BD9-81ED-4DB2-BD59-A6C34878D82A}">
                    <a16:rowId xmlns:a16="http://schemas.microsoft.com/office/drawing/2014/main" val="10006"/>
                  </a:ext>
                </a:extLst>
              </a:tr>
              <a:tr h="502490">
                <a:tc>
                  <a:txBody>
                    <a:bodyPr/>
                    <a:lstStyle/>
                    <a:p>
                      <a:pPr algn="l"/>
                      <a:r>
                        <a:rPr lang="en-US" sz="700" u="sng">
                          <a:solidFill>
                            <a:srgbClr val="005282"/>
                          </a:solidFill>
                          <a:effectLst/>
                          <a:hlinkClick r:id="rId18" tooltip="drop"/>
                        </a:rPr>
                        <a:t>drop</a:t>
                      </a:r>
                      <a:endParaRPr lang="en-US" sz="700">
                        <a:effectLst/>
                      </a:endParaRPr>
                    </a:p>
                  </a:txBody>
                  <a:tcPr marL="60279" marR="60279" marT="60279" marB="60279"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A4A4A4"/>
                      </a:solidFill>
                      <a:prstDash val="solid"/>
                      <a:round/>
                      <a:headEnd type="none" w="med" len="med"/>
                      <a:tailEnd type="none" w="med" len="med"/>
                    </a:lnT>
                    <a:lnB w="9525" cap="flat" cmpd="sng" algn="ctr">
                      <a:solidFill>
                        <a:srgbClr val="A4A4A4"/>
                      </a:solidFill>
                      <a:prstDash val="solid"/>
                      <a:round/>
                      <a:headEnd type="none" w="med" len="med"/>
                      <a:tailEnd type="none" w="med" len="med"/>
                    </a:lnB>
                    <a:solidFill>
                      <a:srgbClr val="F4F4F4"/>
                    </a:solidFill>
                  </a:tcPr>
                </a:tc>
                <a:tc>
                  <a:txBody>
                    <a:bodyPr/>
                    <a:lstStyle/>
                    <a:p>
                      <a:pPr algn="l"/>
                      <a:r>
                        <a:rPr lang="en-US" sz="700" u="sng">
                          <a:solidFill>
                            <a:srgbClr val="005282"/>
                          </a:solidFill>
                          <a:effectLst/>
                          <a:hlinkClick r:id="rId19" tooltip="ondrop"/>
                        </a:rPr>
                        <a:t>ondrop</a:t>
                      </a:r>
                      <a:endParaRPr lang="en-US" sz="700">
                        <a:effectLst/>
                      </a:endParaRPr>
                    </a:p>
                  </a:txBody>
                  <a:tcPr marL="60279" marR="60279" marT="60279" marB="60279" anchor="ctr">
                    <a:lnL w="9525" cap="flat" cmpd="sng" algn="ctr">
                      <a:solidFill>
                        <a:srgbClr val="A4A4A4"/>
                      </a:solidFill>
                      <a:prstDash val="solid"/>
                      <a:round/>
                      <a:headEnd type="none" w="med" len="med"/>
                      <a:tailEnd type="none" w="med" len="med"/>
                    </a:lnL>
                    <a:lnR w="9525" cap="flat" cmpd="sng" algn="ctr">
                      <a:solidFill>
                        <a:srgbClr val="A4A4A4"/>
                      </a:solidFill>
                      <a:prstDash val="solid"/>
                      <a:round/>
                      <a:headEnd type="none" w="med" len="med"/>
                      <a:tailEnd type="none" w="med" len="med"/>
                    </a:lnR>
                    <a:lnT w="9525" cap="flat" cmpd="sng" algn="ctr">
                      <a:solidFill>
                        <a:srgbClr val="1058EC"/>
                      </a:solidFill>
                      <a:prstDash val="solid"/>
                      <a:round/>
                      <a:headEnd type="none" w="med" len="med"/>
                      <a:tailEnd type="none" w="med" len="med"/>
                    </a:lnT>
                    <a:lnB w="9525" cap="flat" cmpd="sng" algn="ctr">
                      <a:solidFill>
                        <a:srgbClr val="9062C3"/>
                      </a:solidFill>
                      <a:prstDash val="solid"/>
                      <a:round/>
                      <a:headEnd type="none" w="med" len="med"/>
                      <a:tailEnd type="none" w="med" len="med"/>
                    </a:lnB>
                    <a:solidFill>
                      <a:srgbClr val="F4F4F4"/>
                    </a:solidFill>
                  </a:tcPr>
                </a:tc>
                <a:tc>
                  <a:txBody>
                    <a:bodyPr/>
                    <a:lstStyle/>
                    <a:p>
                      <a:pPr algn="l"/>
                      <a:r>
                        <a:rPr lang="en-US" sz="700" dirty="0">
                          <a:effectLst/>
                        </a:rPr>
                        <a:t>…an item is dropped on a valid drop target. (See </a:t>
                      </a:r>
                      <a:r>
                        <a:rPr lang="en-US" sz="700" u="sng" dirty="0">
                          <a:solidFill>
                            <a:srgbClr val="005282"/>
                          </a:solidFill>
                          <a:effectLst/>
                          <a:hlinkClick r:id="rId20" tooltip="Performing a Drop"/>
                        </a:rPr>
                        <a:t>Performing a Drop</a:t>
                      </a:r>
                      <a:r>
                        <a:rPr lang="en-US" sz="700" dirty="0">
                          <a:effectLst/>
                        </a:rPr>
                        <a:t>.)</a:t>
                      </a:r>
                    </a:p>
                  </a:txBody>
                  <a:tcPr marL="60279" marR="60279" marT="60279" marB="60279" anchor="ctr">
                    <a:lnL w="9525" cap="flat" cmpd="sng" algn="ctr">
                      <a:solidFill>
                        <a:srgbClr val="A4A4A4"/>
                      </a:solidFill>
                      <a:prstDash val="solid"/>
                      <a:round/>
                      <a:headEnd type="none" w="med" len="med"/>
                      <a:tailEnd type="none" w="med" len="med"/>
                    </a:lnL>
                    <a:lnR w="9525" cap="flat" cmpd="sng" algn="ctr">
                      <a:solidFill>
                        <a:srgbClr val="1058EC"/>
                      </a:solidFill>
                      <a:prstDash val="solid"/>
                      <a:round/>
                      <a:headEnd type="none" w="med" len="med"/>
                      <a:tailEnd type="none" w="med" len="med"/>
                    </a:lnR>
                    <a:lnT w="9525" cap="flat" cmpd="sng" algn="ctr">
                      <a:solidFill>
                        <a:srgbClr val="E053EC"/>
                      </a:solidFill>
                      <a:prstDash val="solid"/>
                      <a:round/>
                      <a:headEnd type="none" w="med" len="med"/>
                      <a:tailEnd type="none" w="med" len="med"/>
                    </a:lnT>
                    <a:lnB w="9525" cap="flat" cmpd="sng" algn="ctr">
                      <a:solidFill>
                        <a:srgbClr val="2040C6"/>
                      </a:solidFill>
                      <a:prstDash val="solid"/>
                      <a:round/>
                      <a:headEnd type="none" w="med" len="med"/>
                      <a:tailEnd type="none" w="med" len="med"/>
                    </a:lnB>
                    <a:solidFill>
                      <a:srgbClr val="F4F4F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83891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4"/>
          <p:cNvSpPr txBox="1">
            <a:spLocks noGrp="1"/>
          </p:cNvSpPr>
          <p:nvPr>
            <p:ph type="ctrTitle" idx="4294967295"/>
          </p:nvPr>
        </p:nvSpPr>
        <p:spPr>
          <a:xfrm>
            <a:off x="3064700" y="1512936"/>
            <a:ext cx="55338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rgbClr val="ABE33F"/>
                </a:solidFill>
              </a:rPr>
              <a:t>Thanks!</a:t>
            </a:r>
            <a:endParaRPr sz="6000" dirty="0">
              <a:solidFill>
                <a:srgbClr val="ABE33F"/>
              </a:solidFill>
            </a:endParaRPr>
          </a:p>
        </p:txBody>
      </p:sp>
      <p:sp>
        <p:nvSpPr>
          <p:cNvPr id="305" name="Google Shape;305;p34"/>
          <p:cNvSpPr txBox="1">
            <a:spLocks noGrp="1"/>
          </p:cNvSpPr>
          <p:nvPr>
            <p:ph type="subTitle" idx="4294967295"/>
          </p:nvPr>
        </p:nvSpPr>
        <p:spPr>
          <a:xfrm>
            <a:off x="3064700" y="2636358"/>
            <a:ext cx="5533800" cy="2197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sz="3600" b="1" dirty="0"/>
          </a:p>
        </p:txBody>
      </p:sp>
      <p:grpSp>
        <p:nvGrpSpPr>
          <p:cNvPr id="306" name="Google Shape;306;p34"/>
          <p:cNvGrpSpPr/>
          <p:nvPr/>
        </p:nvGrpSpPr>
        <p:grpSpPr>
          <a:xfrm>
            <a:off x="685795" y="1814227"/>
            <a:ext cx="1681779" cy="1179949"/>
            <a:chOff x="559275" y="1683950"/>
            <a:chExt cx="466500" cy="327300"/>
          </a:xfrm>
        </p:grpSpPr>
        <p:sp>
          <p:nvSpPr>
            <p:cNvPr id="307" name="Google Shape;307;p34"/>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00AE9D">
                <a:alpha val="8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34"/>
          <p:cNvSpPr/>
          <p:nvPr/>
        </p:nvSpPr>
        <p:spPr>
          <a:xfrm>
            <a:off x="1681875" y="2683100"/>
            <a:ext cx="1274938" cy="115980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ABE33F">
              <a:alpha val="8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dirty="0"/>
              <a:t>What’s New in XHTML?</a:t>
            </a:r>
            <a:endParaRPr lang="en-US" b="0" dirty="0"/>
          </a:p>
        </p:txBody>
      </p:sp>
      <p:sp>
        <p:nvSpPr>
          <p:cNvPr id="138" name="Google Shape;138;p16"/>
          <p:cNvSpPr txBox="1">
            <a:spLocks noGrp="1"/>
          </p:cNvSpPr>
          <p:nvPr>
            <p:ph type="body" idx="1"/>
          </p:nvPr>
        </p:nvSpPr>
        <p:spPr>
          <a:xfrm>
            <a:off x="685800" y="1352550"/>
            <a:ext cx="8305800" cy="3657600"/>
          </a:xfrm>
          <a:prstGeom prst="rect">
            <a:avLst/>
          </a:prstGeom>
        </p:spPr>
        <p:txBody>
          <a:bodyPr spcFirstLastPara="1" wrap="square" lIns="91425" tIns="91425" rIns="91425" bIns="91425" anchor="t" anchorCtr="0">
            <a:noAutofit/>
          </a:bodyPr>
          <a:lstStyle/>
          <a:p>
            <a:pPr marL="76200" indent="0">
              <a:buNone/>
            </a:pPr>
            <a:r>
              <a:rPr lang="en-US" sz="1600" b="1" dirty="0"/>
              <a:t>The Most Important Differences :</a:t>
            </a:r>
          </a:p>
          <a:p>
            <a:r>
              <a:rPr lang="en-US" sz="1600" dirty="0"/>
              <a:t>XHTML documents must have one root element. </a:t>
            </a:r>
          </a:p>
          <a:p>
            <a:r>
              <a:rPr lang="en-US" sz="1600" dirty="0"/>
              <a:t>XHTML elements must be properly nested. </a:t>
            </a:r>
          </a:p>
          <a:p>
            <a:r>
              <a:rPr lang="en-US" sz="1600" dirty="0"/>
              <a:t>XHTML elements must always be closed even empty elements. </a:t>
            </a:r>
          </a:p>
          <a:p>
            <a:r>
              <a:rPr lang="en-US" sz="1600" dirty="0"/>
              <a:t>XHTML elements must be in lowercase. </a:t>
            </a:r>
          </a:p>
          <a:p>
            <a:r>
              <a:rPr lang="en-US" sz="1600" dirty="0"/>
              <a:t>Attribute names must be in lower case. </a:t>
            </a:r>
          </a:p>
          <a:p>
            <a:r>
              <a:rPr lang="en-US" sz="1600" dirty="0"/>
              <a:t>Attribute values must be quoted. </a:t>
            </a:r>
          </a:p>
          <a:p>
            <a:r>
              <a:rPr lang="en-US" sz="1600" dirty="0"/>
              <a:t>Attribute minimization is forbidden. e.g. checked="checked". </a:t>
            </a:r>
          </a:p>
          <a:p>
            <a:r>
              <a:rPr lang="en-US" sz="1600" dirty="0"/>
              <a:t> The id attribute replaces the name attribute. </a:t>
            </a:r>
          </a:p>
          <a:p>
            <a:r>
              <a:rPr lang="en-US" sz="1600" dirty="0"/>
              <a:t> The XHTML DTD defines mandatory elements. i.e. Is Mandatory </a:t>
            </a:r>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800"/>
              <a:t>3</a:t>
            </a:fld>
            <a:endParaRPr sz="1800" dirty="0"/>
          </a:p>
        </p:txBody>
      </p:sp>
    </p:spTree>
    <p:extLst>
      <p:ext uri="{BB962C8B-B14F-4D97-AF65-F5344CB8AC3E}">
        <p14:creationId xmlns:p14="http://schemas.microsoft.com/office/powerpoint/2010/main" val="1048157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dirty="0"/>
              <a:t>The Meaning of &lt;!DOCTYPE html&gt;</a:t>
            </a:r>
            <a:br>
              <a:rPr lang="en-US" dirty="0"/>
            </a:br>
            <a:endParaRPr lang="en-US" b="0" dirty="0">
              <a:solidFill>
                <a:schemeClr val="bg1"/>
              </a:solidFill>
            </a:endParaRPr>
          </a:p>
        </p:txBody>
      </p:sp>
      <p:sp>
        <p:nvSpPr>
          <p:cNvPr id="138" name="Google Shape;138;p16"/>
          <p:cNvSpPr txBox="1">
            <a:spLocks noGrp="1"/>
          </p:cNvSpPr>
          <p:nvPr>
            <p:ph type="body" idx="1"/>
          </p:nvPr>
        </p:nvSpPr>
        <p:spPr>
          <a:xfrm>
            <a:off x="685800" y="1352550"/>
            <a:ext cx="8305800" cy="3657600"/>
          </a:xfrm>
          <a:prstGeom prst="rect">
            <a:avLst/>
          </a:prstGeom>
        </p:spPr>
        <p:txBody>
          <a:bodyPr spcFirstLastPara="1" wrap="square" lIns="91425" tIns="91425" rIns="91425" bIns="91425" anchor="t" anchorCtr="0">
            <a:noAutofit/>
          </a:bodyPr>
          <a:lstStyle/>
          <a:p>
            <a:r>
              <a:rPr lang="en-US" sz="1600" dirty="0"/>
              <a:t>The very first line in every web document should contain a  &lt;!DOCTYPE html&gt; declaration. Even though it's wrapped in angle brackets, it is not a </a:t>
            </a:r>
            <a:r>
              <a:rPr lang="en-US" sz="1600" dirty="0">
                <a:hlinkClick r:id="rId3"/>
              </a:rPr>
              <a:t>tag</a:t>
            </a:r>
            <a:r>
              <a:rPr lang="en-US" sz="1600" dirty="0"/>
              <a:t> but a </a:t>
            </a:r>
            <a:r>
              <a:rPr lang="en-US" sz="1600" b="1" dirty="0"/>
              <a:t>statement</a:t>
            </a:r>
            <a:r>
              <a:rPr lang="en-US" sz="1600" dirty="0"/>
              <a:t>.</a:t>
            </a:r>
          </a:p>
          <a:p>
            <a:r>
              <a:rPr lang="en-US" sz="1600" dirty="0"/>
              <a:t>Doctype stands for </a:t>
            </a:r>
            <a:r>
              <a:rPr lang="en-US" sz="1600" b="1" dirty="0"/>
              <a:t>Document Type Declaration</a:t>
            </a:r>
            <a:r>
              <a:rPr lang="en-US" sz="1600" dirty="0"/>
              <a:t>. It informs the web browser about the type and version of HTML used in building the web document. This helps the browser to handle and load it properly.</a:t>
            </a:r>
          </a:p>
          <a:p>
            <a:r>
              <a:rPr lang="en-US" sz="1600" dirty="0"/>
              <a:t>While the </a:t>
            </a:r>
            <a:r>
              <a:rPr lang="en-US" sz="1600" dirty="0">
                <a:hlinkClick r:id="rId4"/>
              </a:rPr>
              <a:t>HTML syntax</a:t>
            </a:r>
            <a:r>
              <a:rPr lang="en-US" sz="1600" dirty="0"/>
              <a:t> for this statement is somewhat simple, you must note each </a:t>
            </a:r>
            <a:r>
              <a:rPr lang="en-US" sz="1600" b="1" dirty="0"/>
              <a:t>version</a:t>
            </a:r>
            <a:r>
              <a:rPr lang="en-US" sz="1600" dirty="0"/>
              <a:t> of HTML has its own rules.</a:t>
            </a:r>
          </a:p>
          <a:p>
            <a:endParaRPr lang="en-US" sz="1600" dirty="0"/>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800"/>
              <a:t>4</a:t>
            </a:fld>
            <a:endParaRPr sz="1800" dirty="0"/>
          </a:p>
        </p:txBody>
      </p:sp>
    </p:spTree>
    <p:extLst>
      <p:ext uri="{BB962C8B-B14F-4D97-AF65-F5344CB8AC3E}">
        <p14:creationId xmlns:p14="http://schemas.microsoft.com/office/powerpoint/2010/main" val="2462222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dirty="0"/>
              <a:t>Read more about &lt;!DOCTYPE html&gt;</a:t>
            </a:r>
            <a:br>
              <a:rPr lang="en-US" dirty="0"/>
            </a:br>
            <a:endParaRPr lang="en-US" b="0" dirty="0">
              <a:solidFill>
                <a:schemeClr val="bg1"/>
              </a:solidFill>
            </a:endParaRPr>
          </a:p>
        </p:txBody>
      </p:sp>
      <p:sp>
        <p:nvSpPr>
          <p:cNvPr id="138" name="Google Shape;138;p16"/>
          <p:cNvSpPr txBox="1">
            <a:spLocks noGrp="1"/>
          </p:cNvSpPr>
          <p:nvPr>
            <p:ph type="body" idx="1"/>
          </p:nvPr>
        </p:nvSpPr>
        <p:spPr>
          <a:xfrm>
            <a:off x="685800" y="1352550"/>
            <a:ext cx="8305800" cy="3657600"/>
          </a:xfrm>
          <a:prstGeom prst="rect">
            <a:avLst/>
          </a:prstGeom>
        </p:spPr>
        <p:txBody>
          <a:bodyPr spcFirstLastPara="1" wrap="square" lIns="91425" tIns="91425" rIns="91425" bIns="91425" anchor="t" anchorCtr="0">
            <a:noAutofit/>
          </a:bodyPr>
          <a:lstStyle/>
          <a:p>
            <a:r>
              <a:rPr lang="en-US" sz="1600" dirty="0"/>
              <a:t>https://www.bitdegree.org/learn/doctype-html</a:t>
            </a:r>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800"/>
              <a:t>5</a:t>
            </a:fld>
            <a:endParaRPr sz="1800" dirty="0"/>
          </a:p>
        </p:txBody>
      </p:sp>
    </p:spTree>
    <p:extLst>
      <p:ext uri="{BB962C8B-B14F-4D97-AF65-F5344CB8AC3E}">
        <p14:creationId xmlns:p14="http://schemas.microsoft.com/office/powerpoint/2010/main" val="3746679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dirty="0"/>
              <a:t>What’s HTML 5?</a:t>
            </a:r>
            <a:endParaRPr lang="en-US" b="0" dirty="0">
              <a:solidFill>
                <a:schemeClr val="bg1"/>
              </a:solidFill>
            </a:endParaRPr>
          </a:p>
        </p:txBody>
      </p:sp>
      <p:sp>
        <p:nvSpPr>
          <p:cNvPr id="138" name="Google Shape;138;p16"/>
          <p:cNvSpPr txBox="1">
            <a:spLocks noGrp="1"/>
          </p:cNvSpPr>
          <p:nvPr>
            <p:ph type="body" idx="1"/>
          </p:nvPr>
        </p:nvSpPr>
        <p:spPr>
          <a:xfrm>
            <a:off x="685800" y="1352550"/>
            <a:ext cx="8305800" cy="3657600"/>
          </a:xfrm>
          <a:prstGeom prst="rect">
            <a:avLst/>
          </a:prstGeom>
        </p:spPr>
        <p:txBody>
          <a:bodyPr spcFirstLastPara="1" wrap="square" lIns="91425" tIns="91425" rIns="91425" bIns="91425" anchor="t" anchorCtr="0">
            <a:noAutofit/>
          </a:bodyPr>
          <a:lstStyle/>
          <a:p>
            <a:r>
              <a:rPr lang="en-US" sz="1800" dirty="0"/>
              <a:t>HTML5 will be the new standard for HTML. </a:t>
            </a:r>
          </a:p>
          <a:p>
            <a:r>
              <a:rPr lang="en-US" sz="1800" dirty="0"/>
              <a:t>The previous version of HTML, HTML 4.01, came in 1999.</a:t>
            </a:r>
          </a:p>
          <a:p>
            <a:r>
              <a:rPr lang="en-US" sz="1800" dirty="0"/>
              <a:t> The web has changed a lot since then. </a:t>
            </a:r>
          </a:p>
          <a:p>
            <a:r>
              <a:rPr lang="en-US" sz="1800" dirty="0"/>
              <a:t> HTML5 is still a work in progress.</a:t>
            </a:r>
          </a:p>
          <a:p>
            <a:r>
              <a:rPr lang="en-US" sz="1800" dirty="0"/>
              <a:t> However, the major browsers support many of the new HTML5 elements and APIs.</a:t>
            </a:r>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800"/>
              <a:t>6</a:t>
            </a:fld>
            <a:endParaRPr sz="1800" dirty="0"/>
          </a:p>
        </p:txBody>
      </p:sp>
    </p:spTree>
    <p:extLst>
      <p:ext uri="{BB962C8B-B14F-4D97-AF65-F5344CB8AC3E}">
        <p14:creationId xmlns:p14="http://schemas.microsoft.com/office/powerpoint/2010/main" val="578847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dirty="0"/>
              <a:t>What’s HTML 5?</a:t>
            </a:r>
            <a:endParaRPr lang="en-US" b="0" dirty="0">
              <a:solidFill>
                <a:schemeClr val="bg1"/>
              </a:solidFill>
            </a:endParaRPr>
          </a:p>
        </p:txBody>
      </p:sp>
      <p:sp>
        <p:nvSpPr>
          <p:cNvPr id="138" name="Google Shape;138;p16"/>
          <p:cNvSpPr txBox="1">
            <a:spLocks noGrp="1"/>
          </p:cNvSpPr>
          <p:nvPr>
            <p:ph type="body" idx="1"/>
          </p:nvPr>
        </p:nvSpPr>
        <p:spPr>
          <a:xfrm>
            <a:off x="685800" y="1352550"/>
            <a:ext cx="8305800" cy="3657600"/>
          </a:xfrm>
          <a:prstGeom prst="rect">
            <a:avLst/>
          </a:prstGeom>
        </p:spPr>
        <p:txBody>
          <a:bodyPr spcFirstLastPara="1" wrap="square" lIns="91425" tIns="91425" rIns="91425" bIns="91425" anchor="t" anchorCtr="0">
            <a:noAutofit/>
          </a:bodyPr>
          <a:lstStyle/>
          <a:p>
            <a:r>
              <a:rPr lang="en-US" sz="1800" dirty="0"/>
              <a:t>Some rules for HTML5 were established: </a:t>
            </a:r>
          </a:p>
          <a:p>
            <a:r>
              <a:rPr lang="en-US" sz="1800" dirty="0"/>
              <a:t>New features should be based on HTML, CSS, DOM, and JavaScript.  Reduce the need for external plugins (like Flash) .</a:t>
            </a:r>
          </a:p>
          <a:p>
            <a:r>
              <a:rPr lang="en-US" sz="1800" dirty="0"/>
              <a:t>Better error handling.  </a:t>
            </a:r>
          </a:p>
          <a:p>
            <a:r>
              <a:rPr lang="en-US" sz="1800" dirty="0"/>
              <a:t>More markup to replace scripting .</a:t>
            </a:r>
          </a:p>
          <a:p>
            <a:r>
              <a:rPr lang="en-US" sz="1800" dirty="0"/>
              <a:t>The development process should be visible to the public.</a:t>
            </a:r>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800"/>
              <a:t>7</a:t>
            </a:fld>
            <a:endParaRPr sz="1800" dirty="0"/>
          </a:p>
        </p:txBody>
      </p:sp>
    </p:spTree>
    <p:extLst>
      <p:ext uri="{BB962C8B-B14F-4D97-AF65-F5344CB8AC3E}">
        <p14:creationId xmlns:p14="http://schemas.microsoft.com/office/powerpoint/2010/main" val="793051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dirty="0"/>
              <a:t>What’s HTML 5 Features?</a:t>
            </a:r>
            <a:endParaRPr lang="en-US" b="0" dirty="0">
              <a:solidFill>
                <a:schemeClr val="bg1"/>
              </a:solidFill>
            </a:endParaRPr>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800"/>
              <a:t>8</a:t>
            </a:fld>
            <a:endParaRPr sz="1800" dirty="0"/>
          </a:p>
        </p:txBody>
      </p:sp>
      <p:pic>
        <p:nvPicPr>
          <p:cNvPr id="1026" name="Picture 2" descr="E:\ITI Courses\HTML5&amp;CSS3\Test files\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123950"/>
            <a:ext cx="6248400"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10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noAutofit/>
          </a:bodyPr>
          <a:lstStyle/>
          <a:p>
            <a:r>
              <a:rPr lang="en-US" dirty="0"/>
              <a:t>HTML5  Elements</a:t>
            </a:r>
            <a:endParaRPr lang="en-US" b="0" dirty="0">
              <a:solidFill>
                <a:schemeClr val="bg1"/>
              </a:solidFill>
            </a:endParaRPr>
          </a:p>
        </p:txBody>
      </p:sp>
      <p:sp>
        <p:nvSpPr>
          <p:cNvPr id="138" name="Google Shape;138;p16"/>
          <p:cNvSpPr txBox="1">
            <a:spLocks noGrp="1"/>
          </p:cNvSpPr>
          <p:nvPr>
            <p:ph type="body" idx="1"/>
          </p:nvPr>
        </p:nvSpPr>
        <p:spPr>
          <a:xfrm>
            <a:off x="685800" y="1352550"/>
            <a:ext cx="8305800" cy="3657600"/>
          </a:xfrm>
          <a:prstGeom prst="rect">
            <a:avLst/>
          </a:prstGeom>
        </p:spPr>
        <p:txBody>
          <a:bodyPr spcFirstLastPara="1" wrap="square" lIns="91425" tIns="91425" rIns="91425" bIns="91425" anchor="t" anchorCtr="0">
            <a:noAutofit/>
          </a:bodyPr>
          <a:lstStyle/>
          <a:p>
            <a:r>
              <a:rPr lang="en-US" sz="1800" dirty="0"/>
              <a:t>To better handle today's internet use, HTML5 also includes new elements for better structure, better form handling, drawing, and for media content.</a:t>
            </a:r>
          </a:p>
          <a:p>
            <a:r>
              <a:rPr lang="en-US" sz="1800" dirty="0"/>
              <a:t>https://www.tutorialrepublic.com/html-reference/html5-tags.php</a:t>
            </a:r>
          </a:p>
        </p:txBody>
      </p:sp>
      <p:sp>
        <p:nvSpPr>
          <p:cNvPr id="139" name="Google Shape;139;p16"/>
          <p:cNvSpPr txBox="1">
            <a:spLocks noGrp="1"/>
          </p:cNvSpPr>
          <p:nvPr>
            <p:ph type="sldNum" idx="12"/>
          </p:nvPr>
        </p:nvSpPr>
        <p:spPr>
          <a:xfrm>
            <a:off x="27122" y="47498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sz="1800"/>
              <a:t>9</a:t>
            </a:fld>
            <a:endParaRPr sz="1800" dirty="0"/>
          </a:p>
        </p:txBody>
      </p:sp>
    </p:spTree>
    <p:extLst>
      <p:ext uri="{BB962C8B-B14F-4D97-AF65-F5344CB8AC3E}">
        <p14:creationId xmlns:p14="http://schemas.microsoft.com/office/powerpoint/2010/main" val="582553524"/>
      </p:ext>
    </p:extLst>
  </p:cSld>
  <p:clrMapOvr>
    <a:masterClrMapping/>
  </p:clrMapOvr>
</p:sld>
</file>

<file path=ppt/theme/theme1.xml><?xml version="1.0" encoding="utf-8"?>
<a:theme xmlns:a="http://schemas.openxmlformats.org/drawingml/2006/main" name="Escalus template">
  <a:themeElements>
    <a:clrScheme name="Custom 347">
      <a:dk1>
        <a:srgbClr val="004C52"/>
      </a:dk1>
      <a:lt1>
        <a:srgbClr val="FFFFFF"/>
      </a:lt1>
      <a:dk2>
        <a:srgbClr val="788788"/>
      </a:dk2>
      <a:lt2>
        <a:srgbClr val="D7EEEC"/>
      </a:lt2>
      <a:accent1>
        <a:srgbClr val="004C52"/>
      </a:accent1>
      <a:accent2>
        <a:srgbClr val="00AE9D"/>
      </a:accent2>
      <a:accent3>
        <a:srgbClr val="4BD3B0"/>
      </a:accent3>
      <a:accent4>
        <a:srgbClr val="68DD6B"/>
      </a:accent4>
      <a:accent5>
        <a:srgbClr val="ABE33F"/>
      </a:accent5>
      <a:accent6>
        <a:srgbClr val="DBEEA6"/>
      </a:accent6>
      <a:hlink>
        <a:srgbClr val="004C52"/>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13825A42A99A94583313FC259C0E928" ma:contentTypeVersion="11" ma:contentTypeDescription="Create a new document." ma:contentTypeScope="" ma:versionID="4c7a40e84319e00e644232271598f1e6">
  <xsd:schema xmlns:xsd="http://www.w3.org/2001/XMLSchema" xmlns:xs="http://www.w3.org/2001/XMLSchema" xmlns:p="http://schemas.microsoft.com/office/2006/metadata/properties" xmlns:ns2="d4ae5158-8512-411f-ad7a-bad360e33de7" xmlns:ns3="42f4e853-6ef2-4e13-8e45-17094c3c06d2" targetNamespace="http://schemas.microsoft.com/office/2006/metadata/properties" ma:root="true" ma:fieldsID="3efcdfa97f80df1cc5f35f934dc6a0b7" ns2:_="" ns3:_="">
    <xsd:import namespace="d4ae5158-8512-411f-ad7a-bad360e33de7"/>
    <xsd:import namespace="42f4e853-6ef2-4e13-8e45-17094c3c06d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ae5158-8512-411f-ad7a-bad360e33d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2f4e853-6ef2-4e13-8e45-17094c3c06d2"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ce140040-2b06-4262-8751-9f30de8f9681}" ma:internalName="TaxCatchAll" ma:showField="CatchAllData" ma:web="42f4e853-6ef2-4e13-8e45-17094c3c06d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42f4e853-6ef2-4e13-8e45-17094c3c06d2" xsi:nil="true"/>
    <lcf76f155ced4ddcb4097134ff3c332f xmlns="d4ae5158-8512-411f-ad7a-bad360e33de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DCAC5AE-F19D-4362-97ED-1FE9897F5666}">
  <ds:schemaRefs>
    <ds:schemaRef ds:uri="http://schemas.microsoft.com/sharepoint/v3/contenttype/forms"/>
  </ds:schemaRefs>
</ds:datastoreItem>
</file>

<file path=customXml/itemProps2.xml><?xml version="1.0" encoding="utf-8"?>
<ds:datastoreItem xmlns:ds="http://schemas.openxmlformats.org/officeDocument/2006/customXml" ds:itemID="{F2C44A26-DD61-4320-9643-613C2A32F288}"/>
</file>

<file path=customXml/itemProps3.xml><?xml version="1.0" encoding="utf-8"?>
<ds:datastoreItem xmlns:ds="http://schemas.openxmlformats.org/officeDocument/2006/customXml" ds:itemID="{35EF3780-EE0B-4580-B0C1-4F48974BEAC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3343</TotalTime>
  <Words>1548</Words>
  <Application>Microsoft Office PowerPoint</Application>
  <PresentationFormat>On-screen Show (16:9)</PresentationFormat>
  <Paragraphs>232</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Raleway</vt:lpstr>
      <vt:lpstr>Karla</vt:lpstr>
      <vt:lpstr>Escalus template</vt:lpstr>
      <vt:lpstr>HTML5&amp;CSS3  Day1 presented by: Asmaa Ahmed</vt:lpstr>
      <vt:lpstr>What is XHTML?</vt:lpstr>
      <vt:lpstr>What’s New in XHTML?</vt:lpstr>
      <vt:lpstr>The Meaning of &lt;!DOCTYPE html&gt; </vt:lpstr>
      <vt:lpstr>Read more about &lt;!DOCTYPE html&gt; </vt:lpstr>
      <vt:lpstr>What’s HTML 5?</vt:lpstr>
      <vt:lpstr>What’s HTML 5?</vt:lpstr>
      <vt:lpstr>What’s HTML 5 Features?</vt:lpstr>
      <vt:lpstr>HTML5  Elements</vt:lpstr>
      <vt:lpstr>HTML charset Attribute</vt:lpstr>
      <vt:lpstr>HTML charset Attribute</vt:lpstr>
      <vt:lpstr> Viewport </vt:lpstr>
      <vt:lpstr> Viewport </vt:lpstr>
      <vt:lpstr> Viewport</vt:lpstr>
      <vt:lpstr> Viewport</vt:lpstr>
      <vt:lpstr>Size Content to The Viewport</vt:lpstr>
      <vt:lpstr>HTML 5 Semantic &amp; Structural Elements</vt:lpstr>
      <vt:lpstr>HTML 5 Semantic &amp; Structural Elements</vt:lpstr>
      <vt:lpstr>HTML 5 Semantic &amp; Structural Elements</vt:lpstr>
      <vt:lpstr>Forms</vt:lpstr>
      <vt:lpstr>Multimedia</vt:lpstr>
      <vt:lpstr>Native Media format for HTML5</vt:lpstr>
      <vt:lpstr>Native Media format for HTML5</vt:lpstr>
      <vt:lpstr>Media Attributes</vt:lpstr>
      <vt:lpstr>Drag and drop</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Guards</dc:title>
  <cp:lastModifiedBy>Asmaa Ahmed Marzouk</cp:lastModifiedBy>
  <cp:revision>555</cp:revision>
  <dcterms:modified xsi:type="dcterms:W3CDTF">2023-05-30T10:27:54Z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0x010100F13825A42A99A94583313FC259C0E928</vt:lpwstr>
  </property>
</Properties>
</file>