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7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70" r:id="rId24"/>
    <p:sldId id="290" r:id="rId25"/>
    <p:sldId id="289" r:id="rId26"/>
    <p:sldId id="288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5" r:id="rId35"/>
  </p:sldIdLst>
  <p:sldSz cx="12192000" cy="6858000"/>
  <p:notesSz cx="9144000" cy="6858000"/>
  <p:embeddedFontLst>
    <p:embeddedFont>
      <p:font typeface="Helvetica Neue" panose="02000503000000020004" pitchFamily="2" charset="0"/>
      <p:regular r:id="rId37"/>
      <p:bold r:id="rId38"/>
      <p:italic r:id="rId39"/>
      <p:boldItalic r:id="rId40"/>
    </p:embeddedFont>
    <p:embeddedFont>
      <p:font typeface="Questrial" pitchFamily="2" charset="77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82"/>
    <p:restoredTop sz="75750" autoAdjust="0"/>
  </p:normalViewPr>
  <p:slideViewPr>
    <p:cSldViewPr snapToGrid="0">
      <p:cViewPr varScale="1">
        <p:scale>
          <a:sx n="72" d="100"/>
          <a:sy n="72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8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:notes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clear distinction between behavioral model and Dataflow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this link http://stackoverflow.com/questions/18682019/confusion-between-behavioural-and-dataflow-model-programs-in-vhdl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this part is for understanding how to think of the design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4:notes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0954E412-5E8A-0174-BA8E-9CBF09710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:notes">
            <a:extLst>
              <a:ext uri="{FF2B5EF4-FFF2-40B4-BE49-F238E27FC236}">
                <a16:creationId xmlns:a16="http://schemas.microsoft.com/office/drawing/2014/main" id="{29DC7D9C-0393-5577-AC0A-67F857628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15:notes">
            <a:extLst>
              <a:ext uri="{FF2B5EF4-FFF2-40B4-BE49-F238E27FC236}">
                <a16:creationId xmlns:a16="http://schemas.microsoft.com/office/drawing/2014/main" id="{4B920346-3989-D637-9523-15D993580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20763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4" name="Google Shape;4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76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Synthesis:</a:t>
            </a:r>
            <a:endParaRPr/>
          </a:p>
          <a:p>
            <a:pPr marL="639762" marR="0" lvl="1" indent="-2333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Translating the HDL code into a circuit, which is then optimized</a:t>
            </a:r>
            <a:endParaRPr/>
          </a:p>
          <a:p>
            <a:pPr marL="342900" marR="0" lvl="0" indent="-762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Transfer Level (RTL):</a:t>
            </a:r>
            <a:endParaRPr/>
          </a:p>
          <a:p>
            <a:pPr marL="639762" marR="0" lvl="1" indent="-2333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behavioral model used for instance for synthesis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3" name="Google Shape;4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176F95BC-00BD-8282-0FC6-8D1540E4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:notes">
            <a:extLst>
              <a:ext uri="{FF2B5EF4-FFF2-40B4-BE49-F238E27FC236}">
                <a16:creationId xmlns:a16="http://schemas.microsoft.com/office/drawing/2014/main" id="{FB752B3C-C656-E6FF-725D-B494D5648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13:notes">
            <a:extLst>
              <a:ext uri="{FF2B5EF4-FFF2-40B4-BE49-F238E27FC236}">
                <a16:creationId xmlns:a16="http://schemas.microsoft.com/office/drawing/2014/main" id="{BE06F904-079B-1DF5-D21A-979DCFA610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17159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60CCEB39-DD31-A4FD-31FE-4A59A71E8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:notes">
            <a:extLst>
              <a:ext uri="{FF2B5EF4-FFF2-40B4-BE49-F238E27FC236}">
                <a16:creationId xmlns:a16="http://schemas.microsoft.com/office/drawing/2014/main" id="{746B21EF-4E90-7B17-DFEF-97C15E577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13:notes">
            <a:extLst>
              <a:ext uri="{FF2B5EF4-FFF2-40B4-BE49-F238E27FC236}">
                <a16:creationId xmlns:a16="http://schemas.microsoft.com/office/drawing/2014/main" id="{48A6C508-51C9-EF8B-4BCF-4CF4468C7F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67107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>
          <a:extLst>
            <a:ext uri="{FF2B5EF4-FFF2-40B4-BE49-F238E27FC236}">
              <a16:creationId xmlns:a16="http://schemas.microsoft.com/office/drawing/2014/main" id="{35F1F171-CC9F-EDD2-BCBF-9FA1BE403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:notes">
            <a:extLst>
              <a:ext uri="{FF2B5EF4-FFF2-40B4-BE49-F238E27FC236}">
                <a16:creationId xmlns:a16="http://schemas.microsoft.com/office/drawing/2014/main" id="{102772C4-117F-6E4B-AAF3-F486C0A0E5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19:notes">
            <a:extLst>
              <a:ext uri="{FF2B5EF4-FFF2-40B4-BE49-F238E27FC236}">
                <a16:creationId xmlns:a16="http://schemas.microsoft.com/office/drawing/2014/main" id="{BBAA4B31-40B6-6A68-6898-CE5998DFB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09705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3EDD0F9E-5465-9F38-A77F-B26C8D827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1:notes">
            <a:extLst>
              <a:ext uri="{FF2B5EF4-FFF2-40B4-BE49-F238E27FC236}">
                <a16:creationId xmlns:a16="http://schemas.microsoft.com/office/drawing/2014/main" id="{A7D1312C-25BE-719D-81B6-4683BABA2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p21:notes">
            <a:extLst>
              <a:ext uri="{FF2B5EF4-FFF2-40B4-BE49-F238E27FC236}">
                <a16:creationId xmlns:a16="http://schemas.microsoft.com/office/drawing/2014/main" id="{9CAA1717-58E7-EB04-4FF6-4F861779AB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69404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0" name="Google Shape;5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8" name="Google Shape;5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6" name="Google Shape;5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2" name="Google Shape;5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0" name="Google Shape;5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7" name="Google Shape;217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1</a:t>
            </a:r>
            <a:b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VHDL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1"/>
          </p:nvPr>
        </p:nvSpPr>
        <p:spPr>
          <a:xfrm>
            <a:off x="3617119" y="5791200"/>
            <a:ext cx="705088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13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EXERTED FROM DR. ADNAN SHAOUT- </a:t>
            </a:r>
            <a:r>
              <a:rPr lang="en-US" sz="136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MICHIGAN-DEARBORN</a:t>
            </a:r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8763000" y="200026"/>
            <a:ext cx="31242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CAIRO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3424238" y="3615532"/>
            <a:ext cx="6400800" cy="42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CMPN301: COMPUTER ARCHITECTURE COURSE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10440987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DEFINITION …(CONT)</a:t>
            </a:r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Entities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3733800" y="3073400"/>
            <a:ext cx="6172200" cy="157003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b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IN1,IN2,SEl	: 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std_logic;</a:t>
            </a:r>
            <a:b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OUT1        :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std_logic);</a:t>
            </a:r>
            <a:b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ENTITY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mux2;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4191000" y="2362200"/>
            <a:ext cx="1401762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8"/>
          <p:cNvCxnSpPr/>
          <p:nvPr/>
        </p:nvCxnSpPr>
        <p:spPr>
          <a:xfrm>
            <a:off x="4953000" y="2713040"/>
            <a:ext cx="304800" cy="47466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388" name="Google Shape;388;p28"/>
          <p:cNvSpPr txBox="1"/>
          <p:nvPr/>
        </p:nvSpPr>
        <p:spPr>
          <a:xfrm>
            <a:off x="6248401" y="2362200"/>
            <a:ext cx="1346199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names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28"/>
          <p:cNvCxnSpPr/>
          <p:nvPr/>
        </p:nvCxnSpPr>
        <p:spPr>
          <a:xfrm flipH="1">
            <a:off x="6569076" y="2981323"/>
            <a:ext cx="76198" cy="4937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390" name="Google Shape;390;p28"/>
          <p:cNvSpPr txBox="1"/>
          <p:nvPr/>
        </p:nvSpPr>
        <p:spPr>
          <a:xfrm>
            <a:off x="8016875" y="2381250"/>
            <a:ext cx="2393950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mode (direction)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8"/>
          <p:cNvCxnSpPr/>
          <p:nvPr/>
        </p:nvCxnSpPr>
        <p:spPr>
          <a:xfrm flipH="1">
            <a:off x="8093076" y="2789239"/>
            <a:ext cx="441324" cy="685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392" name="Google Shape;392;p28"/>
          <p:cNvSpPr txBox="1"/>
          <p:nvPr/>
        </p:nvSpPr>
        <p:spPr>
          <a:xfrm>
            <a:off x="3962400" y="5029201"/>
            <a:ext cx="1741486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words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28"/>
          <p:cNvCxnSpPr/>
          <p:nvPr/>
        </p:nvCxnSpPr>
        <p:spPr>
          <a:xfrm rot="10800000" flipH="1">
            <a:off x="4892676" y="4541839"/>
            <a:ext cx="212725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394" name="Google Shape;394;p28"/>
          <p:cNvCxnSpPr/>
          <p:nvPr/>
        </p:nvCxnSpPr>
        <p:spPr>
          <a:xfrm rot="10800000" flipH="1">
            <a:off x="9251950" y="4237039"/>
            <a:ext cx="381000" cy="1447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395" name="Google Shape;395;p28"/>
          <p:cNvSpPr txBox="1"/>
          <p:nvPr/>
        </p:nvSpPr>
        <p:spPr>
          <a:xfrm>
            <a:off x="8458200" y="5761039"/>
            <a:ext cx="1555750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punctuation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8077201" y="5041902"/>
            <a:ext cx="1092199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28"/>
          <p:cNvCxnSpPr/>
          <p:nvPr/>
        </p:nvCxnSpPr>
        <p:spPr>
          <a:xfrm rot="10800000" flipH="1">
            <a:off x="8502650" y="4267201"/>
            <a:ext cx="260350" cy="77866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4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arch1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mux2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out1 &lt;= (in1 and (not Sel)) 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or 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(in2 and Sel);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arch1;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5" name="Google Shape;405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06" name="Google Shape;406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2567297"/>
            <a:ext cx="6119390" cy="278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LET’S MAKE A MUX 4X1</a:t>
            </a:r>
            <a:endParaRPr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4" name="Google Shape;414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752600"/>
            <a:ext cx="3193057" cy="492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 4X1</a:t>
            </a:r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mux4 </a:t>
            </a: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in0,in1,in2,in3: IN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IN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std_logic_vector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 DOWNTO 0);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out1: OUT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mux4;</a:t>
            </a:r>
            <a:endParaRPr dirty="0"/>
          </a:p>
          <a:p>
            <a:pPr marL="228600" marR="0" lvl="0" indent="-6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2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3" name="Google Shape;423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24" name="Google Shape;424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1357803"/>
            <a:ext cx="3193057" cy="492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title"/>
          </p:nvPr>
        </p:nvSpPr>
        <p:spPr>
          <a:xfrm>
            <a:off x="914400" y="618518"/>
            <a:ext cx="10133011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endParaRPr/>
          </a:p>
        </p:txBody>
      </p:sp>
      <p:sp>
        <p:nvSpPr>
          <p:cNvPr id="432" name="Google Shape;432;p32"/>
          <p:cNvSpPr txBox="1">
            <a:spLocks noGrp="1"/>
          </p:cNvSpPr>
          <p:nvPr>
            <p:ph type="body" idx="1"/>
          </p:nvPr>
        </p:nvSpPr>
        <p:spPr>
          <a:xfrm>
            <a:off x="1141412" y="1905000"/>
            <a:ext cx="9905999" cy="44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Implementation is called Architecture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38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Modeling: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Dataflow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13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the flow of data within a component/system.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13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the component by the interconnection of lower level components/primitives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 </a:t>
            </a:r>
            <a:r>
              <a:rPr lang="en-US" sz="222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(next time)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13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the functionality of a component/system usually using a process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Mixed of the above ways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2"/>
          <p:cNvSpPr txBox="1">
            <a:spLocks noGrp="1"/>
          </p:cNvSpPr>
          <p:nvPr>
            <p:ph type="ftr" idx="11"/>
          </p:nvPr>
        </p:nvSpPr>
        <p:spPr>
          <a:xfrm>
            <a:off x="1137695" y="6400800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34" name="Google Shape;434;p32"/>
          <p:cNvSpPr txBox="1">
            <a:spLocks noGrp="1"/>
          </p:cNvSpPr>
          <p:nvPr>
            <p:ph type="sldNum" idx="12"/>
          </p:nvPr>
        </p:nvSpPr>
        <p:spPr>
          <a:xfrm>
            <a:off x="10363200" y="64007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E6AFF564-41FF-7749-4303-2CB38A8FE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>
            <a:extLst>
              <a:ext uri="{FF2B5EF4-FFF2-40B4-BE49-F238E27FC236}">
                <a16:creationId xmlns:a16="http://schemas.microsoft.com/office/drawing/2014/main" id="{F204BCFE-250F-E4E9-BB96-3A83B9199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endParaRPr/>
          </a:p>
        </p:txBody>
      </p:sp>
      <p:sp>
        <p:nvSpPr>
          <p:cNvPr id="440" name="Google Shape;440;p33">
            <a:extLst>
              <a:ext uri="{FF2B5EF4-FFF2-40B4-BE49-F238E27FC236}">
                <a16:creationId xmlns:a16="http://schemas.microsoft.com/office/drawing/2014/main" id="{49B44020-BD4C-93B0-9762-A0BD30870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arch1 </a:t>
            </a: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mux4 </a:t>
            </a: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out1 &lt;=   in0 </a:t>
            </a: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sel(0) = ‘0’ </a:t>
            </a: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sel(1) =‘0’</a:t>
            </a:r>
            <a:endParaRPr/>
          </a:p>
          <a:p>
            <a:pPr marL="342900" marR="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601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8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sel(0) = ‘0’ </a:t>
            </a: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sel(1) =‘1’</a:t>
            </a:r>
            <a:endParaRPr/>
          </a:p>
          <a:p>
            <a:pPr marL="342900" marR="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601"/>
              <a:buFont typeface="Arial"/>
              <a:buChar char="•"/>
            </a:pPr>
            <a:r>
              <a:rPr lang="en-US" sz="18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ELSE </a:t>
            </a:r>
            <a:r>
              <a:rPr lang="en-US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in2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sel(0) = ‘1’ </a:t>
            </a: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sel(1) =‘0’</a:t>
            </a:r>
            <a:b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18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in3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342900" marR="0" lvl="0" indent="-199231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463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arch1;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3">
            <a:extLst>
              <a:ext uri="{FF2B5EF4-FFF2-40B4-BE49-F238E27FC236}">
                <a16:creationId xmlns:a16="http://schemas.microsoft.com/office/drawing/2014/main" id="{9F94611A-FF72-6ED7-C0DC-EC198053046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42" name="Google Shape;442;p33">
            <a:extLst>
              <a:ext uri="{FF2B5EF4-FFF2-40B4-BE49-F238E27FC236}">
                <a16:creationId xmlns:a16="http://schemas.microsoft.com/office/drawing/2014/main" id="{C167799A-170A-2CF1-A559-9900691553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33">
            <a:extLst>
              <a:ext uri="{FF2B5EF4-FFF2-40B4-BE49-F238E27FC236}">
                <a16:creationId xmlns:a16="http://schemas.microsoft.com/office/drawing/2014/main" id="{9ACC817E-3C32-4043-88D8-628D587935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0" y="1752600"/>
            <a:ext cx="3193057" cy="4922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02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</a:t>
            </a:r>
            <a:endParaRPr sz="324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Make Mux 4x1 from Mux 2x1 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</a:t>
            </a:r>
            <a:endParaRPr sz="324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7" name="Google Shape;457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49695" y="2249488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59" name="Google Shape;459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</a:t>
            </a:r>
            <a:endParaRPr sz="324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5" name="Google Shape;465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6"/>
          <p:cNvSpPr txBox="1">
            <a:spLocks noGrp="1"/>
          </p:cNvSpPr>
          <p:nvPr>
            <p:ph type="body" idx="2"/>
          </p:nvPr>
        </p:nvSpPr>
        <p:spPr>
          <a:xfrm>
            <a:off x="2158136" y="2378869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mux4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mux2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b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IN1,IN2,SEl: 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std_logic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OUT1  :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std_logic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COMPONENT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x1,x2 :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std_logic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36"/>
          <p:cNvCxnSpPr/>
          <p:nvPr/>
        </p:nvCxnSpPr>
        <p:spPr>
          <a:xfrm>
            <a:off x="2171701" y="4986337"/>
            <a:ext cx="571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470" name="Google Shape;470;p36"/>
          <p:cNvSpPr txBox="1"/>
          <p:nvPr/>
        </p:nvSpPr>
        <p:spPr>
          <a:xfrm>
            <a:off x="571501" y="4724400"/>
            <a:ext cx="1600199" cy="5238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are considered as wires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36"/>
          <p:cNvCxnSpPr/>
          <p:nvPr/>
        </p:nvCxnSpPr>
        <p:spPr>
          <a:xfrm rot="10800000" flipH="1">
            <a:off x="4590165" y="5109266"/>
            <a:ext cx="304799" cy="8207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472" name="Google Shape;472;p36"/>
          <p:cNvSpPr txBox="1"/>
          <p:nvPr/>
        </p:nvSpPr>
        <p:spPr>
          <a:xfrm>
            <a:off x="3657600" y="5932876"/>
            <a:ext cx="3013074" cy="5389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type</a:t>
            </a:r>
            <a:b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 there is no direction for signals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36"/>
          <p:cNvCxnSpPr/>
          <p:nvPr/>
        </p:nvCxnSpPr>
        <p:spPr>
          <a:xfrm>
            <a:off x="1905000" y="3124200"/>
            <a:ext cx="38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474" name="Google Shape;474;p36"/>
          <p:cNvSpPr txBox="1"/>
          <p:nvPr/>
        </p:nvSpPr>
        <p:spPr>
          <a:xfrm>
            <a:off x="338137" y="2438400"/>
            <a:ext cx="1600199" cy="11699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When we use another entity inside our architecture we call it component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</a:t>
            </a:r>
            <a:endParaRPr sz="324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0" name="Google Shape;480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7"/>
          <p:cNvSpPr txBox="1">
            <a:spLocks noGrp="1"/>
          </p:cNvSpPr>
          <p:nvPr>
            <p:ph type="body" idx="2"/>
          </p:nvPr>
        </p:nvSpPr>
        <p:spPr>
          <a:xfrm>
            <a:off x="2158136" y="2378869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mux4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mux2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b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IN1,IN2,SEl: 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std_logic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OUT1  :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std_logic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COMPONENT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x1,x2 :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std_logic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37"/>
          <p:cNvCxnSpPr/>
          <p:nvPr/>
        </p:nvCxnSpPr>
        <p:spPr>
          <a:xfrm>
            <a:off x="2171701" y="4986337"/>
            <a:ext cx="571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485" name="Google Shape;485;p37"/>
          <p:cNvSpPr txBox="1"/>
          <p:nvPr/>
        </p:nvSpPr>
        <p:spPr>
          <a:xfrm>
            <a:off x="571501" y="4724400"/>
            <a:ext cx="1600199" cy="5238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are considered as wires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37"/>
          <p:cNvCxnSpPr/>
          <p:nvPr/>
        </p:nvCxnSpPr>
        <p:spPr>
          <a:xfrm rot="10800000" flipH="1">
            <a:off x="4590165" y="5109266"/>
            <a:ext cx="304799" cy="8207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487" name="Google Shape;487;p37"/>
          <p:cNvSpPr txBox="1"/>
          <p:nvPr/>
        </p:nvSpPr>
        <p:spPr>
          <a:xfrm>
            <a:off x="3657600" y="5932876"/>
            <a:ext cx="3013074" cy="5389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type</a:t>
            </a:r>
            <a:b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 there is no direction for signals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37"/>
          <p:cNvCxnSpPr/>
          <p:nvPr/>
        </p:nvCxnSpPr>
        <p:spPr>
          <a:xfrm>
            <a:off x="1905000" y="3124200"/>
            <a:ext cx="38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489" name="Google Shape;489;p37"/>
          <p:cNvSpPr txBox="1"/>
          <p:nvPr/>
        </p:nvSpPr>
        <p:spPr>
          <a:xfrm>
            <a:off x="338137" y="2438400"/>
            <a:ext cx="1600199" cy="11699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When we use another entity inside our architecture we call it component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7"/>
          <p:cNvSpPr txBox="1"/>
          <p:nvPr/>
        </p:nvSpPr>
        <p:spPr>
          <a:xfrm>
            <a:off x="7280111" y="2336162"/>
            <a:ext cx="4343400" cy="35417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Till here we told our circuit that there is a component called mux2 and this is how to connect to it but we didn’t use it yet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FLOW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9" name="Google Shape;249;p20"/>
          <p:cNvGrpSpPr/>
          <p:nvPr/>
        </p:nvGrpSpPr>
        <p:grpSpPr>
          <a:xfrm>
            <a:off x="4885743" y="1604497"/>
            <a:ext cx="2418131" cy="5020604"/>
            <a:chOff x="2905734" y="4297"/>
            <a:chExt cx="2418131" cy="5020604"/>
          </a:xfrm>
        </p:grpSpPr>
        <p:sp>
          <p:nvSpPr>
            <p:cNvPr id="250" name="Google Shape;250;p20"/>
            <p:cNvSpPr/>
            <p:nvPr/>
          </p:nvSpPr>
          <p:spPr>
            <a:xfrm>
              <a:off x="2938752" y="4297"/>
              <a:ext cx="2352094" cy="346248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 txBox="1"/>
            <p:nvPr/>
          </p:nvSpPr>
          <p:spPr>
            <a:xfrm>
              <a:off x="2948893" y="14438"/>
              <a:ext cx="2331812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HDL Design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 rot="5400000">
              <a:off x="4049878" y="359202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 txBox="1"/>
            <p:nvPr/>
          </p:nvSpPr>
          <p:spPr>
            <a:xfrm>
              <a:off x="4068057" y="372186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938752" y="523670"/>
              <a:ext cx="2352094" cy="346248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 txBox="1"/>
            <p:nvPr/>
          </p:nvSpPr>
          <p:spPr>
            <a:xfrm>
              <a:off x="2948893" y="533811"/>
              <a:ext cx="2331812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Behavioral Simulation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 rot="5400000">
              <a:off x="4049878" y="878575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4068057" y="891559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2938752" y="1043043"/>
              <a:ext cx="2352094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2948893" y="1053184"/>
              <a:ext cx="2331812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Synthesis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 rot="5400000">
              <a:off x="4049878" y="1397948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4068057" y="1410932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2949257" y="1562416"/>
              <a:ext cx="2331084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2959398" y="1572557"/>
              <a:ext cx="2310802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Post-Synthesis Simulation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 rot="5400000">
              <a:off x="4049878" y="1917321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 txBox="1"/>
            <p:nvPr/>
          </p:nvSpPr>
          <p:spPr>
            <a:xfrm>
              <a:off x="4068057" y="1930305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2964118" y="2081789"/>
              <a:ext cx="2301362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2974259" y="2091930"/>
              <a:ext cx="2281080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Floor Planning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 rot="5400000">
              <a:off x="4049878" y="2436694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4068057" y="2449678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2909799" y="2601162"/>
              <a:ext cx="2410001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2919940" y="2611303"/>
              <a:ext cx="2389719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Placement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 rot="5400000">
              <a:off x="4049878" y="2956067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4068057" y="2969051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2938752" y="3120535"/>
              <a:ext cx="2352094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2948893" y="3130676"/>
              <a:ext cx="2331812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Routing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 rot="5400000">
              <a:off x="4049878" y="3475439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 txBox="1"/>
            <p:nvPr/>
          </p:nvSpPr>
          <p:spPr>
            <a:xfrm>
              <a:off x="4068057" y="3488423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2938745" y="3639908"/>
              <a:ext cx="2352108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2948886" y="3650049"/>
              <a:ext cx="2331826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DRC / LVS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 rot="5400000">
              <a:off x="4049878" y="3994812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4068057" y="4007796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2905734" y="4159281"/>
              <a:ext cx="2418131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2915875" y="4169422"/>
              <a:ext cx="2397849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Post- Route Simulation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 rot="5400000">
              <a:off x="4049878" y="4514185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0"/>
            <p:cNvSpPr txBox="1"/>
            <p:nvPr/>
          </p:nvSpPr>
          <p:spPr>
            <a:xfrm>
              <a:off x="4068057" y="4527169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2905734" y="4678653"/>
              <a:ext cx="2418131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 txBox="1"/>
            <p:nvPr/>
          </p:nvSpPr>
          <p:spPr>
            <a:xfrm>
              <a:off x="2915875" y="4688794"/>
              <a:ext cx="2397849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Fabrication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20"/>
          <p:cNvSpPr/>
          <p:nvPr/>
        </p:nvSpPr>
        <p:spPr>
          <a:xfrm>
            <a:off x="2438400" y="2771775"/>
            <a:ext cx="1524000" cy="30480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7D7D7D"/>
              </a:gs>
            </a:gsLst>
            <a:lin ang="504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Leonardo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0"/>
          <p:cNvCxnSpPr/>
          <p:nvPr/>
        </p:nvCxnSpPr>
        <p:spPr>
          <a:xfrm rot="10800000">
            <a:off x="7239000" y="1828800"/>
            <a:ext cx="1066800" cy="160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0" name="Google Shape;290;p20"/>
          <p:cNvSpPr/>
          <p:nvPr/>
        </p:nvSpPr>
        <p:spPr>
          <a:xfrm>
            <a:off x="8305800" y="3276600"/>
            <a:ext cx="1524000" cy="30480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7D7D7D"/>
              </a:gs>
            </a:gsLst>
            <a:lin ang="504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Modelsim</a:t>
            </a:r>
            <a:endParaRPr sz="1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p20"/>
          <p:cNvCxnSpPr/>
          <p:nvPr/>
        </p:nvCxnSpPr>
        <p:spPr>
          <a:xfrm rot="10800000">
            <a:off x="7239000" y="3429000"/>
            <a:ext cx="10668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2" name="Google Shape;292;p20"/>
          <p:cNvCxnSpPr>
            <a:stCxn id="290" idx="1"/>
          </p:cNvCxnSpPr>
          <p:nvPr/>
        </p:nvCxnSpPr>
        <p:spPr>
          <a:xfrm flipH="1">
            <a:off x="7315200" y="3429000"/>
            <a:ext cx="990600" cy="259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3" name="Google Shape;293;p20"/>
          <p:cNvCxnSpPr>
            <a:stCxn id="290" idx="1"/>
          </p:cNvCxnSpPr>
          <p:nvPr/>
        </p:nvCxnSpPr>
        <p:spPr>
          <a:xfrm rot="10800000">
            <a:off x="7239000" y="2362200"/>
            <a:ext cx="1066800" cy="10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4" name="Google Shape;294;p20"/>
          <p:cNvCxnSpPr>
            <a:stCxn id="288" idx="3"/>
          </p:cNvCxnSpPr>
          <p:nvPr/>
        </p:nvCxnSpPr>
        <p:spPr>
          <a:xfrm>
            <a:off x="3962400" y="292417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5" name="Google Shape;295;p20"/>
          <p:cNvCxnSpPr/>
          <p:nvPr/>
        </p:nvCxnSpPr>
        <p:spPr>
          <a:xfrm rot="10800000" flipH="1">
            <a:off x="3962400" y="3962401"/>
            <a:ext cx="990600" cy="257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6" name="Google Shape;296;p20"/>
          <p:cNvCxnSpPr/>
          <p:nvPr/>
        </p:nvCxnSpPr>
        <p:spPr>
          <a:xfrm>
            <a:off x="3962400" y="4219576"/>
            <a:ext cx="914400" cy="200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7" name="Google Shape;297;p20"/>
          <p:cNvCxnSpPr/>
          <p:nvPr/>
        </p:nvCxnSpPr>
        <p:spPr>
          <a:xfrm>
            <a:off x="3962400" y="4219576"/>
            <a:ext cx="990600" cy="733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8" name="Google Shape;298;p20"/>
          <p:cNvCxnSpPr/>
          <p:nvPr/>
        </p:nvCxnSpPr>
        <p:spPr>
          <a:xfrm>
            <a:off x="3962400" y="5486400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9" name="Google Shape;299;p20"/>
          <p:cNvSpPr/>
          <p:nvPr/>
        </p:nvSpPr>
        <p:spPr>
          <a:xfrm>
            <a:off x="4419600" y="1676400"/>
            <a:ext cx="381000" cy="914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1926610" y="1944262"/>
            <a:ext cx="231986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Architecture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438400" y="4067175"/>
            <a:ext cx="1524000" cy="30480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7D7D7D"/>
              </a:gs>
            </a:gsLst>
            <a:lin ang="504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 Station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2438400" y="5334000"/>
            <a:ext cx="1524000" cy="30480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7D7D7D"/>
              </a:gs>
            </a:gsLst>
            <a:lin ang="504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Calibre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Times New Roman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imes New Roman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05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(CONT)</a:t>
            </a:r>
            <a:endParaRPr sz="324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Google Shape;496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8"/>
          <p:cNvSpPr txBox="1">
            <a:spLocks noGrp="1"/>
          </p:cNvSpPr>
          <p:nvPr>
            <p:ph type="ftr" idx="11"/>
          </p:nvPr>
        </p:nvSpPr>
        <p:spPr>
          <a:xfrm>
            <a:off x="138069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98" name="Google Shape;498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body" idx="2"/>
          </p:nvPr>
        </p:nvSpPr>
        <p:spPr>
          <a:xfrm>
            <a:off x="1295400" y="2133600"/>
            <a:ext cx="6019800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u0: mux2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(in0,in1,s(0),x1);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u1: mux2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(in2,in3,s(0),x2);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u2: mux2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(x1,x2,s(1),out1);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struct;</a:t>
            </a:r>
            <a:endParaRPr dirty="0"/>
          </a:p>
        </p:txBody>
      </p:sp>
      <p:cxnSp>
        <p:nvCxnSpPr>
          <p:cNvPr id="500" name="Google Shape;500;p38"/>
          <p:cNvCxnSpPr/>
          <p:nvPr/>
        </p:nvCxnSpPr>
        <p:spPr>
          <a:xfrm rot="10800000" flipH="1">
            <a:off x="1418413" y="2950369"/>
            <a:ext cx="498474" cy="1079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501" name="Google Shape;501;p38"/>
          <p:cNvSpPr txBox="1"/>
          <p:nvPr/>
        </p:nvSpPr>
        <p:spPr>
          <a:xfrm>
            <a:off x="125452" y="3058319"/>
            <a:ext cx="1600199" cy="7381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Label to identify component with while tracing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38"/>
          <p:cNvCxnSpPr/>
          <p:nvPr/>
        </p:nvCxnSpPr>
        <p:spPr>
          <a:xfrm rot="10800000">
            <a:off x="2672300" y="3973669"/>
            <a:ext cx="1" cy="10181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503" name="Google Shape;503;p38"/>
          <p:cNvSpPr txBox="1"/>
          <p:nvPr/>
        </p:nvSpPr>
        <p:spPr>
          <a:xfrm>
            <a:off x="1872201" y="4991857"/>
            <a:ext cx="1600199" cy="3079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Component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3068713" y="1920555"/>
            <a:ext cx="3505200" cy="5238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Keyword , whenever I port map a component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 put it in the circuit (as hardware IC)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38"/>
          <p:cNvCxnSpPr/>
          <p:nvPr/>
        </p:nvCxnSpPr>
        <p:spPr>
          <a:xfrm rot="10800000">
            <a:off x="5144414" y="4240368"/>
            <a:ext cx="38776" cy="125555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506" name="Google Shape;506;p38"/>
          <p:cNvSpPr txBox="1"/>
          <p:nvPr/>
        </p:nvSpPr>
        <p:spPr>
          <a:xfrm>
            <a:off x="3832302" y="5495926"/>
            <a:ext cx="3657600" cy="5238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Parameters sent to the component in the same order they are mentioned in the declaration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8"/>
          <p:cNvSpPr/>
          <p:nvPr/>
        </p:nvSpPr>
        <p:spPr>
          <a:xfrm rot="-5400000">
            <a:off x="5429250" y="3573619"/>
            <a:ext cx="266699" cy="1066799"/>
          </a:xfrm>
          <a:prstGeom prst="leftBrace">
            <a:avLst>
              <a:gd name="adj1" fmla="val 450"/>
              <a:gd name="adj2" fmla="val 108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38"/>
          <p:cNvSpPr/>
          <p:nvPr/>
        </p:nvSpPr>
        <p:spPr>
          <a:xfrm rot="10800000">
            <a:off x="6590835" y="2903378"/>
            <a:ext cx="266699" cy="1066799"/>
          </a:xfrm>
          <a:prstGeom prst="leftBrace">
            <a:avLst>
              <a:gd name="adj1" fmla="val 450"/>
              <a:gd name="adj2" fmla="val 108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6977429" y="3124201"/>
            <a:ext cx="1252172" cy="1295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Concurrent statements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All executes at the same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38"/>
          <p:cNvCxnSpPr>
            <a:stCxn id="504" idx="2"/>
          </p:cNvCxnSpPr>
          <p:nvPr/>
        </p:nvCxnSpPr>
        <p:spPr>
          <a:xfrm flipH="1">
            <a:off x="4172113" y="2444429"/>
            <a:ext cx="649200" cy="244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24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(CONT)</a:t>
            </a:r>
            <a:endParaRPr sz="324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6" name="Google Shape;516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9"/>
          <p:cNvSpPr txBox="1">
            <a:spLocks noGrp="1"/>
          </p:cNvSpPr>
          <p:nvPr>
            <p:ph type="ftr" idx="11"/>
          </p:nvPr>
        </p:nvSpPr>
        <p:spPr>
          <a:xfrm>
            <a:off x="138069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18" name="Google Shape;518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9"/>
          <p:cNvSpPr txBox="1">
            <a:spLocks noGrp="1"/>
          </p:cNvSpPr>
          <p:nvPr>
            <p:ph type="body" idx="2"/>
          </p:nvPr>
        </p:nvSpPr>
        <p:spPr>
          <a:xfrm>
            <a:off x="1295400" y="2133600"/>
            <a:ext cx="6019800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u0: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(in0,in1,s(0),x1);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u1: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(in2,in3,s(0),x2);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u2: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(x1,x2,s(1),out1);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A8A83105-DBBA-F20E-A991-A540D46E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>
            <a:extLst>
              <a:ext uri="{FF2B5EF4-FFF2-40B4-BE49-F238E27FC236}">
                <a16:creationId xmlns:a16="http://schemas.microsoft.com/office/drawing/2014/main" id="{5C08289F-BB82-5BC3-580F-19ED0CE0E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10189975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(CONT)</a:t>
            </a:r>
            <a:endParaRPr dirty="0"/>
          </a:p>
        </p:txBody>
      </p:sp>
      <p:sp>
        <p:nvSpPr>
          <p:cNvPr id="422" name="Google Shape;422;p31">
            <a:extLst>
              <a:ext uri="{FF2B5EF4-FFF2-40B4-BE49-F238E27FC236}">
                <a16:creationId xmlns:a16="http://schemas.microsoft.com/office/drawing/2014/main" id="{C530775C-705B-6803-C5A8-2C546EFD6D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gate_logic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A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,B,: IN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en-US"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C: OUT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en-US"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gate_logic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228600" marR="0" lvl="0" indent="-6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2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3" name="Google Shape;423;p31">
            <a:extLst>
              <a:ext uri="{FF2B5EF4-FFF2-40B4-BE49-F238E27FC236}">
                <a16:creationId xmlns:a16="http://schemas.microsoft.com/office/drawing/2014/main" id="{FFF34D6E-D855-4C8A-3951-EEB2A7DD220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24" name="Google Shape;424;p31">
            <a:extLst>
              <a:ext uri="{FF2B5EF4-FFF2-40B4-BE49-F238E27FC236}">
                <a16:creationId xmlns:a16="http://schemas.microsoft.com/office/drawing/2014/main" id="{79D3905E-00EF-A143-FA78-DC3631FB1F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301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4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(CONT)</a:t>
            </a:r>
            <a:endParaRPr dirty="0"/>
          </a:p>
        </p:txBody>
      </p:sp>
      <p:sp>
        <p:nvSpPr>
          <p:cNvPr id="440" name="Google Shape;440;p3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and_gate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0" dirty="0" err="1">
                <a:latin typeface="Calibri"/>
                <a:ea typeface="Calibri"/>
                <a:cs typeface="Calibri"/>
                <a:sym typeface="Calibri"/>
              </a:rPr>
              <a:t>gate_logic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dirty="0"/>
          </a:p>
          <a:p>
            <a:pPr marL="342900" marR="0" lvl="0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a </a:t>
            </a: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2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900" marR="0" lvl="0" indent="-199231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463"/>
              <a:buFont typeface="Arial"/>
              <a:buNone/>
            </a:pPr>
            <a:endParaRPr sz="1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0" dirty="0" err="1">
                <a:latin typeface="Calibri"/>
                <a:ea typeface="Calibri"/>
                <a:cs typeface="Calibri"/>
                <a:sym typeface="Calibri"/>
              </a:rPr>
              <a:t>and_gate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86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or_gate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gate_logic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IS</a:t>
            </a:r>
            <a:endParaRPr lang="en-US" dirty="0"/>
          </a:p>
          <a:p>
            <a:pPr marL="342900" lvl="0" indent="-228600">
              <a:lnSpc>
                <a:spcPct val="90000"/>
              </a:lnSpc>
              <a:spcBef>
                <a:spcPts val="320"/>
              </a:spcBef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BEGIN</a:t>
            </a:r>
            <a:endParaRPr lang="en-US" dirty="0"/>
          </a:p>
          <a:p>
            <a:pPr marL="342900" lvl="0" indent="-228600">
              <a:lnSpc>
                <a:spcPct val="90000"/>
              </a:lnSpc>
              <a:spcBef>
                <a:spcPts val="320"/>
              </a:spcBef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c &lt;= a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dirty="0"/>
          </a:p>
          <a:p>
            <a:pPr marL="342900" lvl="0" indent="-199231">
              <a:lnSpc>
                <a:spcPct val="110000"/>
              </a:lnSpc>
              <a:spcBef>
                <a:spcPts val="320"/>
              </a:spcBef>
              <a:buSzPts val="463"/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8600">
              <a:lnSpc>
                <a:spcPct val="90000"/>
              </a:lnSpc>
              <a:spcBef>
                <a:spcPts val="320"/>
              </a:spcBef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or_gate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dirty="0"/>
          </a:p>
          <a:p>
            <a:pPr marL="342900" marR="0" lvl="0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42" name="Google Shape;442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184BFC8C-2944-E55D-4099-84A51948B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>
            <a:extLst>
              <a:ext uri="{FF2B5EF4-FFF2-40B4-BE49-F238E27FC236}">
                <a16:creationId xmlns:a16="http://schemas.microsoft.com/office/drawing/2014/main" id="{20B48B2B-E0E5-1BB6-197D-58442D0068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1040512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dirty="0">
                <a:latin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(CONT)</a:t>
            </a:r>
            <a:endParaRPr dirty="0"/>
          </a:p>
        </p:txBody>
      </p:sp>
      <p:sp>
        <p:nvSpPr>
          <p:cNvPr id="422" name="Google Shape;422;p31">
            <a:extLst>
              <a:ext uri="{FF2B5EF4-FFF2-40B4-BE49-F238E27FC236}">
                <a16:creationId xmlns:a16="http://schemas.microsoft.com/office/drawing/2014/main" id="{501434F5-477F-CB9C-049B-FAD710ABD9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i="1" dirty="0">
                <a:latin typeface="Times New Roman"/>
                <a:ea typeface="Times New Roman"/>
                <a:cs typeface="Times New Roman"/>
                <a:sym typeface="Times New Roman"/>
              </a:rPr>
              <a:t>gates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in0,in1,in2,in3: IN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en-US"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out1, out2: OUT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en-US"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gates;</a:t>
            </a:r>
            <a:endParaRPr dirty="0"/>
          </a:p>
          <a:p>
            <a:pPr marL="228600" marR="0" lvl="0" indent="-6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2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3" name="Google Shape;423;p31">
            <a:extLst>
              <a:ext uri="{FF2B5EF4-FFF2-40B4-BE49-F238E27FC236}">
                <a16:creationId xmlns:a16="http://schemas.microsoft.com/office/drawing/2014/main" id="{B53F807B-88D7-87EE-5362-FD9B765D7E0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24" name="Google Shape;424;p31">
            <a:extLst>
              <a:ext uri="{FF2B5EF4-FFF2-40B4-BE49-F238E27FC236}">
                <a16:creationId xmlns:a16="http://schemas.microsoft.com/office/drawing/2014/main" id="{74DEBAA6-C45B-3A7B-6882-874E0E77CE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862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0769BD3C-2B86-8F8C-3FD5-1F8A2F403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>
            <a:extLst>
              <a:ext uri="{FF2B5EF4-FFF2-40B4-BE49-F238E27FC236}">
                <a16:creationId xmlns:a16="http://schemas.microsoft.com/office/drawing/2014/main" id="{8710AE3B-86D9-56D4-0C86-C634855AF7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4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</a:t>
            </a:r>
            <a:r>
              <a:rPr lang="en-US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(CONT)</a:t>
            </a:r>
            <a:endParaRPr sz="324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0" name="Google Shape;480;p37">
            <a:extLst>
              <a:ext uri="{FF2B5EF4-FFF2-40B4-BE49-F238E27FC236}">
                <a16:creationId xmlns:a16="http://schemas.microsoft.com/office/drawing/2014/main" id="{57D7CD04-2726-6225-70F8-B11FEC93DE3D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7">
            <a:extLst>
              <a:ext uri="{FF2B5EF4-FFF2-40B4-BE49-F238E27FC236}">
                <a16:creationId xmlns:a16="http://schemas.microsoft.com/office/drawing/2014/main" id="{F0C020C4-3F76-D480-8102-F37D24D4DDF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158136" y="2378869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gates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i="1" dirty="0" err="1">
                <a:latin typeface="Calibri"/>
                <a:ea typeface="Calibri"/>
                <a:cs typeface="Calibri"/>
                <a:sym typeface="Calibri"/>
              </a:rPr>
              <a:t>gate_logic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b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A,B: 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std_logic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i="1" dirty="0">
                <a:latin typeface="Calibri"/>
                <a:ea typeface="Calibri"/>
                <a:cs typeface="Calibri"/>
                <a:sym typeface="Calibri"/>
              </a:rPr>
              <a:t>             C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std_logic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COMPONENT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7">
            <a:extLst>
              <a:ext uri="{FF2B5EF4-FFF2-40B4-BE49-F238E27FC236}">
                <a16:creationId xmlns:a16="http://schemas.microsoft.com/office/drawing/2014/main" id="{E8BA52EF-B236-A039-9E47-0D45BD7BFA5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483" name="Google Shape;483;p37">
            <a:extLst>
              <a:ext uri="{FF2B5EF4-FFF2-40B4-BE49-F238E27FC236}">
                <a16:creationId xmlns:a16="http://schemas.microsoft.com/office/drawing/2014/main" id="{46B49362-D350-A992-DB73-106CD05F4C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37">
            <a:extLst>
              <a:ext uri="{FF2B5EF4-FFF2-40B4-BE49-F238E27FC236}">
                <a16:creationId xmlns:a16="http://schemas.microsoft.com/office/drawing/2014/main" id="{75FD25F8-24A5-3243-05DD-299512FBCFFD}"/>
              </a:ext>
            </a:extLst>
          </p:cNvPr>
          <p:cNvCxnSpPr/>
          <p:nvPr/>
        </p:nvCxnSpPr>
        <p:spPr>
          <a:xfrm>
            <a:off x="2171701" y="4986337"/>
            <a:ext cx="571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490" name="Google Shape;490;p37">
            <a:extLst>
              <a:ext uri="{FF2B5EF4-FFF2-40B4-BE49-F238E27FC236}">
                <a16:creationId xmlns:a16="http://schemas.microsoft.com/office/drawing/2014/main" id="{A7C7FBC1-0418-94B5-5937-34A28D659807}"/>
              </a:ext>
            </a:extLst>
          </p:cNvPr>
          <p:cNvSpPr txBox="1"/>
          <p:nvPr/>
        </p:nvSpPr>
        <p:spPr>
          <a:xfrm>
            <a:off x="7280111" y="2336162"/>
            <a:ext cx="4343400" cy="35417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Till here we told our circuit that there is a component called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gate_logic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this is how to connect to it but we didn’t use it yet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05056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>
          <a:extLst>
            <a:ext uri="{FF2B5EF4-FFF2-40B4-BE49-F238E27FC236}">
              <a16:creationId xmlns:a16="http://schemas.microsoft.com/office/drawing/2014/main" id="{1DFE78B1-E340-9C8C-4422-F2902FFA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>
            <a:extLst>
              <a:ext uri="{FF2B5EF4-FFF2-40B4-BE49-F238E27FC236}">
                <a16:creationId xmlns:a16="http://schemas.microsoft.com/office/drawing/2014/main" id="{DCD7B0EB-DE3C-0927-156E-FA49F2DD8B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24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(CONT)</a:t>
            </a:r>
            <a:endParaRPr sz="324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39">
            <a:extLst>
              <a:ext uri="{FF2B5EF4-FFF2-40B4-BE49-F238E27FC236}">
                <a16:creationId xmlns:a16="http://schemas.microsoft.com/office/drawing/2014/main" id="{D0EB6EAD-79B7-08A3-A563-23C6B254C9A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38069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18" name="Google Shape;518;p39">
            <a:extLst>
              <a:ext uri="{FF2B5EF4-FFF2-40B4-BE49-F238E27FC236}">
                <a16:creationId xmlns:a16="http://schemas.microsoft.com/office/drawing/2014/main" id="{04F494CC-0682-9758-9067-3B9543850C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9">
            <a:extLst>
              <a:ext uri="{FF2B5EF4-FFF2-40B4-BE49-F238E27FC236}">
                <a16:creationId xmlns:a16="http://schemas.microsoft.com/office/drawing/2014/main" id="{DAFF95B5-6799-7354-D828-11A70B9B637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5106" y="2133600"/>
            <a:ext cx="8408894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i="1" dirty="0">
                <a:latin typeface="Calibri"/>
                <a:ea typeface="Calibri"/>
                <a:cs typeface="Calibri"/>
                <a:sym typeface="Calibri"/>
              </a:rPr>
              <a:t>and1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work.gate_logic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and_gate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(in0,in1,out1);</a:t>
            </a:r>
            <a:endParaRPr dirty="0"/>
          </a:p>
          <a:p>
            <a:pPr marL="0" lvl="0" indent="0">
              <a:spcBef>
                <a:spcPts val="360"/>
              </a:spcBef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or1</a:t>
            </a:r>
            <a:r>
              <a:rPr lang="en-US" i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i="1" dirty="0" err="1">
                <a:latin typeface="Calibri"/>
                <a:ea typeface="Calibri"/>
                <a:cs typeface="Calibri"/>
                <a:sym typeface="Calibri"/>
              </a:rPr>
              <a:t>work.gate_logic</a:t>
            </a:r>
            <a:r>
              <a:rPr lang="en-US" i="1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i="1" dirty="0" err="1">
                <a:latin typeface="Calibri"/>
                <a:ea typeface="Calibri"/>
                <a:cs typeface="Calibri"/>
                <a:sym typeface="Calibri"/>
              </a:rPr>
              <a:t>or_gate</a:t>
            </a:r>
            <a:r>
              <a:rPr lang="en-US" i="1" dirty="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i="1" dirty="0">
                <a:latin typeface="Calibri"/>
                <a:ea typeface="Calibri"/>
                <a:cs typeface="Calibri"/>
                <a:sym typeface="Calibri"/>
              </a:rPr>
              <a:t> (in2,in3,out2);</a:t>
            </a:r>
            <a:endParaRPr lang="en-US" dirty="0"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2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(STD_LOGIC)</a:t>
            </a:r>
            <a:endParaRPr/>
          </a:p>
        </p:txBody>
      </p:sp>
      <p:sp>
        <p:nvSpPr>
          <p:cNvPr id="525" name="Google Shape;525;p40"/>
          <p:cNvSpPr txBox="1">
            <a:spLocks noGrp="1"/>
          </p:cNvSpPr>
          <p:nvPr>
            <p:ph type="body" idx="1"/>
          </p:nvPr>
        </p:nvSpPr>
        <p:spPr>
          <a:xfrm>
            <a:off x="1141412" y="1752600"/>
            <a:ext cx="99059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ieee.std_logic_1164.all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•"/>
            </a:pPr>
            <a:r>
              <a:rPr lang="en-US" sz="204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204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Possible values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or 0  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→ for conflict 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→ high impedance  (remember tristate buffer?)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→ undefined 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5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Think: What do you think possible values of Data Type (bit) ?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5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better to use bit or </a:t>
            </a:r>
            <a:r>
              <a:rPr lang="en-US" sz="204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204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/>
          </a:p>
        </p:txBody>
      </p:sp>
      <p:sp>
        <p:nvSpPr>
          <p:cNvPr id="526" name="Google Shape;526;p4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27" name="Google Shape;527;p4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(STD_LOGIC_VECTOR)</a:t>
            </a:r>
            <a:endParaRPr/>
          </a:p>
        </p:txBody>
      </p:sp>
      <p:sp>
        <p:nvSpPr>
          <p:cNvPr id="533" name="Google Shape;533;p41"/>
          <p:cNvSpPr txBox="1">
            <a:spLocks noGrp="1"/>
          </p:cNvSpPr>
          <p:nvPr>
            <p:ph type="body" idx="1"/>
          </p:nvPr>
        </p:nvSpPr>
        <p:spPr>
          <a:xfrm>
            <a:off x="1141412" y="1752600"/>
            <a:ext cx="99059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Std_logic_vector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 : in std_logic_vector(2 downto 0)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accessed like b(2) , b(1)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all vector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&lt;= b;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a range of the vector 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b(1 downto 0) &lt;= a(2 downto 1) 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‘&amp;’ operator to concatenate two vectors or vector and single element 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b(1 downto 0 ) &lt;= a(2) &amp; ‘0’</a:t>
            </a:r>
            <a:endParaRPr/>
          </a:p>
          <a:p>
            <a:pPr marL="228600" marR="0" lvl="0" indent="-38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698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698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4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35" name="Google Shape;535;p4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confused !!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42"/>
          <p:cNvSpPr txBox="1">
            <a:spLocks noGrp="1"/>
          </p:cNvSpPr>
          <p:nvPr>
            <p:ph type="body" idx="1"/>
          </p:nvPr>
        </p:nvSpPr>
        <p:spPr>
          <a:xfrm>
            <a:off x="1141412" y="1752600"/>
            <a:ext cx="1074578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module as a function or class 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entity declaration is like a header for the function (interface to our module)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is the implementation of the function (how this module behaves inside)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I want to use function in another , I have to include that function header (that’s when I introduce the module between architecture and begin)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actual usage of the function happens when we call it – function call- this is like port mapping a component But …</a:t>
            </a:r>
            <a:endParaRPr/>
          </a:p>
          <a:p>
            <a:pPr marL="228600" marR="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4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43" name="Google Shape;543;p4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1"/>
          </p:nvPr>
        </p:nvSpPr>
        <p:spPr>
          <a:xfrm>
            <a:off x="1219200" y="1905000"/>
            <a:ext cx="102107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VHDL and its usage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different modeling techniques in designing digital circuits  (Dataflow ,  structural)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Hardware created from the VHDL code 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Concurrent statement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 previously created entity (component instantiation a.k.a port mapping)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designing with VHDL</a:t>
            </a:r>
            <a:endParaRPr/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Consideration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4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you use port map , </a:t>
            </a:r>
            <a:r>
              <a:rPr lang="en-US" sz="24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add a component to the circuit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not like a function that you can call it and re-call it. so in our previous example we had 3 mux2 components (i.e. 3 ICs on the breadboard).</a:t>
            </a:r>
            <a:b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port mapping is physical insertion of hardware </a:t>
            </a:r>
            <a:r>
              <a:rPr lang="en-US" sz="24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can’t be made in a condition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(i.e. x&lt; = mux2 port map(…) when A=‘0’ ; is totally </a:t>
            </a:r>
            <a:r>
              <a:rPr lang="en-US" sz="24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software , VHDL statement are </a:t>
            </a:r>
            <a:r>
              <a:rPr lang="en-US" sz="24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they all execute in the same time not after each other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(unless in certain cases to be mentioned later)</a:t>
            </a:r>
            <a:endParaRPr/>
          </a:p>
          <a:p>
            <a:pPr marL="228600" marR="0" lvl="0" indent="-38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51" name="Google Shape;551;p4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557" name="Google Shape;557;p44"/>
          <p:cNvSpPr txBox="1">
            <a:spLocks noGrp="1"/>
          </p:cNvSpPr>
          <p:nvPr>
            <p:ph type="body" idx="1"/>
          </p:nvPr>
        </p:nvSpPr>
        <p:spPr>
          <a:xfrm>
            <a:off x="1219200" y="1905000"/>
            <a:ext cx="102107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VHDL and its usage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different modeling techniques in designing digital circuits  (Dataflow ,  structural)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Hardware created from the VHDL code 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Concurrent statement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 previously created entity (component instantiation a.k.a port mapping)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designing with VHDL</a:t>
            </a:r>
            <a:endParaRPr/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4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59" name="Google Shape;559;p4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TIPS</a:t>
            </a:r>
            <a:endParaRPr/>
          </a:p>
        </p:txBody>
      </p:sp>
      <p:sp>
        <p:nvSpPr>
          <p:cNvPr id="565" name="Google Shape;565;p4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Save &amp; Compile before simulation.</a:t>
            </a:r>
            <a:endParaRPr/>
          </a:p>
          <a:p>
            <a:pPr marL="5715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Error/Warning messages in “Transcript” tap.</a:t>
            </a:r>
            <a:endParaRPr/>
          </a:p>
          <a:p>
            <a:pPr marL="5715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“Radix” to make the simulation easier (right click on signal name in simulation).</a:t>
            </a:r>
            <a:endParaRPr/>
          </a:p>
          <a:p>
            <a:pPr marL="5715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Re-writing your code all over again will </a:t>
            </a:r>
            <a:r>
              <a:rPr lang="en-US" sz="222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solve your problems.</a:t>
            </a:r>
            <a:endParaRPr/>
          </a:p>
          <a:p>
            <a:pPr marL="5715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Error, check the few lines before the line with error message.</a:t>
            </a:r>
            <a:endParaRPr/>
          </a:p>
          <a:p>
            <a:pPr marL="5715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use Do files instead of Changing the inputs every time.</a:t>
            </a:r>
            <a:endParaRPr/>
          </a:p>
          <a:p>
            <a:pPr marL="571500" marR="0" lvl="0" indent="-31623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238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6" name="Google Shape;566;p4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67" name="Google Shape;567;p4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DEMO#1 </a:t>
            </a:r>
            <a:endParaRPr/>
          </a:p>
        </p:txBody>
      </p:sp>
      <p:sp>
        <p:nvSpPr>
          <p:cNvPr id="573" name="Google Shape;573;p4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Project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files to project (and.vhd)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(Fix Errors)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(force, clock, do)</a:t>
            </a:r>
            <a:endParaRPr/>
          </a:p>
        </p:txBody>
      </p:sp>
      <p:sp>
        <p:nvSpPr>
          <p:cNvPr id="574" name="Google Shape;574;p4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75" name="Google Shape;575;p4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590" name="Google Shape;590;p48"/>
          <p:cNvSpPr txBox="1">
            <a:spLocks noGrp="1"/>
          </p:cNvSpPr>
          <p:nvPr>
            <p:ph type="body" idx="1"/>
          </p:nvPr>
        </p:nvSpPr>
        <p:spPr>
          <a:xfrm>
            <a:off x="1141412" y="1905000"/>
            <a:ext cx="9905999" cy="388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VHDL?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VHDL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Entity/Architecture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using (Dataflow , structural)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 in VHDL (std_logic / bit &amp; std_logic_vector / bit_vector)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is Concurrent not sequential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are wires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Resuing previously created entity (component instantiation a.k.a port mapping)</a:t>
            </a:r>
            <a:endParaRPr/>
          </a:p>
          <a:p>
            <a:pPr marL="228600" marR="0" lvl="0" indent="-523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4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92" name="Google Shape;592;p4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VHDL?</a:t>
            </a:r>
            <a:endParaRPr/>
          </a:p>
        </p:txBody>
      </p:sp>
      <p:sp>
        <p:nvSpPr>
          <p:cNvPr id="318" name="Google Shape;318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VHSIC Hardware Description Language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is a programming language that allows one to model and develop complex digital systems.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20" name="Google Shape;320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VHDL?</a:t>
            </a:r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specification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using simulation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verification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Synthesis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assignments ☺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 DESIGNER GOAL</a:t>
            </a:r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‘reliable’ design process, with minimum cost and time.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design errors!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36" name="Google Shape;336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is </a:t>
            </a:r>
            <a:r>
              <a:rPr lang="en-US" sz="3600" b="1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Describing Hardware</a:t>
            </a:r>
            <a:r>
              <a:rPr lang="en-US" sz="3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every line counts and cost a lot in real world   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2" name="Google Shape;342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</a:pPr>
            <a:endParaRPr sz="1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" name="Google Shape;343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VARIABLES </a:t>
            </a:r>
            <a:endParaRPr/>
          </a:p>
        </p:txBody>
      </p:sp>
      <p:sp>
        <p:nvSpPr>
          <p:cNvPr id="350" name="Google Shape;350;p2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are Wires</a:t>
            </a:r>
            <a:endParaRPr dirty="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are “&lt;=” or “:=” instead of “=”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9762" marR="0" lvl="1" indent="-2333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&lt;= C and D;</a:t>
            </a:r>
            <a:endParaRPr dirty="0"/>
          </a:p>
          <a:p>
            <a:pPr marL="639762" marR="0" lvl="1" indent="-2333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</a:pPr>
            <a:endParaRPr sz="24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9762" marR="0" lvl="1" indent="-2333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&lt;= E nor F;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1" name="Google Shape;351;p26"/>
          <p:cNvGrpSpPr/>
          <p:nvPr/>
        </p:nvGrpSpPr>
        <p:grpSpPr>
          <a:xfrm>
            <a:off x="8418514" y="2895600"/>
            <a:ext cx="1768474" cy="884237"/>
            <a:chOff x="0" y="0"/>
            <a:chExt cx="1914525" cy="884237"/>
          </a:xfrm>
        </p:grpSpPr>
        <p:cxnSp>
          <p:nvCxnSpPr>
            <p:cNvPr id="352" name="Google Shape;352;p26"/>
            <p:cNvCxnSpPr/>
            <p:nvPr/>
          </p:nvCxnSpPr>
          <p:spPr>
            <a:xfrm>
              <a:off x="1325562" y="244475"/>
              <a:ext cx="41592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53" name="Google Shape;353;p26"/>
            <p:cNvSpPr txBox="1"/>
            <p:nvPr/>
          </p:nvSpPr>
          <p:spPr>
            <a:xfrm>
              <a:off x="1803400" y="134936"/>
              <a:ext cx="111125" cy="184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Helvetica Neue"/>
                <a:buNone/>
              </a:pPr>
              <a:r>
                <a:rPr lang="en-US" sz="1200" b="0" i="1" u="none" strike="noStrike" cap="non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15962" y="0"/>
              <a:ext cx="609599" cy="488949"/>
            </a:xfrm>
            <a:prstGeom prst="flowChartDelay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5" name="Google Shape;355;p26"/>
            <p:cNvCxnSpPr/>
            <p:nvPr/>
          </p:nvCxnSpPr>
          <p:spPr>
            <a:xfrm>
              <a:off x="195261" y="134936"/>
              <a:ext cx="52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56" name="Google Shape;356;p26"/>
            <p:cNvCxnSpPr/>
            <p:nvPr/>
          </p:nvCxnSpPr>
          <p:spPr>
            <a:xfrm>
              <a:off x="195261" y="363537"/>
              <a:ext cx="52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57" name="Google Shape;357;p26"/>
            <p:cNvSpPr txBox="1"/>
            <p:nvPr/>
          </p:nvSpPr>
          <p:spPr>
            <a:xfrm>
              <a:off x="0" y="28575"/>
              <a:ext cx="119061" cy="184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Helvetica Neue"/>
                <a:buNone/>
              </a:pPr>
              <a:r>
                <a:rPr lang="en-US" sz="1200" b="0" i="1" u="none" strike="noStrike" cap="non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6"/>
            <p:cNvSpPr txBox="1"/>
            <p:nvPr/>
          </p:nvSpPr>
          <p:spPr>
            <a:xfrm>
              <a:off x="0" y="257175"/>
              <a:ext cx="119061" cy="184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Helvetica Neue"/>
                <a:buNone/>
              </a:pPr>
              <a:r>
                <a:rPr lang="en-US" sz="1200" b="0" i="1" u="none" strike="noStrike" cap="non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6"/>
            <p:cNvSpPr txBox="1"/>
            <p:nvPr/>
          </p:nvSpPr>
          <p:spPr>
            <a:xfrm>
              <a:off x="685800" y="488950"/>
              <a:ext cx="9191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Times New Roman"/>
                <a:buNone/>
              </a:pPr>
              <a:r>
                <a:rPr lang="en-US" sz="2400" b="1" i="1" u="none" strike="noStrike" cap="non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26"/>
          <p:cNvGrpSpPr/>
          <p:nvPr/>
        </p:nvGrpSpPr>
        <p:grpSpPr>
          <a:xfrm>
            <a:off x="8467726" y="4549774"/>
            <a:ext cx="2657473" cy="841374"/>
            <a:chOff x="0" y="0"/>
            <a:chExt cx="2878135" cy="841374"/>
          </a:xfrm>
        </p:grpSpPr>
        <p:sp>
          <p:nvSpPr>
            <p:cNvPr id="361" name="Google Shape;361;p26"/>
            <p:cNvSpPr txBox="1"/>
            <p:nvPr/>
          </p:nvSpPr>
          <p:spPr>
            <a:xfrm>
              <a:off x="0" y="76200"/>
              <a:ext cx="130175" cy="21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Helvetica Neue"/>
                <a:buNone/>
              </a:pPr>
              <a:r>
                <a:rPr lang="en-US" sz="1400" b="1" i="1" u="none" strike="noStrike" cap="non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6"/>
            <p:cNvSpPr txBox="1"/>
            <p:nvPr/>
          </p:nvSpPr>
          <p:spPr>
            <a:xfrm>
              <a:off x="0" y="457200"/>
              <a:ext cx="117474" cy="21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Helvetica Neue"/>
                <a:buNone/>
              </a:pPr>
              <a:r>
                <a:rPr lang="en-US" sz="1400" b="1" i="1" u="none" strike="noStrike" cap="non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 txBox="1"/>
            <p:nvPr/>
          </p:nvSpPr>
          <p:spPr>
            <a:xfrm>
              <a:off x="1643061" y="446087"/>
              <a:ext cx="1235074" cy="395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Times New Roman"/>
                <a:buNone/>
              </a:pPr>
              <a:r>
                <a:rPr lang="en-US" sz="2400" b="1" i="1" u="none" strike="noStrike" cap="non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4" name="Google Shape;364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0" y="0"/>
              <a:ext cx="1384299" cy="711200"/>
            </a:xfrm>
            <a:prstGeom prst="rect">
              <a:avLst/>
            </a:prstGeom>
            <a:solidFill>
              <a:srgbClr val="6D7D76"/>
            </a:solidFill>
            <a:ln>
              <a:noFill/>
            </a:ln>
          </p:spPr>
        </p:pic>
        <p:sp>
          <p:nvSpPr>
            <p:cNvPr id="365" name="Google Shape;365;p26"/>
            <p:cNvSpPr txBox="1"/>
            <p:nvPr/>
          </p:nvSpPr>
          <p:spPr>
            <a:xfrm>
              <a:off x="1676400" y="228600"/>
              <a:ext cx="184149" cy="21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Helvetica Neue"/>
                <a:buNone/>
              </a:pPr>
              <a:r>
                <a:rPr lang="en-US" sz="1400" b="1" i="1" u="none" strike="noStrike" cap="non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67" name="Google Shape;367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DEFINITION </a:t>
            </a:r>
            <a:endParaRPr/>
          </a:p>
        </p:txBody>
      </p:sp>
      <p:sp>
        <p:nvSpPr>
          <p:cNvPr id="373" name="Google Shape;373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374" name="Google Shape;374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8523" y="1851523"/>
            <a:ext cx="3154953" cy="3154953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 txBox="1"/>
          <p:nvPr/>
        </p:nvSpPr>
        <p:spPr>
          <a:xfrm>
            <a:off x="1120621" y="5582028"/>
            <a:ext cx="6280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are from http://vlsiuniverse.blogspot.com.eg/2016/07/multiplexer.html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1996</Words>
  <Application>Microsoft Macintosh PowerPoint</Application>
  <PresentationFormat>Widescreen</PresentationFormat>
  <Paragraphs>333</Paragraphs>
  <Slides>34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Helvetica Neue</vt:lpstr>
      <vt:lpstr>Arial</vt:lpstr>
      <vt:lpstr>Questrial</vt:lpstr>
      <vt:lpstr>Times New Roman</vt:lpstr>
      <vt:lpstr>Circuit</vt:lpstr>
      <vt:lpstr>LAB 1 INTRODUCTION TO VHDL</vt:lpstr>
      <vt:lpstr>DESIGN FLOW</vt:lpstr>
      <vt:lpstr>OBJECTIVES</vt:lpstr>
      <vt:lpstr>WHAT IS VHDL?</vt:lpstr>
      <vt:lpstr>WHY VHDL?</vt:lpstr>
      <vt:lpstr>HW DESIGNER GOAL</vt:lpstr>
      <vt:lpstr>VHDL is Describing Hardware so every line counts and cost a lot in real world   </vt:lpstr>
      <vt:lpstr>VHDL LANGUAGE: VARIABLES </vt:lpstr>
      <vt:lpstr>VHDL LANGUAGE: MODEL DEFINITION </vt:lpstr>
      <vt:lpstr>VHDL LANGUAGE: MODEL DEFINITION …(CONT)</vt:lpstr>
      <vt:lpstr>VHDL LANGUAGE: MODEL IMPLEMENTATION </vt:lpstr>
      <vt:lpstr> LET’S MAKE A MUX 4X1</vt:lpstr>
      <vt:lpstr>MUX 4X1</vt:lpstr>
      <vt:lpstr>VHDL LANGUAGE: MODEL IMPLEMENTATION</vt:lpstr>
      <vt:lpstr>VHDL LANGUAGE: MODEL IMPLEMENTATION DATA FLOW</vt:lpstr>
      <vt:lpstr>VHDL LANGUAGE: MODEL IMPLEMENTATION STRUCTURAL  </vt:lpstr>
      <vt:lpstr>VHDL LANGUAGE: MODEL IMPLEMENTATION STRUCTURAL </vt:lpstr>
      <vt:lpstr>VHDL LANGUAGE: MODEL IMPLEMENTATION STRUCTURAL </vt:lpstr>
      <vt:lpstr>VHDL LANGUAGE: MODEL IMPLEMENTATION STRUCTURAL </vt:lpstr>
      <vt:lpstr>VHDL LANGUAGE: MODEL IMPLEMENTATION STRUCTURAL  (CONT)</vt:lpstr>
      <vt:lpstr>VHDL LANGUAGE: MODEL IMPLEMENTATION STRUCTURAL  (CONT)</vt:lpstr>
      <vt:lpstr>VHDL LANGUAGE: MODEL IMPLEMENTATION STRUCTURAL  (CONT)</vt:lpstr>
      <vt:lpstr>VHDL LANGUAGE: MODEL IMPLEMENTATION STRUCTURAL  (CONT)</vt:lpstr>
      <vt:lpstr>VHDL LANGUAGE: MODEL IMPLEMENTATION STRUCTURAL  (CONT)</vt:lpstr>
      <vt:lpstr>VHDL LANGUAGE: MODEL IMPLEMENTATION STRUCTURAL (CONT)</vt:lpstr>
      <vt:lpstr>VHDL LANGUAGE: MODEL IMPLEMENTATION STRUCTURAL  (CONT)</vt:lpstr>
      <vt:lpstr>DATA TYPE (STD_LOGIC)</vt:lpstr>
      <vt:lpstr>DATA TYPE (STD_LOGIC_VECTOR)</vt:lpstr>
      <vt:lpstr>Still confused !!</vt:lpstr>
      <vt:lpstr>Important Consideration</vt:lpstr>
      <vt:lpstr>OBJECTIVES</vt:lpstr>
      <vt:lpstr>TIPS</vt:lpstr>
      <vt:lpstr>DEMO#1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 TO VHDL</dc:title>
  <dc:creator>Maheed Hatem</dc:creator>
  <cp:lastModifiedBy>عمر محمد سعيد محمد حسن</cp:lastModifiedBy>
  <cp:revision>4</cp:revision>
  <dcterms:modified xsi:type="dcterms:W3CDTF">2025-09-24T13:07:33Z</dcterms:modified>
</cp:coreProperties>
</file>