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6"/>
  </p:notesMasterIdLst>
  <p:sldIdLst>
    <p:sldId id="356" r:id="rId2"/>
    <p:sldId id="365" r:id="rId3"/>
    <p:sldId id="257" r:id="rId4"/>
    <p:sldId id="505" r:id="rId5"/>
    <p:sldId id="501" r:id="rId6"/>
    <p:sldId id="502" r:id="rId7"/>
    <p:sldId id="503" r:id="rId8"/>
    <p:sldId id="504" r:id="rId9"/>
    <p:sldId id="497" r:id="rId10"/>
    <p:sldId id="339" r:id="rId11"/>
    <p:sldId id="278" r:id="rId12"/>
    <p:sldId id="340" r:id="rId13"/>
    <p:sldId id="342" r:id="rId14"/>
    <p:sldId id="341" r:id="rId15"/>
    <p:sldId id="291" r:id="rId16"/>
    <p:sldId id="280" r:id="rId17"/>
    <p:sldId id="511" r:id="rId18"/>
    <p:sldId id="507" r:id="rId19"/>
    <p:sldId id="508" r:id="rId20"/>
    <p:sldId id="509" r:id="rId21"/>
    <p:sldId id="510" r:id="rId22"/>
    <p:sldId id="275" r:id="rId23"/>
    <p:sldId id="328" r:id="rId24"/>
    <p:sldId id="29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83258-5630-4E6A-926E-99DE602F261B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F1E4E-7C5D-432C-9E89-3AFACA64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7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618D6-FE7F-4D93-BE49-005AD722A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618D6-FE7F-4D93-BE49-005AD722AC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2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C67E-C283-4AC1-AC10-9064439BDA3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10C3-F634-4DF7-9D82-D6ECE28FCC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0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C67E-C283-4AC1-AC10-9064439BDA3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10C3-F634-4DF7-9D82-D6ECE28F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6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C67E-C283-4AC1-AC10-9064439BDA3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10C3-F634-4DF7-9D82-D6ECE28F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C67E-C283-4AC1-AC10-9064439BDA3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10C3-F634-4DF7-9D82-D6ECE28F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C67E-C283-4AC1-AC10-9064439BDA3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10C3-F634-4DF7-9D82-D6ECE28FCC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8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C67E-C283-4AC1-AC10-9064439BDA3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10C3-F634-4DF7-9D82-D6ECE28F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C67E-C283-4AC1-AC10-9064439BDA3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10C3-F634-4DF7-9D82-D6ECE28F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6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C67E-C283-4AC1-AC10-9064439BDA3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10C3-F634-4DF7-9D82-D6ECE28F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3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C67E-C283-4AC1-AC10-9064439BDA3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10C3-F634-4DF7-9D82-D6ECE28F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7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5AC67E-C283-4AC1-AC10-9064439BDA3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EE10C3-F634-4DF7-9D82-D6ECE28F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C67E-C283-4AC1-AC10-9064439BDA3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10C3-F634-4DF7-9D82-D6ECE28F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2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5AC67E-C283-4AC1-AC10-9064439BDA3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EE10C3-F634-4DF7-9D82-D6ECE28FCC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19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226070" y="2408349"/>
            <a:ext cx="9437638" cy="16463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/>
              <a:t>Computer Networks (CIE 447)</a:t>
            </a:r>
            <a:br>
              <a:rPr lang="en-US" sz="2000" b="1" dirty="0"/>
            </a:b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 : Address Resolution Protocol (ARP)</a:t>
            </a:r>
            <a:br>
              <a:rPr lang="en-US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Dr. </a:t>
            </a:r>
            <a:r>
              <a:rPr lang="en-US" sz="2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Samy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soliman</a:t>
            </a:r>
            <a:br>
              <a:rPr lang="en-US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T. A. 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Eng. Menna Mohamed 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Eng. </a:t>
            </a:r>
            <a:r>
              <a:rPr lang="en-US" sz="2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Nourhan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Tarek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Cie</a:t>
            </a:r>
            <a:r>
              <a:rPr lang="en-US" dirty="0"/>
              <a:t> 447- Spring 2020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E964-AA39-442E-9A44-3C1C8D32E5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 Basic Commands (1/2)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1-Configure Terminal</a:t>
                      </a:r>
                    </a:p>
                    <a:p>
                      <a:r>
                        <a:rPr lang="fr-FR" dirty="0"/>
                        <a:t> </a:t>
                      </a:r>
                      <a:r>
                        <a:rPr lang="fr-FR" dirty="0" err="1"/>
                        <a:t>Example</a:t>
                      </a:r>
                      <a:r>
                        <a:rPr lang="fr-FR" dirty="0"/>
                        <a:t>: </a:t>
                      </a:r>
                    </a:p>
                    <a:p>
                      <a:r>
                        <a:rPr lang="fr-FR" dirty="0"/>
                        <a:t>Router&gt; </a:t>
                      </a:r>
                      <a:r>
                        <a:rPr lang="fr-FR" dirty="0" err="1"/>
                        <a:t>enable</a:t>
                      </a:r>
                      <a:endParaRPr lang="fr-FR" dirty="0"/>
                    </a:p>
                    <a:p>
                      <a:r>
                        <a:rPr lang="fr-FR" dirty="0"/>
                        <a:t>Router# configure terminal (or config t)</a:t>
                      </a:r>
                    </a:p>
                    <a:p>
                      <a:r>
                        <a:rPr lang="fr-FR" dirty="0"/>
                        <a:t>Router(config)#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Enters global configuration mode, when using the console 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2-Hostname Name </a:t>
                      </a:r>
                    </a:p>
                    <a:p>
                      <a:r>
                        <a:rPr lang="en-US" dirty="0"/>
                        <a:t>Example:</a:t>
                      </a:r>
                    </a:p>
                    <a:p>
                      <a:r>
                        <a:rPr lang="en-US" dirty="0"/>
                        <a:t> Router(</a:t>
                      </a:r>
                      <a:r>
                        <a:rPr lang="en-US" dirty="0" err="1"/>
                        <a:t>config</a:t>
                      </a:r>
                      <a:r>
                        <a:rPr lang="en-US" dirty="0"/>
                        <a:t>)# hostname </a:t>
                      </a:r>
                      <a:r>
                        <a:rPr lang="en-US" dirty="0" err="1"/>
                        <a:t>MyRouter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MyRouter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config</a:t>
                      </a:r>
                      <a:r>
                        <a:rPr lang="en-US" dirty="0"/>
                        <a:t>)#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name for the router.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3-Interface Type Number</a:t>
                      </a:r>
                    </a:p>
                    <a:p>
                      <a:r>
                        <a:rPr lang="en-US" dirty="0"/>
                        <a:t>Example:</a:t>
                      </a:r>
                    </a:p>
                    <a:p>
                      <a:r>
                        <a:rPr lang="en-US" dirty="0"/>
                        <a:t>Router(</a:t>
                      </a:r>
                      <a:r>
                        <a:rPr lang="en-US" dirty="0" err="1"/>
                        <a:t>config</a:t>
                      </a:r>
                      <a:r>
                        <a:rPr lang="en-US" dirty="0"/>
                        <a:t>)# interface </a:t>
                      </a:r>
                      <a:r>
                        <a:rPr lang="en-US" dirty="0" err="1"/>
                        <a:t>fastethernet</a:t>
                      </a:r>
                      <a:r>
                        <a:rPr lang="en-US" dirty="0"/>
                        <a:t> 4</a:t>
                      </a:r>
                      <a:r>
                        <a:rPr lang="en-US" baseline="0" dirty="0"/>
                        <a:t>  (or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f0/4)</a:t>
                      </a:r>
                      <a:r>
                        <a:rPr lang="en-US" dirty="0"/>
                        <a:t>  Router(</a:t>
                      </a:r>
                      <a:r>
                        <a:rPr lang="en-US" dirty="0" err="1"/>
                        <a:t>config</a:t>
                      </a:r>
                      <a:r>
                        <a:rPr lang="en-US" dirty="0"/>
                        <a:t>-if)#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Enters the configuration mode for a Fast</a:t>
                      </a:r>
                    </a:p>
                    <a:p>
                      <a:r>
                        <a:rPr lang="en-US" dirty="0"/>
                        <a:t>Ethernet WAN interface on the router.</a:t>
                      </a:r>
                    </a:p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Must be in enabled configuration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Cie 447- Spring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E964-AA39-442E-9A44-3C1C8D32E5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 Basic Commands (2/2)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5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4-IP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dirty="0"/>
                        <a:t>Address IP-Address Mask</a:t>
                      </a:r>
                    </a:p>
                    <a:p>
                      <a:r>
                        <a:rPr lang="en-US" dirty="0"/>
                        <a:t>Example:</a:t>
                      </a:r>
                    </a:p>
                    <a:p>
                      <a:r>
                        <a:rPr lang="en-US" dirty="0"/>
                        <a:t>Router(</a:t>
                      </a:r>
                      <a:r>
                        <a:rPr lang="en-US" dirty="0" err="1"/>
                        <a:t>config</a:t>
                      </a:r>
                      <a:r>
                        <a:rPr lang="en-US" dirty="0"/>
                        <a:t>-if)# 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 address 192.168.12.1  255.255.255.0 Router(</a:t>
                      </a:r>
                      <a:r>
                        <a:rPr lang="en-US" dirty="0" err="1"/>
                        <a:t>config</a:t>
                      </a:r>
                      <a:r>
                        <a:rPr lang="en-US" dirty="0"/>
                        <a:t>-if)#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IP address and subnet mask for the specified Fast Ethernet interface.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5-No shutdown</a:t>
                      </a:r>
                    </a:p>
                    <a:p>
                      <a:r>
                        <a:rPr lang="en-US" dirty="0"/>
                        <a:t>Example: </a:t>
                      </a:r>
                    </a:p>
                    <a:p>
                      <a:r>
                        <a:rPr lang="en-US" dirty="0"/>
                        <a:t>Router(</a:t>
                      </a:r>
                      <a:r>
                        <a:rPr lang="en-US" dirty="0" err="1"/>
                        <a:t>config</a:t>
                      </a:r>
                      <a:r>
                        <a:rPr lang="en-US" dirty="0"/>
                        <a:t>-if)# no shutdown</a:t>
                      </a:r>
                    </a:p>
                    <a:p>
                      <a:r>
                        <a:rPr lang="en-US" dirty="0"/>
                        <a:t>Router(</a:t>
                      </a:r>
                      <a:r>
                        <a:rPr lang="en-US" dirty="0" err="1"/>
                        <a:t>config</a:t>
                      </a:r>
                      <a:r>
                        <a:rPr lang="en-US" dirty="0"/>
                        <a:t>-if)#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Enables the Ethernet interface, changing its state from administratively down to administratively up</a:t>
                      </a:r>
                      <a:br>
                        <a:rPr lang="en-US" dirty="0"/>
                      </a:b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 Wait 2 seconds after that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6-Exit</a:t>
                      </a:r>
                    </a:p>
                    <a:p>
                      <a:r>
                        <a:rPr lang="en-US" dirty="0"/>
                        <a:t>Example:</a:t>
                      </a:r>
                    </a:p>
                    <a:p>
                      <a:r>
                        <a:rPr lang="en-US" dirty="0"/>
                        <a:t>Router(</a:t>
                      </a:r>
                      <a:r>
                        <a:rPr lang="en-US" dirty="0" err="1"/>
                        <a:t>config</a:t>
                      </a:r>
                      <a:r>
                        <a:rPr lang="en-US" dirty="0"/>
                        <a:t>-if)# exit </a:t>
                      </a:r>
                    </a:p>
                    <a:p>
                      <a:r>
                        <a:rPr lang="en-US" dirty="0"/>
                        <a:t>Router(</a:t>
                      </a:r>
                      <a:r>
                        <a:rPr lang="en-US" dirty="0" err="1"/>
                        <a:t>config</a:t>
                      </a:r>
                      <a:r>
                        <a:rPr lang="en-US" dirty="0"/>
                        <a:t>)#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Exits configuration mode for the Fast Ethernet interface and returns to global configuration mode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Cie 447- Spring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E964-AA39-442E-9A44-3C1C8D32E5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7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Cie 447- Spring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E964-AA39-442E-9A44-3C1C8D32E50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3693"/>
            <a:ext cx="10625527" cy="38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7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Router Configuration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Exit from configuration mode</a:t>
            </a:r>
          </a:p>
          <a:p>
            <a:r>
              <a:rPr lang="en-US" dirty="0"/>
              <a:t>R1#write memory (or </a:t>
            </a:r>
            <a:r>
              <a:rPr lang="en-US" dirty="0" err="1"/>
              <a:t>wr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command write your configuration in memory </a:t>
            </a:r>
          </a:p>
          <a:p>
            <a:r>
              <a:rPr lang="en-US" i="1" dirty="0"/>
              <a:t>R1# copy running-­</a:t>
            </a:r>
            <a:r>
              <a:rPr lang="en-US" i="1" dirty="0" err="1"/>
              <a:t>config</a:t>
            </a:r>
            <a:r>
              <a:rPr lang="en-US" i="1" dirty="0"/>
              <a:t> startup-­</a:t>
            </a:r>
            <a:r>
              <a:rPr lang="en-US" i="1" dirty="0" err="1"/>
              <a:t>config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This command will take your current configuration and save it to the startup configuration file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Cie 447- Spring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E964-AA39-442E-9A44-3C1C8D32E50B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43"/>
          <a:stretch/>
        </p:blipFill>
        <p:spPr>
          <a:xfrm>
            <a:off x="1097280" y="3837904"/>
            <a:ext cx="10712647" cy="242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0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Verifying Your Configuration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Router# show </a:t>
            </a:r>
            <a:r>
              <a:rPr lang="en-US" b="1" dirty="0" err="1">
                <a:solidFill>
                  <a:schemeClr val="accent1"/>
                </a:solidFill>
              </a:rPr>
              <a:t>ip</a:t>
            </a:r>
            <a:r>
              <a:rPr lang="en-US" b="1" dirty="0">
                <a:solidFill>
                  <a:schemeClr val="accent1"/>
                </a:solidFill>
              </a:rPr>
              <a:t> route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Router# show </a:t>
            </a:r>
            <a:r>
              <a:rPr lang="en-US" b="1" dirty="0" err="1">
                <a:solidFill>
                  <a:schemeClr val="accent1"/>
                </a:solidFill>
              </a:rPr>
              <a:t>ip</a:t>
            </a:r>
            <a:r>
              <a:rPr lang="en-US" b="1" dirty="0">
                <a:solidFill>
                  <a:schemeClr val="accent1"/>
                </a:solidFill>
              </a:rPr>
              <a:t> interface brief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Cie 447- Spring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E964-AA39-442E-9A44-3C1C8D32E50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3" y="2678806"/>
            <a:ext cx="10998557" cy="359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92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Lab3- ARP Protocol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Cie 447- Spring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E964-AA39-442E-9A44-3C1C8D32E5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77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022" y="249109"/>
            <a:ext cx="10058400" cy="1450757"/>
          </a:xfrm>
        </p:spPr>
        <p:txBody>
          <a:bodyPr>
            <a:normAutofit/>
          </a:bodyPr>
          <a:lstStyle/>
          <a:p>
            <a:r>
              <a:rPr lang="en-US" sz="72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Setup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Cie</a:t>
            </a:r>
            <a:r>
              <a:rPr lang="en-US" dirty="0"/>
              <a:t> 447- Spring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E964-AA39-442E-9A44-3C1C8D32E50B}" type="slidenum">
              <a:rPr lang="en-US" smtClean="0"/>
              <a:t>16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1A5A0B-E940-43DF-AE21-A4FAC7E7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285" y="2477332"/>
            <a:ext cx="8930325" cy="38429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4C01A3-1C5A-49F2-9AF5-5DD9F5BD1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00" y="1768132"/>
            <a:ext cx="6185744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D466-B6D8-4C60-9A4C-ACEBAAAD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5FFC-10AE-4BDA-B47E-36831437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the preceding topology and configure the devices as per the values mentioned in the following table. </a:t>
            </a:r>
            <a:r>
              <a:rPr lang="en-GB" b="1" dirty="0">
                <a:solidFill>
                  <a:srgbClr val="FF0000"/>
                </a:solidFill>
              </a:rPr>
              <a:t>First of all, configure the IP addresses on each device</a:t>
            </a:r>
          </a:p>
          <a:p>
            <a:r>
              <a:rPr lang="en-GB" b="1" dirty="0">
                <a:solidFill>
                  <a:srgbClr val="FF0000"/>
                </a:solidFill>
              </a:rPr>
              <a:t>On switches ; only configure their hostname.</a:t>
            </a:r>
            <a:endParaRPr lang="en-GB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2E2147-2450-4C90-BE0D-B19820ADE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12794"/>
              </p:ext>
            </p:extLst>
          </p:nvPr>
        </p:nvGraphicFramePr>
        <p:xfrm>
          <a:off x="1097280" y="3383717"/>
          <a:ext cx="8127999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486063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508604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9272235"/>
                    </a:ext>
                  </a:extLst>
                </a:gridCol>
              </a:tblGrid>
              <a:tr h="200668"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G0/0/0</a:t>
                      </a:r>
                    </a:p>
                    <a:p>
                      <a:r>
                        <a:rPr lang="en-US" dirty="0"/>
                        <a:t>G0/0/1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10.0.0.1/24</a:t>
                      </a:r>
                    </a:p>
                    <a:p>
                      <a:r>
                        <a:rPr lang="en-US" dirty="0"/>
                        <a:t>192.168.0.1/24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8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10.0.0.2/24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2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10.0.0.3/24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8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192.168.0.2/24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5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192.168.0.3/24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631431"/>
                  </a:ext>
                </a:extLst>
              </a:tr>
            </a:tbl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5D373A5-2F95-4D0E-9EB4-FB658C5E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Cie</a:t>
            </a:r>
            <a:r>
              <a:rPr lang="en-US" dirty="0"/>
              <a:t> 447- Spring 2020</a:t>
            </a:r>
          </a:p>
        </p:txBody>
      </p:sp>
    </p:spTree>
    <p:extLst>
      <p:ext uri="{BB962C8B-B14F-4D97-AF65-F5344CB8AC3E}">
        <p14:creationId xmlns:p14="http://schemas.microsoft.com/office/powerpoint/2010/main" val="3761215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21B5-43BC-4DA5-B0BC-D977AA03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1:Examine an ARP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88C4-A6EA-4045-9F9F-45FC455B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1689"/>
          </a:xfrm>
        </p:spPr>
        <p:txBody>
          <a:bodyPr>
            <a:normAutofit/>
          </a:bodyPr>
          <a:lstStyle/>
          <a:p>
            <a:pPr lvl="1"/>
            <a:r>
              <a:rPr lang="en-US" sz="2400" b="1" dirty="0"/>
              <a:t>Generate ARP requests by pinging 10.0.0.3 from 10.0.0.2.</a:t>
            </a:r>
          </a:p>
          <a:p>
            <a:pPr lvl="2"/>
            <a:r>
              <a:rPr lang="en-US" sz="1800" dirty="0"/>
              <a:t>Click </a:t>
            </a:r>
            <a:r>
              <a:rPr lang="en-US" sz="1800" b="1" dirty="0"/>
              <a:t>10.0.0.2 </a:t>
            </a:r>
            <a:r>
              <a:rPr lang="en-US" sz="1800" dirty="0"/>
              <a:t>and open the </a:t>
            </a:r>
            <a:r>
              <a:rPr lang="en-US" sz="1800" b="1" dirty="0"/>
              <a:t>Command Prompt</a:t>
            </a:r>
            <a:r>
              <a:rPr lang="en-US" sz="1800" dirty="0"/>
              <a:t>.</a:t>
            </a:r>
          </a:p>
          <a:p>
            <a:pPr lvl="2"/>
            <a:r>
              <a:rPr lang="en-US" sz="1800" dirty="0"/>
              <a:t>Enter the </a:t>
            </a:r>
            <a:r>
              <a:rPr lang="en-US" sz="1800" b="1" dirty="0" err="1"/>
              <a:t>arp</a:t>
            </a:r>
            <a:r>
              <a:rPr lang="en-US" sz="1800" b="1" dirty="0"/>
              <a:t> -d</a:t>
            </a:r>
            <a:r>
              <a:rPr lang="en-US" sz="1800" dirty="0"/>
              <a:t> command to clear the ARP table.</a:t>
            </a:r>
          </a:p>
          <a:p>
            <a:pPr lvl="2"/>
            <a:r>
              <a:rPr lang="en-US" sz="1800" dirty="0"/>
              <a:t>Enter </a:t>
            </a:r>
            <a:r>
              <a:rPr lang="en-US" sz="1800" b="1" dirty="0"/>
              <a:t>Simulation</a:t>
            </a:r>
            <a:r>
              <a:rPr lang="en-US" sz="1800" dirty="0"/>
              <a:t> mode and enter the command </a:t>
            </a:r>
            <a:r>
              <a:rPr lang="en-US" sz="1800" b="1" dirty="0"/>
              <a:t>ping 10.0.0.3</a:t>
            </a:r>
            <a:r>
              <a:rPr lang="en-US" sz="1800" dirty="0"/>
              <a:t>. </a:t>
            </a:r>
          </a:p>
          <a:p>
            <a:pPr lvl="2"/>
            <a:r>
              <a:rPr lang="en-US" sz="1800" dirty="0"/>
              <a:t>Click </a:t>
            </a:r>
            <a:r>
              <a:rPr lang="en-US" sz="1800" b="1" dirty="0"/>
              <a:t>Capture/Forward</a:t>
            </a:r>
            <a:r>
              <a:rPr lang="en-US" sz="1800" dirty="0"/>
              <a:t> once. The ARP PDU moves </a:t>
            </a:r>
            <a:r>
              <a:rPr lang="en-US" sz="1800" b="1" dirty="0"/>
              <a:t>Switch1</a:t>
            </a:r>
            <a:r>
              <a:rPr lang="en-US" sz="1800" dirty="0"/>
              <a:t> while the ICMP PDU disappears, waiting for the ARP reply. </a:t>
            </a:r>
          </a:p>
          <a:p>
            <a:pPr lvl="2"/>
            <a:r>
              <a:rPr lang="en-US" sz="1800" b="1" dirty="0">
                <a:solidFill>
                  <a:srgbClr val="FF0000"/>
                </a:solidFill>
              </a:rPr>
              <a:t>Q1. Open the PDU and record the destination MAC address</a:t>
            </a:r>
            <a:r>
              <a:rPr lang="en-US" sz="1800" dirty="0"/>
              <a:t>. </a:t>
            </a:r>
            <a:r>
              <a:rPr lang="en-US" sz="1800" b="1" dirty="0">
                <a:solidFill>
                  <a:srgbClr val="FF0000"/>
                </a:solidFill>
              </a:rPr>
              <a:t>Is this address listed in the table above? </a:t>
            </a:r>
          </a:p>
          <a:p>
            <a:pPr lvl="2"/>
            <a:r>
              <a:rPr lang="en-US" sz="1800" dirty="0"/>
              <a:t>Click </a:t>
            </a:r>
            <a:r>
              <a:rPr lang="en-US" sz="1800" b="1" dirty="0"/>
              <a:t>Capture/Forward</a:t>
            </a:r>
            <a:r>
              <a:rPr lang="en-US" sz="1800" dirty="0"/>
              <a:t> to move the PDU to the next device. </a:t>
            </a:r>
          </a:p>
          <a:p>
            <a:pPr lvl="2"/>
            <a:r>
              <a:rPr lang="en-US" sz="1800" b="1" dirty="0">
                <a:solidFill>
                  <a:srgbClr val="FF0000"/>
                </a:solidFill>
              </a:rPr>
              <a:t>Q2. How many copies of the PDU did Switch1 make?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Click </a:t>
            </a:r>
            <a:r>
              <a:rPr lang="en-US" sz="1800" b="1" dirty="0"/>
              <a:t>Capture/Forward</a:t>
            </a:r>
            <a:r>
              <a:rPr lang="en-US" sz="1800" dirty="0"/>
              <a:t> until the PDU returns to </a:t>
            </a:r>
            <a:r>
              <a:rPr lang="en-US" sz="1800" b="1" dirty="0"/>
              <a:t>10.0.0.2</a:t>
            </a:r>
            <a:r>
              <a:rPr lang="en-US" sz="1800" dirty="0"/>
              <a:t>. </a:t>
            </a:r>
          </a:p>
          <a:p>
            <a:pPr lvl="2"/>
            <a:r>
              <a:rPr lang="en-US" sz="1800" b="1" dirty="0">
                <a:solidFill>
                  <a:srgbClr val="FF0000"/>
                </a:solidFill>
              </a:rPr>
              <a:t>Q3. How many copies of the PDU did the switch make during the ARP reply? 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270AA-37B7-4775-B0CF-80E4BD37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Cie 447- Spring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DD3A3-7D9B-4C76-95EA-73D7DBE4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E964-AA39-442E-9A44-3C1C8D32E5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21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FCAB-095D-4E37-8EB5-D30CAB35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1:Examine an ARP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3FEC6-7279-4C2C-B047-5EEC557EE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b="1" dirty="0"/>
              <a:t>Examine </a:t>
            </a:r>
            <a:r>
              <a:rPr lang="en-US" sz="2400" b="1" dirty="0"/>
              <a:t>the ARP table.</a:t>
            </a:r>
          </a:p>
          <a:p>
            <a:pPr lvl="2"/>
            <a:r>
              <a:rPr lang="en-US" sz="1800" dirty="0"/>
              <a:t>Note that the ICMP packet reappears. Open the PDU and examine the MAC addresses. </a:t>
            </a:r>
          </a:p>
          <a:p>
            <a:pPr lvl="2"/>
            <a:r>
              <a:rPr lang="en-US" sz="1800" b="1" dirty="0">
                <a:solidFill>
                  <a:srgbClr val="FF0000"/>
                </a:solidFill>
              </a:rPr>
              <a:t>Q4. Do the MAC addresses of the source and destination align with their IP addresses? </a:t>
            </a:r>
          </a:p>
          <a:p>
            <a:pPr lvl="2"/>
            <a:r>
              <a:rPr lang="en-US" sz="1800" dirty="0"/>
              <a:t>Switch back to </a:t>
            </a:r>
            <a:r>
              <a:rPr lang="en-US" sz="1800" b="1" dirty="0"/>
              <a:t>Realtime</a:t>
            </a:r>
            <a:r>
              <a:rPr lang="en-US" sz="1800" dirty="0"/>
              <a:t> and the ping completes.</a:t>
            </a:r>
          </a:p>
          <a:p>
            <a:pPr lvl="2"/>
            <a:r>
              <a:rPr lang="en-US" sz="1800" dirty="0"/>
              <a:t>Click </a:t>
            </a:r>
            <a:r>
              <a:rPr lang="en-US" sz="1800" b="1" dirty="0"/>
              <a:t>10.0.0.2 </a:t>
            </a:r>
            <a:r>
              <a:rPr lang="en-US" sz="1800" dirty="0"/>
              <a:t>and enter the </a:t>
            </a:r>
            <a:r>
              <a:rPr lang="en-US" sz="1800" b="1" dirty="0" err="1"/>
              <a:t>arp</a:t>
            </a:r>
            <a:r>
              <a:rPr lang="en-US" sz="1800" b="1" dirty="0"/>
              <a:t> –a</a:t>
            </a:r>
            <a:r>
              <a:rPr lang="en-US" sz="1800" dirty="0"/>
              <a:t> command. </a:t>
            </a:r>
          </a:p>
          <a:p>
            <a:pPr lvl="2"/>
            <a:r>
              <a:rPr lang="en-US" sz="1800" b="1" dirty="0">
                <a:solidFill>
                  <a:srgbClr val="FF0000"/>
                </a:solidFill>
              </a:rPr>
              <a:t>Q5. To what IP address does the MAC address entry correspond? </a:t>
            </a:r>
          </a:p>
          <a:p>
            <a:pPr lvl="2"/>
            <a:r>
              <a:rPr lang="en-US" sz="1800" dirty="0"/>
              <a:t>In general, </a:t>
            </a:r>
          </a:p>
          <a:p>
            <a:pPr lvl="2"/>
            <a:r>
              <a:rPr lang="en-US" sz="1800" b="1" dirty="0">
                <a:solidFill>
                  <a:srgbClr val="FF0000"/>
                </a:solidFill>
              </a:rPr>
              <a:t>Q6. when does an end device issue an ARP request?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4C307-78B3-430A-85D6-E35897AF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Cie 447- Spring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F5C39-810F-4D98-94D7-4973FC12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E964-AA39-442E-9A44-3C1C8D32E5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0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 LAB</a:t>
            </a:r>
            <a:b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Cisco Packet Tracer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Cie</a:t>
            </a:r>
            <a:r>
              <a:rPr lang="en-US" dirty="0"/>
              <a:t> 447-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E964-AA39-442E-9A44-3C1C8D32E5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76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BF97-B219-499B-81F7-286F19AE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2:Examine a Switch MAC Address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552A-F1D1-453D-8F3D-26670727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600" b="1" dirty="0"/>
              <a:t>Generate additional traffic to populate the switch MAC address table.</a:t>
            </a:r>
          </a:p>
          <a:p>
            <a:pPr lvl="2"/>
            <a:r>
              <a:rPr lang="en-US" sz="1900" dirty="0"/>
              <a:t>From </a:t>
            </a:r>
            <a:r>
              <a:rPr lang="en-US" sz="1900" b="1" dirty="0"/>
              <a:t>192.168.0.2</a:t>
            </a:r>
            <a:r>
              <a:rPr lang="en-US" sz="1900" dirty="0"/>
              <a:t>, enter the </a:t>
            </a:r>
            <a:r>
              <a:rPr lang="en-US" sz="1900" b="1" dirty="0"/>
              <a:t>ping 192.168.0.3</a:t>
            </a:r>
            <a:r>
              <a:rPr lang="en-US" sz="1900" dirty="0"/>
              <a:t> command.</a:t>
            </a:r>
          </a:p>
          <a:p>
            <a:pPr lvl="2"/>
            <a:r>
              <a:rPr lang="en-US" sz="1900" dirty="0"/>
              <a:t>Click </a:t>
            </a:r>
            <a:r>
              <a:rPr lang="en-US" sz="1900" b="1" dirty="0"/>
              <a:t>10.0.0.2 </a:t>
            </a:r>
            <a:r>
              <a:rPr lang="en-US" sz="1900" dirty="0"/>
              <a:t>and open the </a:t>
            </a:r>
            <a:r>
              <a:rPr lang="en-US" sz="1900" b="1" dirty="0"/>
              <a:t>Command Prompt</a:t>
            </a:r>
            <a:r>
              <a:rPr lang="en-US" sz="1900" dirty="0"/>
              <a:t>. ,Enter the </a:t>
            </a:r>
            <a:r>
              <a:rPr lang="en-US" sz="1900" b="1" dirty="0"/>
              <a:t>ping 10.0.0.3</a:t>
            </a:r>
            <a:r>
              <a:rPr lang="en-US" sz="1900" dirty="0"/>
              <a:t> command. </a:t>
            </a:r>
          </a:p>
          <a:p>
            <a:pPr lvl="2"/>
            <a:r>
              <a:rPr lang="en-US" sz="2600" b="1" dirty="0"/>
              <a:t>Examine the MAC address table on the switches.</a:t>
            </a:r>
          </a:p>
          <a:p>
            <a:pPr lvl="2"/>
            <a:r>
              <a:rPr lang="en-US" sz="1900" dirty="0"/>
              <a:t>Click </a:t>
            </a:r>
            <a:r>
              <a:rPr lang="en-US" sz="1900" b="1" dirty="0"/>
              <a:t>Switch1</a:t>
            </a:r>
            <a:r>
              <a:rPr lang="en-US" sz="1900" dirty="0"/>
              <a:t>and then the </a:t>
            </a:r>
            <a:r>
              <a:rPr lang="en-US" sz="1900" b="1" dirty="0"/>
              <a:t>CLI</a:t>
            </a:r>
            <a:r>
              <a:rPr lang="en-US" sz="1900" dirty="0"/>
              <a:t> tab. Enter the </a:t>
            </a:r>
            <a:r>
              <a:rPr lang="en-US" sz="1900" b="1" dirty="0"/>
              <a:t>show mac-address-table</a:t>
            </a:r>
            <a:r>
              <a:rPr lang="en-US" sz="1900" dirty="0"/>
              <a:t> command.</a:t>
            </a:r>
          </a:p>
          <a:p>
            <a:pPr lvl="2"/>
            <a:r>
              <a:rPr lang="en-US" sz="1900" b="1" dirty="0">
                <a:solidFill>
                  <a:srgbClr val="FF0000"/>
                </a:solidFill>
              </a:rPr>
              <a:t>Q7.  Do the entries correspond to those in the table above? </a:t>
            </a:r>
          </a:p>
          <a:p>
            <a:pPr lvl="2"/>
            <a:r>
              <a:rPr lang="en-US" sz="1900" dirty="0"/>
              <a:t>Click </a:t>
            </a:r>
            <a:r>
              <a:rPr lang="en-US" sz="1900" b="1" dirty="0"/>
              <a:t>Switch0</a:t>
            </a:r>
            <a:r>
              <a:rPr lang="en-US" sz="1900" dirty="0"/>
              <a:t>, then the </a:t>
            </a:r>
            <a:r>
              <a:rPr lang="en-US" sz="1900" b="1" dirty="0"/>
              <a:t>CLI</a:t>
            </a:r>
            <a:r>
              <a:rPr lang="en-US" sz="1900" dirty="0"/>
              <a:t> tab. Enter the </a:t>
            </a:r>
            <a:r>
              <a:rPr lang="en-US" sz="1900" b="1" dirty="0"/>
              <a:t>show mac-address-table</a:t>
            </a:r>
            <a:r>
              <a:rPr lang="en-US" sz="1900" dirty="0"/>
              <a:t> command.</a:t>
            </a:r>
          </a:p>
          <a:p>
            <a:pPr lvl="2"/>
            <a:r>
              <a:rPr lang="en-US" sz="1900" b="1" dirty="0">
                <a:solidFill>
                  <a:srgbClr val="FF0000"/>
                </a:solidFill>
              </a:rPr>
              <a:t>Q8.  Do the entries correspond to those in the table above?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DD607-DBE3-4856-B648-C3FA1968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Cie 447- Spring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68D49-2C10-4841-878A-B207845C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E964-AA39-442E-9A44-3C1C8D32E5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53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4B83-93C2-4D1B-BE7C-5EE548B0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Part3:Examine the ARP Process in Remote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DA43-40B3-43C8-A35E-755BCED21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1115"/>
          </a:xfrm>
        </p:spPr>
        <p:txBody>
          <a:bodyPr>
            <a:normAutofit/>
          </a:bodyPr>
          <a:lstStyle/>
          <a:p>
            <a:pPr lvl="1"/>
            <a:r>
              <a:rPr lang="en-US" sz="2400" b="1" dirty="0"/>
              <a:t>Generate traffic to produce ARP traffic.</a:t>
            </a:r>
          </a:p>
          <a:p>
            <a:pPr lvl="2"/>
            <a:r>
              <a:rPr lang="en-US" sz="1800" dirty="0"/>
              <a:t>Click </a:t>
            </a:r>
            <a:r>
              <a:rPr lang="en-US" sz="1800" b="1" dirty="0"/>
              <a:t>192.168.0.2 </a:t>
            </a:r>
            <a:r>
              <a:rPr lang="en-US" sz="1800" dirty="0"/>
              <a:t>and open the </a:t>
            </a:r>
            <a:r>
              <a:rPr lang="en-US" sz="1800" b="1" dirty="0"/>
              <a:t>Command Prompt</a:t>
            </a:r>
            <a:r>
              <a:rPr lang="en-US" sz="1800" dirty="0"/>
              <a:t>., Enter the </a:t>
            </a:r>
            <a:r>
              <a:rPr lang="en-US" sz="1800" b="1" dirty="0"/>
              <a:t>ping 10.0.0.3</a:t>
            </a:r>
            <a:r>
              <a:rPr lang="en-US" sz="1800" dirty="0"/>
              <a:t> command.</a:t>
            </a:r>
          </a:p>
          <a:p>
            <a:pPr lvl="2"/>
            <a:r>
              <a:rPr lang="en-US" sz="1800" dirty="0"/>
              <a:t>Type </a:t>
            </a:r>
            <a:r>
              <a:rPr lang="en-US" sz="1800" b="1" dirty="0" err="1"/>
              <a:t>arp</a:t>
            </a:r>
            <a:r>
              <a:rPr lang="en-US" sz="1800" b="1" dirty="0"/>
              <a:t> –a</a:t>
            </a:r>
            <a:r>
              <a:rPr lang="en-US" sz="1800" dirty="0"/>
              <a:t>. </a:t>
            </a:r>
          </a:p>
          <a:p>
            <a:pPr marL="384048" lvl="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Q9: What is the IP address of the new ARP table entry? </a:t>
            </a:r>
          </a:p>
          <a:p>
            <a:pPr lvl="2"/>
            <a:r>
              <a:rPr lang="en-US" sz="1800" dirty="0"/>
              <a:t>Enter </a:t>
            </a:r>
            <a:r>
              <a:rPr lang="en-US" sz="1800" b="1" dirty="0" err="1"/>
              <a:t>arp</a:t>
            </a:r>
            <a:r>
              <a:rPr lang="en-US" sz="1800" b="1" dirty="0"/>
              <a:t> -d </a:t>
            </a:r>
            <a:r>
              <a:rPr lang="en-US" sz="1800" dirty="0"/>
              <a:t>to clear the ARP table and switch to </a:t>
            </a:r>
            <a:r>
              <a:rPr lang="en-US" sz="1800" b="1" dirty="0"/>
              <a:t>Simulation</a:t>
            </a:r>
            <a:r>
              <a:rPr lang="en-US" sz="1800" dirty="0"/>
              <a:t> mode.</a:t>
            </a:r>
          </a:p>
          <a:p>
            <a:pPr lvl="2"/>
            <a:r>
              <a:rPr lang="en-US" sz="1800" dirty="0"/>
              <a:t>Click </a:t>
            </a:r>
            <a:r>
              <a:rPr lang="en-US" sz="1800" b="1" dirty="0"/>
              <a:t>Capture/Forward</a:t>
            </a:r>
            <a:r>
              <a:rPr lang="en-US" sz="1800" dirty="0"/>
              <a:t>. Click the PDU that is now at </a:t>
            </a:r>
            <a:r>
              <a:rPr lang="en-US" sz="1800" b="1" dirty="0"/>
              <a:t>Switch1</a:t>
            </a:r>
            <a:r>
              <a:rPr lang="en-US" sz="1800" dirty="0"/>
              <a:t>.</a:t>
            </a:r>
          </a:p>
          <a:p>
            <a:pPr lvl="1"/>
            <a:r>
              <a:rPr lang="en-US" sz="2400" b="1" dirty="0"/>
              <a:t>Examine the ARP table on Router1.</a:t>
            </a:r>
          </a:p>
          <a:p>
            <a:pPr lvl="2"/>
            <a:r>
              <a:rPr lang="en-US" sz="1800" dirty="0"/>
              <a:t>Switch to </a:t>
            </a:r>
            <a:r>
              <a:rPr lang="en-US" sz="1800" b="1" dirty="0"/>
              <a:t>Realtime</a:t>
            </a:r>
            <a:r>
              <a:rPr lang="en-US" sz="1800" dirty="0"/>
              <a:t> mode. Click </a:t>
            </a:r>
            <a:r>
              <a:rPr lang="en-US" sz="1800" b="1" dirty="0"/>
              <a:t>Router1 </a:t>
            </a:r>
            <a:r>
              <a:rPr lang="en-US" sz="1800" dirty="0"/>
              <a:t>and then the </a:t>
            </a:r>
            <a:r>
              <a:rPr lang="en-US" sz="1800" b="1" dirty="0"/>
              <a:t>CLI </a:t>
            </a:r>
            <a:r>
              <a:rPr lang="en-US" sz="1800" dirty="0"/>
              <a:t>tab. </a:t>
            </a:r>
          </a:p>
          <a:p>
            <a:pPr lvl="2"/>
            <a:r>
              <a:rPr lang="en-US" sz="1800" dirty="0"/>
              <a:t>Enter the </a:t>
            </a:r>
            <a:r>
              <a:rPr lang="en-US" sz="1800" b="1" dirty="0"/>
              <a:t>show </a:t>
            </a:r>
            <a:r>
              <a:rPr lang="en-US" sz="1800" b="1" dirty="0" err="1"/>
              <a:t>arp</a:t>
            </a:r>
            <a:r>
              <a:rPr lang="en-US" sz="1800" dirty="0"/>
              <a:t> command. </a:t>
            </a:r>
          </a:p>
          <a:p>
            <a:pPr lvl="2"/>
            <a:r>
              <a:rPr lang="en-US" sz="1800" b="1" dirty="0">
                <a:solidFill>
                  <a:srgbClr val="FF0000"/>
                </a:solidFill>
              </a:rPr>
              <a:t>Q10: What happens to the first ping in a situation where the router responds to the ARP request?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5A7A2-A261-4AAA-9A75-91A8F506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Cie 447- Spring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BB6C1-B13D-427B-99AA-5C945194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E964-AA39-442E-9A44-3C1C8D32E5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6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1097280" y="26731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1" i="1" spc="-49" dirty="0">
                <a:solidFill>
                  <a:srgbClr val="0070C0"/>
                </a:solidFill>
                <a:latin typeface="Times New Roman"/>
              </a:rPr>
              <a:t>Task</a:t>
            </a:r>
            <a:r>
              <a:rPr lang="en-US" sz="4800" b="1" i="1" strike="noStrike" spc="-49" dirty="0">
                <a:solidFill>
                  <a:srgbClr val="0070C0"/>
                </a:solidFill>
                <a:latin typeface="Times New Roman"/>
              </a:rPr>
              <a:t> 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F54C075-DDA8-4630-B650-AA472263E923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22</a:t>
            </a:fld>
            <a:endParaRPr lang="en-US" sz="1050" b="0" strike="noStrike" spc="-1">
              <a:latin typeface="Times New Roman"/>
            </a:endParaRPr>
          </a:p>
        </p:txBody>
      </p:sp>
      <p:pic>
        <p:nvPicPr>
          <p:cNvPr id="275" name="Picture 2"/>
          <p:cNvPicPr/>
          <p:nvPr/>
        </p:nvPicPr>
        <p:blipFill>
          <a:blip r:embed="rId2"/>
          <a:stretch/>
        </p:blipFill>
        <p:spPr>
          <a:xfrm>
            <a:off x="3315335" y="1742172"/>
            <a:ext cx="5366520" cy="3412800"/>
          </a:xfrm>
          <a:prstGeom prst="rect">
            <a:avLst/>
          </a:prstGeom>
          <a:ln>
            <a:noFill/>
          </a:ln>
        </p:spPr>
      </p:pic>
      <p:sp>
        <p:nvSpPr>
          <p:cNvPr id="276" name="CustomShape 4"/>
          <p:cNvSpPr/>
          <p:nvPr/>
        </p:nvSpPr>
        <p:spPr>
          <a:xfrm>
            <a:off x="563793" y="5328227"/>
            <a:ext cx="421668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Post your </a:t>
            </a:r>
            <a:r>
              <a:rPr lang="en-GB" b="1" dirty="0"/>
              <a:t>pdf-format</a:t>
            </a:r>
            <a:r>
              <a:rPr lang="en-GB" dirty="0"/>
              <a:t> explanation report on the Google classroom </a:t>
            </a:r>
            <a:r>
              <a:rPr lang="en-GB" b="1" dirty="0"/>
              <a:t>due two days after lab.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All answers should be contained in </a:t>
            </a:r>
            <a:r>
              <a:rPr lang="en-GB" b="1" dirty="0"/>
              <a:t>one explanation report</a:t>
            </a:r>
            <a:r>
              <a:rPr lang="en-GB" dirty="0"/>
              <a:t>. DO NOT create a separate answer report for each question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Don't forget to provide your  project as appendices for</a:t>
            </a:r>
            <a:r>
              <a:rPr lang="en-GB" b="1" dirty="0"/>
              <a:t> full credit.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1E62BF4-3BBA-4256-815A-BD42A494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Cie</a:t>
            </a:r>
            <a:r>
              <a:rPr lang="en-US" dirty="0"/>
              <a:t> 447- Spring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823" y="386366"/>
            <a:ext cx="10895526" cy="573109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Cie 447- Spring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E964-AA39-442E-9A44-3C1C8D32E5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04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Cie 447- Spring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E964-AA39-442E-9A44-3C1C8D32E50B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73499" y="2408350"/>
            <a:ext cx="7096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you…..!</a:t>
            </a:r>
          </a:p>
        </p:txBody>
      </p:sp>
    </p:spTree>
    <p:extLst>
      <p:ext uri="{BB962C8B-B14F-4D97-AF65-F5344CB8AC3E}">
        <p14:creationId xmlns:p14="http://schemas.microsoft.com/office/powerpoint/2010/main" val="170996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b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talking about: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 typeface="Wingdings" panose="05000000000000000000" pitchFamily="2" charset="2"/>
              <a:buChar char="q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Devices</a:t>
            </a:r>
          </a:p>
          <a:p>
            <a:pPr>
              <a:buSzPct val="150000"/>
              <a:buFont typeface="Wingdings" panose="05000000000000000000" pitchFamily="2" charset="2"/>
              <a:buChar char="q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</a:p>
          <a:p>
            <a:pPr>
              <a:buSzPct val="150000"/>
              <a:buFont typeface="Wingdings" panose="05000000000000000000" pitchFamily="2" charset="2"/>
              <a:buChar char="q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Resolution Protocol(ARP)</a:t>
            </a:r>
          </a:p>
          <a:p>
            <a:pPr>
              <a:buSzPct val="150000"/>
              <a:buFont typeface="Wingdings" panose="05000000000000000000" pitchFamily="2" charset="2"/>
              <a:buChar char="q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tracer (Lab)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Cie 447- Spring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E964-AA39-442E-9A44-3C1C8D32E5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1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Cie 447- Spring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E964-AA39-442E-9A44-3C1C8D32E5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2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Basic Commands (1/2)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1-Configure Terminal</a:t>
                      </a:r>
                    </a:p>
                    <a:p>
                      <a:r>
                        <a:rPr lang="fr-FR" dirty="0"/>
                        <a:t> </a:t>
                      </a:r>
                      <a:r>
                        <a:rPr lang="fr-FR" dirty="0" err="1"/>
                        <a:t>Example</a:t>
                      </a:r>
                      <a:r>
                        <a:rPr lang="fr-FR" dirty="0"/>
                        <a:t>: </a:t>
                      </a:r>
                    </a:p>
                    <a:p>
                      <a:r>
                        <a:rPr lang="fr-FR" dirty="0"/>
                        <a:t>Switch&gt; enable</a:t>
                      </a:r>
                    </a:p>
                    <a:p>
                      <a:r>
                        <a:rPr lang="fr-FR" dirty="0"/>
                        <a:t>Switch# configure terminal (or config t)</a:t>
                      </a:r>
                    </a:p>
                    <a:p>
                      <a:r>
                        <a:rPr lang="fr-FR" dirty="0"/>
                        <a:t>Switch(config)#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Enters global configuration mode, when using the console 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2-Hostname Name </a:t>
                      </a:r>
                    </a:p>
                    <a:p>
                      <a:r>
                        <a:rPr lang="en-US" dirty="0"/>
                        <a:t>Example:</a:t>
                      </a:r>
                    </a:p>
                    <a:p>
                      <a:r>
                        <a:rPr lang="en-US" dirty="0"/>
                        <a:t> </a:t>
                      </a:r>
                      <a:r>
                        <a:rPr lang="fr-FR" dirty="0"/>
                        <a:t>Switch </a:t>
                      </a:r>
                      <a:r>
                        <a:rPr lang="en-US" dirty="0"/>
                        <a:t>(config)# hostname S1</a:t>
                      </a:r>
                    </a:p>
                    <a:p>
                      <a:r>
                        <a:rPr lang="en-US" dirty="0"/>
                        <a:t> S1(config)#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name for the switch.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3-Interface Type Number</a:t>
                      </a:r>
                    </a:p>
                    <a:p>
                      <a:r>
                        <a:rPr lang="en-US" dirty="0"/>
                        <a:t>Example: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Switch</a:t>
                      </a:r>
                      <a:r>
                        <a:rPr lang="en-US" dirty="0"/>
                        <a:t>(config)# </a:t>
                      </a:r>
                      <a:r>
                        <a:rPr lang="en-US" b="1" dirty="0"/>
                        <a:t>interface </a:t>
                      </a:r>
                      <a:r>
                        <a:rPr lang="en-US" b="1" dirty="0" err="1"/>
                        <a:t>vlan</a:t>
                      </a:r>
                      <a:r>
                        <a:rPr lang="en-US" b="1" dirty="0"/>
                        <a:t> 1</a:t>
                      </a:r>
                    </a:p>
                    <a:p>
                      <a:r>
                        <a:rPr lang="fr-FR" dirty="0"/>
                        <a:t>Switch</a:t>
                      </a:r>
                      <a:r>
                        <a:rPr lang="en-US" dirty="0"/>
                        <a:t>(config-if)#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Enters the configuration mode for </a:t>
                      </a:r>
                      <a:r>
                        <a:rPr lang="en-US" dirty="0" err="1"/>
                        <a:t>Vlan</a:t>
                      </a:r>
                      <a:r>
                        <a:rPr lang="en-US" dirty="0"/>
                        <a:t> interface on the Switch.</a:t>
                      </a:r>
                    </a:p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Must be in enabled configuration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Cie</a:t>
            </a:r>
            <a:r>
              <a:rPr lang="en-US" dirty="0"/>
              <a:t> 447- Spring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E964-AA39-442E-9A44-3C1C8D32E5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8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Basic Commands (2/2)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5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4-IP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dirty="0"/>
                        <a:t>Address IP-Address Mask</a:t>
                      </a:r>
                    </a:p>
                    <a:p>
                      <a:r>
                        <a:rPr lang="en-US" dirty="0"/>
                        <a:t>Example:</a:t>
                      </a:r>
                    </a:p>
                    <a:p>
                      <a:r>
                        <a:rPr lang="fr-FR" dirty="0"/>
                        <a:t>Switch</a:t>
                      </a:r>
                      <a:r>
                        <a:rPr lang="en-US" dirty="0"/>
                        <a:t>(config-if)# 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 address 192.168.12.1  255.255.255.0 </a:t>
                      </a:r>
                      <a:r>
                        <a:rPr lang="fr-FR" dirty="0"/>
                        <a:t>Switch </a:t>
                      </a:r>
                      <a:r>
                        <a:rPr lang="en-US" dirty="0"/>
                        <a:t>(config-if)#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IP address and subnet mask for the specified </a:t>
                      </a:r>
                      <a:r>
                        <a:rPr lang="en-US" dirty="0" err="1"/>
                        <a:t>vlan</a:t>
                      </a:r>
                      <a:r>
                        <a:rPr lang="en-US" dirty="0"/>
                        <a:t> interface.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5-No shutdown</a:t>
                      </a:r>
                    </a:p>
                    <a:p>
                      <a:r>
                        <a:rPr lang="en-US" dirty="0"/>
                        <a:t>Example: </a:t>
                      </a:r>
                    </a:p>
                    <a:p>
                      <a:r>
                        <a:rPr lang="fr-FR" dirty="0"/>
                        <a:t>Switch</a:t>
                      </a:r>
                      <a:r>
                        <a:rPr lang="en-US" dirty="0"/>
                        <a:t>(config-if)# no shutdown</a:t>
                      </a:r>
                    </a:p>
                    <a:p>
                      <a:r>
                        <a:rPr lang="fr-FR" dirty="0"/>
                        <a:t>Switch</a:t>
                      </a:r>
                      <a:r>
                        <a:rPr lang="en-US" dirty="0"/>
                        <a:t>(config-if)#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Enables the </a:t>
                      </a:r>
                      <a:r>
                        <a:rPr lang="en-US" dirty="0" err="1"/>
                        <a:t>vlan</a:t>
                      </a:r>
                      <a:r>
                        <a:rPr lang="en-US" dirty="0"/>
                        <a:t> interface, changing its state from administratively down to administratively up</a:t>
                      </a:r>
                      <a:br>
                        <a:rPr lang="en-US" dirty="0"/>
                      </a:b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 Wait 2 seconds after that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6-Exit</a:t>
                      </a:r>
                    </a:p>
                    <a:p>
                      <a:r>
                        <a:rPr lang="en-US" dirty="0"/>
                        <a:t>Example:</a:t>
                      </a:r>
                    </a:p>
                    <a:p>
                      <a:r>
                        <a:rPr lang="fr-FR" dirty="0"/>
                        <a:t>Switch</a:t>
                      </a:r>
                      <a:r>
                        <a:rPr lang="en-US" dirty="0"/>
                        <a:t>(config-if)# exit </a:t>
                      </a:r>
                    </a:p>
                    <a:p>
                      <a:r>
                        <a:rPr lang="fr-FR" dirty="0"/>
                        <a:t>Switch</a:t>
                      </a:r>
                      <a:r>
                        <a:rPr lang="en-US" dirty="0"/>
                        <a:t>(config)#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Exits configuration mode for </a:t>
                      </a:r>
                      <a:r>
                        <a:rPr lang="en-US" dirty="0" err="1"/>
                        <a:t>vlan</a:t>
                      </a:r>
                      <a:r>
                        <a:rPr lang="en-US" dirty="0"/>
                        <a:t> interface and returns to global configuration mode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Cie</a:t>
            </a:r>
            <a:r>
              <a:rPr lang="en-US" dirty="0"/>
              <a:t> 447- Spring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E964-AA39-442E-9A44-3C1C8D32E5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Verifying Your Configuration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338" y="1845734"/>
            <a:ext cx="9911342" cy="402336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Switch# show running-config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Switch# show </a:t>
            </a:r>
            <a:r>
              <a:rPr lang="en-US" b="1" dirty="0" err="1">
                <a:solidFill>
                  <a:schemeClr val="tx1"/>
                </a:solidFill>
              </a:rPr>
              <a:t>ip</a:t>
            </a:r>
            <a:r>
              <a:rPr lang="en-US" b="1" dirty="0">
                <a:solidFill>
                  <a:schemeClr val="tx1"/>
                </a:solidFill>
              </a:rPr>
              <a:t> interface brief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Cie</a:t>
            </a:r>
            <a:r>
              <a:rPr lang="en-US" dirty="0"/>
              <a:t> 447- Spring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E964-AA39-442E-9A44-3C1C8D32E5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Switch Configuration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Exit from configuration mode</a:t>
            </a:r>
          </a:p>
          <a:p>
            <a:r>
              <a:rPr lang="en-US" b="1" dirty="0">
                <a:solidFill>
                  <a:schemeClr val="tx1"/>
                </a:solidFill>
              </a:rPr>
              <a:t>S1#write memory (or </a:t>
            </a:r>
            <a:r>
              <a:rPr lang="en-US" b="1" dirty="0" err="1">
                <a:solidFill>
                  <a:schemeClr val="tx1"/>
                </a:solidFill>
              </a:rPr>
              <a:t>wr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/>
              <a:t>This command write your configuration in memory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S1# copy running-­config startup-­config </a:t>
            </a:r>
          </a:p>
          <a:p>
            <a:pPr lvl="1"/>
            <a:r>
              <a:rPr lang="en-US" dirty="0"/>
              <a:t>This command will take your current configuration and save it to the startup configuration file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Cie</a:t>
            </a:r>
            <a:r>
              <a:rPr lang="en-US" dirty="0"/>
              <a:t> 447- Spring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E964-AA39-442E-9A44-3C1C8D32E5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8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Cie 447- Spring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E964-AA39-442E-9A44-3C1C8D32E5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244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1219</TotalTime>
  <Words>1292</Words>
  <Application>Microsoft Office PowerPoint</Application>
  <PresentationFormat>Widescreen</PresentationFormat>
  <Paragraphs>221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Tahoma</vt:lpstr>
      <vt:lpstr>Times New Roman</vt:lpstr>
      <vt:lpstr>Wingdings</vt:lpstr>
      <vt:lpstr>Retrospect</vt:lpstr>
      <vt:lpstr>Computer Networks (CIE 447) Lab : Address Resolution Protocol (ARP) Dr. Samy soliman T. A. :Eng. Menna Mohamed , Eng. Nourhan Tarek</vt:lpstr>
      <vt:lpstr>ARP LAB ON  Cisco Packet Tracer</vt:lpstr>
      <vt:lpstr>Today we are talking about:</vt:lpstr>
      <vt:lpstr>Switch</vt:lpstr>
      <vt:lpstr>Switch Basic Commands (1/2)</vt:lpstr>
      <vt:lpstr>Switch Basic Commands (2/2)</vt:lpstr>
      <vt:lpstr>Verifying Your Configuration </vt:lpstr>
      <vt:lpstr>Save Switch Configuration </vt:lpstr>
      <vt:lpstr>Router</vt:lpstr>
      <vt:lpstr>Router Basic Commands (1/2)</vt:lpstr>
      <vt:lpstr>Router Basic Commands (2/2)</vt:lpstr>
      <vt:lpstr>Configuration Example</vt:lpstr>
      <vt:lpstr>Save Router Configuration </vt:lpstr>
      <vt:lpstr>Verifying Your Configuration </vt:lpstr>
      <vt:lpstr>Lab3- ARP Protocol</vt:lpstr>
      <vt:lpstr>Lab Setup</vt:lpstr>
      <vt:lpstr>Addressing table</vt:lpstr>
      <vt:lpstr>Part 1:Examine an ARP Request</vt:lpstr>
      <vt:lpstr>Part 1:Examine an ARP Request</vt:lpstr>
      <vt:lpstr>Part 2:Examine a Switch MAC Address Table</vt:lpstr>
      <vt:lpstr>Part3:Examine the ARP Process in Remote Communications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LAB ON Packet Tracer</dc:title>
  <dc:creator>manoush menna</dc:creator>
  <cp:lastModifiedBy>Samy Soliman</cp:lastModifiedBy>
  <cp:revision>11</cp:revision>
  <dcterms:created xsi:type="dcterms:W3CDTF">2020-03-21T06:29:57Z</dcterms:created>
  <dcterms:modified xsi:type="dcterms:W3CDTF">2020-03-24T23:40:49Z</dcterms:modified>
</cp:coreProperties>
</file>