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7"/>
    </p:embeddedFont>
    <p:embeddedFont>
      <p:font typeface="ADLaM Display" panose="02010000000000000000" pitchFamily="2" charset="0"/>
      <p:regular r:id="rId18"/>
    </p:embeddedFont>
    <p:embeddedFont>
      <p:font typeface="Aharoni" panose="02010803020104030203" pitchFamily="2" charset="-79"/>
      <p:bold r:id="rId19"/>
    </p:embeddedFont>
    <p:embeddedFont>
      <p:font typeface="IBM Plex Sans Arabic" panose="020B0604020202020204" charset="-78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9D0F7D7-5540-4976-96C5-A57353EE7723}">
          <p14:sldIdLst>
            <p14:sldId id="256"/>
            <p14:sldId id="257"/>
            <p14:sldId id="258"/>
          </p14:sldIdLst>
        </p14:section>
        <p14:section name="Untitled Section" id="{D22BD451-D106-4BAB-AD25-3EFE5FFFF5A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23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970fdd1f23daa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e970fdd1f23daa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09b299f25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09b299f25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970fdd1f23daa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e970fdd1f23daa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09b299f25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09b299f25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09b299f25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09b299f25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91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7a7acd10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7a7acd1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7f41eea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23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7f41eea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09b299f2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09b299f2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09b299f2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09b299f2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09b299f2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09b299f2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09b299f2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09b299f2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09b299f25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09b299f25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970fdd1f23daa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970fdd1f23daa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2143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 amt="70000"/>
          </a:blip>
          <a:srcRect l="25423"/>
          <a:stretch/>
        </p:blipFill>
        <p:spPr>
          <a:xfrm>
            <a:off x="0" y="2189175"/>
            <a:ext cx="3296077" cy="295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25" y="179175"/>
            <a:ext cx="1052600" cy="28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121437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60000"/>
          </a:blip>
          <a:srcRect b="46452"/>
          <a:stretch/>
        </p:blipFill>
        <p:spPr>
          <a:xfrm>
            <a:off x="0" y="3561496"/>
            <a:ext cx="4419599" cy="158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25" y="179175"/>
            <a:ext cx="1052600" cy="28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4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4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Arabic"/>
              <a:buChar char="●"/>
              <a:defRPr sz="1800"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Arabic"/>
              <a:buChar char="○"/>
              <a:defRPr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Arabic"/>
              <a:buChar char="■"/>
              <a:defRPr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Arabic"/>
              <a:buChar char="●"/>
              <a:defRPr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Arabic"/>
              <a:buChar char="○"/>
              <a:defRPr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Arabic"/>
              <a:buChar char="■"/>
              <a:defRPr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Arabic"/>
              <a:buChar char="●"/>
              <a:defRPr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Arabic"/>
              <a:buChar char="○"/>
              <a:defRPr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Arabic"/>
              <a:buChar char="■"/>
              <a:defRPr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zLIK6tk_ZSnL0NAClephuZuk5ePsM90Ivch2WZJyQ4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-7575"/>
            <a:ext cx="9144000" cy="5143500"/>
          </a:xfrm>
          <a:prstGeom prst="rect">
            <a:avLst/>
          </a:prstGeom>
          <a:solidFill>
            <a:srgbClr val="000000">
              <a:alpha val="3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551" y="691252"/>
            <a:ext cx="2748902" cy="7462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title" idx="4294967295"/>
          </p:nvPr>
        </p:nvSpPr>
        <p:spPr>
          <a:xfrm>
            <a:off x="677425" y="2372225"/>
            <a:ext cx="7416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20" b="1" dirty="0">
                <a:solidFill>
                  <a:srgbClr val="FFFFFF"/>
                </a:solidFill>
              </a:rPr>
              <a:t>Pro play AI</a:t>
            </a:r>
            <a:endParaRPr sz="3220" b="1" dirty="0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4294967295"/>
          </p:nvPr>
        </p:nvSpPr>
        <p:spPr>
          <a:xfrm>
            <a:off x="677425" y="3016125"/>
            <a:ext cx="7416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AI Future X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225" y="4618400"/>
            <a:ext cx="4504550" cy="3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/>
        </p:nvSpPr>
        <p:spPr>
          <a:xfrm>
            <a:off x="1179275" y="1791575"/>
            <a:ext cx="35151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2800" b="1">
                <a:solidFill>
                  <a:srgbClr val="FF2E73"/>
                </a:solidFill>
                <a:latin typeface="Aharoni" panose="02010803020104030203" pitchFamily="2" charset="-79"/>
                <a:ea typeface="IBM Plex Sans Arabic"/>
                <a:cs typeface="IBM Plex Sans Arabic"/>
                <a:sym typeface="IBM Plex Sans Arabic"/>
              </a:rPr>
              <a:t>ملخص</a:t>
            </a:r>
            <a:endParaRPr sz="2800" b="1">
              <a:solidFill>
                <a:srgbClr val="FF2E73"/>
              </a:solidFill>
              <a:latin typeface="Aharoni" panose="02010803020104030203" pitchFamily="2" charset="-79"/>
              <a:ea typeface="IBM Plex Sans Arabic"/>
              <a:cs typeface="Aharoni" panose="02010803020104030203" pitchFamily="2" charset="-79"/>
              <a:sym typeface="IBM Plex Sans Arabic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3376449" y="2571750"/>
            <a:ext cx="2023264" cy="169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ar-JO" b="1" i="0" dirty="0">
                <a:solidFill>
                  <a:srgbClr val="F8FAFF"/>
                </a:solidFill>
                <a:effectLst/>
                <a:latin typeface="Aharoni" panose="02010803020104030203" pitchFamily="2" charset="-79"/>
              </a:rPr>
              <a:t>المخرجات:</a:t>
            </a:r>
            <a:endParaRPr lang="ar-JO" b="0" i="0" dirty="0">
              <a:solidFill>
                <a:srgbClr val="F8FAFF"/>
              </a:solidFill>
              <a:effectLst/>
              <a:latin typeface="Aharoni" panose="02010803020104030203" pitchFamily="2" charset="-79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ar-JO" b="0" i="0" dirty="0">
                <a:solidFill>
                  <a:srgbClr val="F8FAFF"/>
                </a:solidFill>
                <a:effectLst/>
                <a:latin typeface="Aharoni" panose="02010803020104030203" pitchFamily="2" charset="-79"/>
              </a:rPr>
              <a:t>نظام تحليل أداء تلقائي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ar-JO" b="0" i="0" dirty="0">
                <a:solidFill>
                  <a:srgbClr val="F8FAFF"/>
                </a:solidFill>
                <a:effectLst/>
                <a:latin typeface="Aharoni" panose="02010803020104030203" pitchFamily="2" charset="-79"/>
              </a:rPr>
              <a:t>مدرب افتراضي مخصص لكل لاعب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ar-JO" b="0" i="0" dirty="0">
                <a:solidFill>
                  <a:srgbClr val="F8FAFF"/>
                </a:solidFill>
                <a:effectLst/>
                <a:latin typeface="Aharoni" panose="02010803020104030203" pitchFamily="2" charset="-79"/>
              </a:rPr>
              <a:t>منصة تفاعلية للمشجعين والفرق</a:t>
            </a:r>
          </a:p>
          <a:p>
            <a:br>
              <a:rPr lang="ar-JO" dirty="0">
                <a:latin typeface="Aharoni" panose="02010803020104030203" pitchFamily="2" charset="-79"/>
              </a:rPr>
            </a:br>
            <a:endParaRPr dirty="0">
              <a:solidFill>
                <a:srgbClr val="FFFFFF"/>
              </a:solidFill>
              <a:latin typeface="Aharoni" panose="02010803020104030203" pitchFamily="2" charset="-79"/>
              <a:ea typeface="IBM Plex Sans Arabic"/>
              <a:cs typeface="Aharoni" panose="02010803020104030203" pitchFamily="2" charset="-79"/>
              <a:sym typeface="IBM Plex Sans Arabic"/>
            </a:endParaRPr>
          </a:p>
        </p:txBody>
      </p:sp>
      <p:pic>
        <p:nvPicPr>
          <p:cNvPr id="259" name="Google Shape;259;p22" title="freepik__the-style-is-candid-image-photography-with-natural__77629.jpeg"/>
          <p:cNvPicPr preferRelativeResize="0"/>
          <p:nvPr/>
        </p:nvPicPr>
        <p:blipFill rotWithShape="1">
          <a:blip r:embed="rId3">
            <a:alphaModFix/>
          </a:blip>
          <a:srcRect l="12017" r="12017"/>
          <a:stretch/>
        </p:blipFill>
        <p:spPr>
          <a:xfrm>
            <a:off x="6105051" y="0"/>
            <a:ext cx="30389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58;p22">
            <a:extLst>
              <a:ext uri="{FF2B5EF4-FFF2-40B4-BE49-F238E27FC236}">
                <a16:creationId xmlns:a16="http://schemas.microsoft.com/office/drawing/2014/main" id="{F5907B93-A0EE-AFD2-71D4-B4529608D45D}"/>
              </a:ext>
            </a:extLst>
          </p:cNvPr>
          <p:cNvSpPr txBox="1"/>
          <p:nvPr/>
        </p:nvSpPr>
        <p:spPr>
          <a:xfrm>
            <a:off x="647847" y="2571750"/>
            <a:ext cx="2023264" cy="169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ar-JO" b="1" i="0" dirty="0">
                <a:solidFill>
                  <a:srgbClr val="F8FAFF"/>
                </a:solidFill>
                <a:effectLst/>
                <a:latin typeface="Aharoni" panose="02010803020104030203" pitchFamily="2" charset="-79"/>
              </a:rPr>
              <a:t>أبرز النتائج:</a:t>
            </a:r>
            <a:br>
              <a:rPr lang="ar-JO" dirty="0">
                <a:latin typeface="Aharoni" panose="02010803020104030203" pitchFamily="2" charset="-79"/>
              </a:rPr>
            </a:br>
            <a:r>
              <a:rPr lang="ar-JO" b="0" i="0" dirty="0">
                <a:solidFill>
                  <a:srgbClr val="F8FAFF"/>
                </a:solidFill>
                <a:effectLst/>
                <a:latin typeface="Aharoni" panose="02010803020104030203" pitchFamily="2" charset="-79"/>
              </a:rPr>
              <a:t>✓ تحسن أداء اللاعبين بنسبة 60%</a:t>
            </a:r>
            <a:br>
              <a:rPr lang="ar-JO" dirty="0">
                <a:latin typeface="Aharoni" panose="02010803020104030203" pitchFamily="2" charset="-79"/>
              </a:rPr>
            </a:br>
            <a:r>
              <a:rPr lang="ar-JO" b="0" i="0" dirty="0">
                <a:solidFill>
                  <a:srgbClr val="F8FAFF"/>
                </a:solidFill>
                <a:effectLst/>
                <a:latin typeface="Aharoni" panose="02010803020104030203" pitchFamily="2" charset="-79"/>
              </a:rPr>
              <a:t>✓ تقليل وقت التدريب المطلوب للنصف</a:t>
            </a:r>
            <a:br>
              <a:rPr lang="ar-JO" dirty="0">
                <a:latin typeface="Aharoni" panose="02010803020104030203" pitchFamily="2" charset="-79"/>
              </a:rPr>
            </a:br>
            <a:r>
              <a:rPr lang="ar-JO" b="0" i="0" dirty="0">
                <a:solidFill>
                  <a:srgbClr val="F8FAFF"/>
                </a:solidFill>
                <a:effectLst/>
                <a:latin typeface="Aharoni" panose="02010803020104030203" pitchFamily="2" charset="-79"/>
              </a:rPr>
              <a:t>✓ زيادة تفاعل المشجعين بنسبة 45%</a:t>
            </a:r>
            <a:br>
              <a:rPr lang="ar-JO" dirty="0">
                <a:latin typeface="Aharoni" panose="02010803020104030203" pitchFamily="2" charset="-79"/>
              </a:rPr>
            </a:br>
            <a:endParaRPr dirty="0">
              <a:solidFill>
                <a:srgbClr val="FFFFFF"/>
              </a:solidFill>
              <a:latin typeface="Aharoni" panose="02010803020104030203" pitchFamily="2" charset="-79"/>
              <a:ea typeface="IBM Plex Sans Arabic"/>
              <a:cs typeface="Aharoni" panose="02010803020104030203" pitchFamily="2" charset="-79"/>
              <a:sym typeface="IBM Plex Sans Arab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/>
        </p:nvSpPr>
        <p:spPr>
          <a:xfrm>
            <a:off x="3661000" y="678000"/>
            <a:ext cx="47988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800" b="1" dirty="0">
                <a:solidFill>
                  <a:srgbClr val="FF2E7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العرض التوضيحي/اللقطات/الفيديوهات/المحاكاة:</a:t>
            </a:r>
            <a:endParaRPr sz="1800" b="1" dirty="0">
              <a:solidFill>
                <a:srgbClr val="FF2E73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2800" b="1" dirty="0">
              <a:solidFill>
                <a:srgbClr val="FF2E73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975175" y="2455550"/>
            <a:ext cx="37191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pic>
        <p:nvPicPr>
          <p:cNvPr id="3" name="Picture 2" descr="A drone flying in the air&#10;&#10;AI-generated content may be incorrect.">
            <a:extLst>
              <a:ext uri="{FF2B5EF4-FFF2-40B4-BE49-F238E27FC236}">
                <a16:creationId xmlns:a16="http://schemas.microsoft.com/office/drawing/2014/main" id="{03A9F54E-2EAF-0A1B-E20C-0A115A6EE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46" y="1881438"/>
            <a:ext cx="2174708" cy="2174708"/>
          </a:xfrm>
          <a:prstGeom prst="rect">
            <a:avLst/>
          </a:prstGeom>
        </p:spPr>
      </p:pic>
      <p:pic>
        <p:nvPicPr>
          <p:cNvPr id="5" name="Picture 4" descr="A black and silver smart watch&#10;&#10;AI-generated content may be incorrect.">
            <a:extLst>
              <a:ext uri="{FF2B5EF4-FFF2-40B4-BE49-F238E27FC236}">
                <a16:creationId xmlns:a16="http://schemas.microsoft.com/office/drawing/2014/main" id="{000734F3-04F6-D7AC-2DFF-4E4B032FC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08" y="1881438"/>
            <a:ext cx="2174708" cy="2174708"/>
          </a:xfrm>
          <a:prstGeom prst="rect">
            <a:avLst/>
          </a:prstGeom>
        </p:spPr>
      </p:pic>
      <p:pic>
        <p:nvPicPr>
          <p:cNvPr id="7" name="Picture 6" descr="A person holding a tablet with a device in front of a football field&#10;&#10;AI-generated content may be incorrect.">
            <a:extLst>
              <a:ext uri="{FF2B5EF4-FFF2-40B4-BE49-F238E27FC236}">
                <a16:creationId xmlns:a16="http://schemas.microsoft.com/office/drawing/2014/main" id="{28766069-CAA4-A8E7-A0E4-A85D01393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884" y="1881438"/>
            <a:ext cx="2174708" cy="21747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/>
        </p:nvSpPr>
        <p:spPr>
          <a:xfrm>
            <a:off x="1185350" y="678000"/>
            <a:ext cx="72744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 sz="2000" b="1" dirty="0">
                <a:solidFill>
                  <a:srgbClr val="FF2E7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التحديات والخطط المستقبلية</a:t>
            </a:r>
            <a:endParaRPr sz="2000" b="1" dirty="0">
              <a:solidFill>
                <a:srgbClr val="FF2E73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45720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457200" lvl="0" indent="-31750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ar" b="1" dirty="0">
                <a:solidFill>
                  <a:srgbClr val="FF2E7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التحديات:</a:t>
            </a:r>
            <a:br>
              <a:rPr lang="ar" b="1" dirty="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</a:br>
            <a:r>
              <a:rPr lang="ar" dirty="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ar-JO" dirty="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1- هناك بعض التحديات التقنية </a:t>
            </a:r>
          </a:p>
          <a:p>
            <a:pPr marL="457200" lvl="0" indent="-31750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ar-JO" dirty="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2- تحديا مالية </a:t>
            </a:r>
            <a:endParaRPr dirty="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457200" lvl="0" indent="-3175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ar" b="1" dirty="0">
                <a:solidFill>
                  <a:srgbClr val="FF2E7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ما تحتاج إلى المساعدة فيه:</a:t>
            </a:r>
            <a:br>
              <a:rPr lang="ar" b="1" dirty="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</a:br>
            <a:r>
              <a:rPr lang="ar-JO" b="1" dirty="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1- مساعدة في الأمور التقنية المتطورة </a:t>
            </a:r>
          </a:p>
          <a:p>
            <a:pPr marL="457200" lvl="0" indent="-3175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ar-JO" b="1" dirty="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2- نحتاج الى مصمم </a:t>
            </a: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2800" b="1" dirty="0">
              <a:solidFill>
                <a:srgbClr val="FF2E73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975175" y="2455550"/>
            <a:ext cx="37191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F7635F-FA30-8F3F-0B73-CF3D3529D93D}"/>
              </a:ext>
            </a:extLst>
          </p:cNvPr>
          <p:cNvSpPr txBox="1"/>
          <p:nvPr/>
        </p:nvSpPr>
        <p:spPr>
          <a:xfrm>
            <a:off x="4343400" y="220342"/>
            <a:ext cx="4572000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ar-JO" b="1" dirty="0">
                <a:solidFill>
                  <a:srgbClr val="FF2E7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العمل المستقبلي:</a:t>
            </a:r>
            <a:br>
              <a:rPr lang="ar-JO" b="1" dirty="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</a:br>
            <a:r>
              <a:rPr lang="ar-JO" dirty="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تأكد من عرض خارطة الطريق التي تغطي 70% من التقدم، حيث تصف خطة الأسبوعين المقبلين والأهداف المرجو تحقيقها.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8E7FD-4AD8-7179-9AA7-2F42DBC91989}"/>
              </a:ext>
            </a:extLst>
          </p:cNvPr>
          <p:cNvSpPr txBox="1"/>
          <p:nvPr/>
        </p:nvSpPr>
        <p:spPr>
          <a:xfrm>
            <a:off x="4668253" y="1395664"/>
            <a:ext cx="416292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r-JO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لأسبوع الأول: الإعداد والتحليل والتطوير الأساسي</a:t>
            </a:r>
          </a:p>
          <a:p>
            <a:pPr algn="l">
              <a:buFont typeface="+mj-lt"/>
              <a:buAutoNum type="arabicPeriod"/>
            </a:pPr>
            <a:r>
              <a:rPr lang="ar-JO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تحليل المتطلبات النهائية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 (20% تقدم)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مراجعة متطلبات المشروع مع الفريق وتحديد الثغرات.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توثيق مواصفات النموذج الأولي (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MVP) 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بناءً على البيانات المتاحة.</a:t>
            </a:r>
          </a:p>
          <a:p>
            <a:pPr algn="l">
              <a:buFont typeface="+mj-lt"/>
              <a:buAutoNum type="arabicPeriod"/>
            </a:pPr>
            <a:r>
              <a:rPr lang="ar-JO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إعداد البيانات والبنية التحتية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 (30% تقدم)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جمع/تنظيف البيانات الضرورية لتدريب النموذج (إن وُجدت).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إعداد بيئة التطوير (مثل: إعداد خوادم، مكتبات برمجية مثل 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TensorFlow/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PyTorch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ar-JO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التطوير المبدئي للوظائف الأساسية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 (20% تقدم)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بناء هيكل النموذج (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Model Architecture) 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بدون تدريب.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تطوير واجهات برمجية (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APIs) 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بسيطة للتواصل بين المكونات.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519AD-A0AE-F785-5BFB-A2A33DF5F914}"/>
              </a:ext>
            </a:extLst>
          </p:cNvPr>
          <p:cNvSpPr txBox="1"/>
          <p:nvPr/>
        </p:nvSpPr>
        <p:spPr>
          <a:xfrm>
            <a:off x="96253" y="1395663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ar-JO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لأسبوع الثاني: التطوير والاختبارات الأولية</a:t>
            </a:r>
          </a:p>
          <a:p>
            <a:pPr algn="l">
              <a:buFont typeface="+mj-lt"/>
              <a:buAutoNum type="arabicPeriod"/>
            </a:pPr>
            <a:br>
              <a:rPr lang="ar-JO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</a:br>
            <a:r>
              <a:rPr lang="ar-JO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تنفيذ النموذج الأولي المبسط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 (40% تقدم)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تدريب نموذج مصغر (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Proof of Concept) 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على بيانات محدودة (إن كانت متوفرة).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تطوير واجهة مستخدم بسيطة (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UI) 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لعرض المخرجات (حتى لو غير نهائية).</a:t>
            </a:r>
          </a:p>
          <a:p>
            <a:pPr algn="l">
              <a:buFont typeface="+mj-lt"/>
              <a:buAutoNum type="arabicPeriod"/>
            </a:pPr>
            <a:r>
              <a:rPr lang="ar-JO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الاختبارات الداخلية والتقييم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 (30% تقدم)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اختبار أداء النموذج على حالات استخدام أساسية.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تحليل النتائج وتحديد نقاط التحسين (مثل: دقة النموذج، السرعة).</a:t>
            </a:r>
          </a:p>
          <a:p>
            <a:pPr algn="l">
              <a:buFont typeface="+mj-lt"/>
              <a:buAutoNum type="arabicPeriod"/>
            </a:pPr>
            <a:r>
              <a:rPr lang="ar-JO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التخطيط للمرحلة التالية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 (10% تقدم)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وضع قائمة أولوية للميزات المتبقية.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تحديد الموارد المطلوبة لإكمال النموذج الأولي بالكامل.</a:t>
            </a:r>
          </a:p>
          <a:p>
            <a:br>
              <a:rPr lang="ar-JO" dirty="0">
                <a:cs typeface="+mj-cs"/>
              </a:rPr>
            </a:br>
            <a:endParaRPr lang="en-US" dirty="0"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/>
        </p:nvSpPr>
        <p:spPr>
          <a:xfrm>
            <a:off x="1007425" y="1228200"/>
            <a:ext cx="3033000" cy="19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5500" b="1">
                <a:solidFill>
                  <a:srgbClr val="FF2E7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شكراً</a:t>
            </a:r>
            <a:endParaRPr sz="5500" b="1">
              <a:solidFill>
                <a:srgbClr val="FF2E73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  <p:extLst>
      <p:ext uri="{BB962C8B-B14F-4D97-AF65-F5344CB8AC3E}">
        <p14:creationId xmlns:p14="http://schemas.microsoft.com/office/powerpoint/2010/main" val="73590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720000" y="11308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2800" b="1">
                <a:solidFill>
                  <a:srgbClr val="FF2E7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أعضاء الفريق</a:t>
            </a:r>
            <a:endParaRPr sz="2800">
              <a:solidFill>
                <a:srgbClr val="FF2E73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926974" y="20075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CEAB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495906" y="20075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CEAB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122163" y="3195325"/>
            <a:ext cx="16386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ar-JO" dirty="0">
                <a:solidFill>
                  <a:srgbClr val="FFFF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ندى عباس </a:t>
            </a:r>
            <a:endParaRPr dirty="0">
              <a:solidFill>
                <a:srgbClr val="FF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623730" y="3195325"/>
            <a:ext cx="16386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ar-JO" dirty="0">
                <a:solidFill>
                  <a:srgbClr val="FFFF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ميسم الدايم </a:t>
            </a:r>
            <a:endParaRPr dirty="0">
              <a:solidFill>
                <a:srgbClr val="FF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006675" y="3195325"/>
            <a:ext cx="16386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ar-JO" dirty="0">
                <a:solidFill>
                  <a:srgbClr val="FFFF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عبد الرحمن النمورة </a:t>
            </a:r>
            <a:endParaRPr dirty="0">
              <a:solidFill>
                <a:srgbClr val="FF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383230" y="3195325"/>
            <a:ext cx="16386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ar-JO" dirty="0">
                <a:solidFill>
                  <a:srgbClr val="FFFF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علاء الكسجي </a:t>
            </a:r>
            <a:endParaRPr dirty="0">
              <a:solidFill>
                <a:srgbClr val="FF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680074" y="20075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CEAB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303531" y="20075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CEAB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6816735" y="2287197"/>
            <a:ext cx="425921" cy="485657"/>
            <a:chOff x="1861096" y="1549559"/>
            <a:chExt cx="425921" cy="485657"/>
          </a:xfrm>
        </p:grpSpPr>
        <p:sp>
          <p:nvSpPr>
            <p:cNvPr id="75" name="Google Shape;75;p14"/>
            <p:cNvSpPr/>
            <p:nvPr/>
          </p:nvSpPr>
          <p:spPr>
            <a:xfrm>
              <a:off x="1947235" y="1633789"/>
              <a:ext cx="198799" cy="86247"/>
            </a:xfrm>
            <a:custGeom>
              <a:avLst/>
              <a:gdLst/>
              <a:ahLst/>
              <a:cxnLst/>
              <a:rect l="l" t="t" r="r" b="b"/>
              <a:pathLst>
                <a:path w="1874" h="813" extrusionOk="0">
                  <a:moveTo>
                    <a:pt x="937" y="1"/>
                  </a:moveTo>
                  <a:cubicBezTo>
                    <a:pt x="464" y="1"/>
                    <a:pt x="72" y="357"/>
                    <a:pt x="0" y="812"/>
                  </a:cubicBezTo>
                  <a:lnTo>
                    <a:pt x="1874" y="812"/>
                  </a:lnTo>
                  <a:cubicBezTo>
                    <a:pt x="1811" y="357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861096" y="1549559"/>
              <a:ext cx="425921" cy="485657"/>
            </a:xfrm>
            <a:custGeom>
              <a:avLst/>
              <a:gdLst/>
              <a:ahLst/>
              <a:cxnLst/>
              <a:rect l="l" t="t" r="r" b="b"/>
              <a:pathLst>
                <a:path w="4015" h="4578" extrusionOk="0">
                  <a:moveTo>
                    <a:pt x="3506" y="1722"/>
                  </a:moveTo>
                  <a:cubicBezTo>
                    <a:pt x="3497" y="768"/>
                    <a:pt x="2712" y="1"/>
                    <a:pt x="1749" y="1"/>
                  </a:cubicBezTo>
                  <a:cubicBezTo>
                    <a:pt x="785" y="1"/>
                    <a:pt x="0" y="786"/>
                    <a:pt x="0" y="1749"/>
                  </a:cubicBezTo>
                  <a:cubicBezTo>
                    <a:pt x="0" y="2222"/>
                    <a:pt x="197" y="2677"/>
                    <a:pt x="536" y="3007"/>
                  </a:cubicBezTo>
                  <a:lnTo>
                    <a:pt x="536" y="4577"/>
                  </a:lnTo>
                  <a:lnTo>
                    <a:pt x="1615" y="4577"/>
                  </a:lnTo>
                  <a:lnTo>
                    <a:pt x="1615" y="1865"/>
                  </a:lnTo>
                  <a:lnTo>
                    <a:pt x="536" y="1865"/>
                  </a:lnTo>
                  <a:lnTo>
                    <a:pt x="536" y="1749"/>
                  </a:lnTo>
                  <a:cubicBezTo>
                    <a:pt x="536" y="1089"/>
                    <a:pt x="1062" y="536"/>
                    <a:pt x="1722" y="518"/>
                  </a:cubicBezTo>
                  <a:cubicBezTo>
                    <a:pt x="2409" y="500"/>
                    <a:pt x="2971" y="1053"/>
                    <a:pt x="2971" y="1731"/>
                  </a:cubicBezTo>
                  <a:lnTo>
                    <a:pt x="2971" y="1874"/>
                  </a:lnTo>
                  <a:lnTo>
                    <a:pt x="1883" y="1874"/>
                  </a:lnTo>
                  <a:lnTo>
                    <a:pt x="1883" y="4577"/>
                  </a:lnTo>
                  <a:lnTo>
                    <a:pt x="2695" y="4577"/>
                  </a:lnTo>
                  <a:lnTo>
                    <a:pt x="2695" y="3765"/>
                  </a:lnTo>
                  <a:lnTo>
                    <a:pt x="3506" y="3765"/>
                  </a:lnTo>
                  <a:lnTo>
                    <a:pt x="3506" y="3114"/>
                  </a:lnTo>
                  <a:lnTo>
                    <a:pt x="4015" y="3114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5247806" y="2286305"/>
            <a:ext cx="425921" cy="487457"/>
            <a:chOff x="1146624" y="1548605"/>
            <a:chExt cx="425921" cy="487457"/>
          </a:xfrm>
        </p:grpSpPr>
        <p:sp>
          <p:nvSpPr>
            <p:cNvPr id="78" name="Google Shape;78;p14"/>
            <p:cNvSpPr/>
            <p:nvPr/>
          </p:nvSpPr>
          <p:spPr>
            <a:xfrm>
              <a:off x="1262043" y="1663175"/>
              <a:ext cx="142999" cy="143003"/>
            </a:xfrm>
            <a:custGeom>
              <a:avLst/>
              <a:gdLst/>
              <a:ahLst/>
              <a:cxnLst/>
              <a:rect l="l" t="t" r="r" b="b"/>
              <a:pathLst>
                <a:path w="1348" h="1348" extrusionOk="0">
                  <a:moveTo>
                    <a:pt x="669" y="268"/>
                  </a:moveTo>
                  <a:cubicBezTo>
                    <a:pt x="892" y="268"/>
                    <a:pt x="1071" y="446"/>
                    <a:pt x="1071" y="669"/>
                  </a:cubicBezTo>
                  <a:cubicBezTo>
                    <a:pt x="1071" y="892"/>
                    <a:pt x="892" y="1071"/>
                    <a:pt x="669" y="1071"/>
                  </a:cubicBezTo>
                  <a:cubicBezTo>
                    <a:pt x="446" y="1071"/>
                    <a:pt x="268" y="892"/>
                    <a:pt x="268" y="669"/>
                  </a:cubicBezTo>
                  <a:cubicBezTo>
                    <a:pt x="268" y="446"/>
                    <a:pt x="446" y="268"/>
                    <a:pt x="669" y="268"/>
                  </a:cubicBezTo>
                  <a:close/>
                  <a:moveTo>
                    <a:pt x="669" y="1347"/>
                  </a:moveTo>
                  <a:cubicBezTo>
                    <a:pt x="1044" y="1347"/>
                    <a:pt x="1347" y="1044"/>
                    <a:pt x="1347" y="669"/>
                  </a:cubicBezTo>
                  <a:cubicBezTo>
                    <a:pt x="1347" y="295"/>
                    <a:pt x="1044" y="0"/>
                    <a:pt x="669" y="0"/>
                  </a:cubicBezTo>
                  <a:cubicBezTo>
                    <a:pt x="295" y="0"/>
                    <a:pt x="0" y="295"/>
                    <a:pt x="0" y="669"/>
                  </a:cubicBezTo>
                  <a:cubicBezTo>
                    <a:pt x="0" y="1044"/>
                    <a:pt x="295" y="1347"/>
                    <a:pt x="669" y="1347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318798" y="1719929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34" y="0"/>
                  </a:moveTo>
                  <a:cubicBezTo>
                    <a:pt x="206" y="0"/>
                    <a:pt x="268" y="63"/>
                    <a:pt x="268" y="134"/>
                  </a:cubicBezTo>
                  <a:cubicBezTo>
                    <a:pt x="268" y="206"/>
                    <a:pt x="206" y="268"/>
                    <a:pt x="134" y="268"/>
                  </a:cubicBezTo>
                  <a:cubicBezTo>
                    <a:pt x="63" y="268"/>
                    <a:pt x="1" y="206"/>
                    <a:pt x="1" y="134"/>
                  </a:cubicBezTo>
                  <a:cubicBezTo>
                    <a:pt x="1" y="63"/>
                    <a:pt x="63" y="0"/>
                    <a:pt x="134" y="0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147473" y="1748359"/>
              <a:ext cx="425073" cy="287703"/>
            </a:xfrm>
            <a:custGeom>
              <a:avLst/>
              <a:gdLst/>
              <a:ahLst/>
              <a:cxnLst/>
              <a:rect l="l" t="t" r="r" b="b"/>
              <a:pathLst>
                <a:path w="4007" h="2712" extrusionOk="0">
                  <a:moveTo>
                    <a:pt x="3560" y="0"/>
                  </a:moveTo>
                  <a:lnTo>
                    <a:pt x="2686" y="0"/>
                  </a:lnTo>
                  <a:cubicBezTo>
                    <a:pt x="2615" y="455"/>
                    <a:pt x="2222" y="812"/>
                    <a:pt x="1749" y="812"/>
                  </a:cubicBezTo>
                  <a:cubicBezTo>
                    <a:pt x="1277" y="812"/>
                    <a:pt x="884" y="455"/>
                    <a:pt x="813" y="0"/>
                  </a:cubicBezTo>
                  <a:lnTo>
                    <a:pt x="1" y="0"/>
                  </a:lnTo>
                  <a:cubicBezTo>
                    <a:pt x="28" y="428"/>
                    <a:pt x="224" y="839"/>
                    <a:pt x="536" y="1133"/>
                  </a:cubicBezTo>
                  <a:lnTo>
                    <a:pt x="536" y="2712"/>
                  </a:lnTo>
                  <a:lnTo>
                    <a:pt x="2695" y="2712"/>
                  </a:lnTo>
                  <a:lnTo>
                    <a:pt x="2695" y="1900"/>
                  </a:lnTo>
                  <a:lnTo>
                    <a:pt x="3507" y="1900"/>
                  </a:lnTo>
                  <a:lnTo>
                    <a:pt x="3507" y="1240"/>
                  </a:lnTo>
                  <a:lnTo>
                    <a:pt x="4006" y="1240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146624" y="1548605"/>
              <a:ext cx="172278" cy="171433"/>
            </a:xfrm>
            <a:custGeom>
              <a:avLst/>
              <a:gdLst/>
              <a:ahLst/>
              <a:cxnLst/>
              <a:rect l="l" t="t" r="r" b="b"/>
              <a:pathLst>
                <a:path w="1624" h="1616" extrusionOk="0">
                  <a:moveTo>
                    <a:pt x="821" y="1615"/>
                  </a:moveTo>
                  <a:cubicBezTo>
                    <a:pt x="883" y="1205"/>
                    <a:pt x="1204" y="875"/>
                    <a:pt x="1624" y="821"/>
                  </a:cubicBezTo>
                  <a:lnTo>
                    <a:pt x="1624" y="1"/>
                  </a:lnTo>
                  <a:cubicBezTo>
                    <a:pt x="758" y="63"/>
                    <a:pt x="71" y="759"/>
                    <a:pt x="0" y="1615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347228" y="1548605"/>
              <a:ext cx="171323" cy="171433"/>
            </a:xfrm>
            <a:custGeom>
              <a:avLst/>
              <a:gdLst/>
              <a:ahLst/>
              <a:cxnLst/>
              <a:rect l="l" t="t" r="r" b="b"/>
              <a:pathLst>
                <a:path w="1615" h="1616" extrusionOk="0">
                  <a:moveTo>
                    <a:pt x="0" y="821"/>
                  </a:moveTo>
                  <a:cubicBezTo>
                    <a:pt x="411" y="875"/>
                    <a:pt x="741" y="1205"/>
                    <a:pt x="794" y="1615"/>
                  </a:cubicBezTo>
                  <a:lnTo>
                    <a:pt x="1615" y="1615"/>
                  </a:lnTo>
                  <a:cubicBezTo>
                    <a:pt x="1544" y="759"/>
                    <a:pt x="857" y="63"/>
                    <a:pt x="0" y="1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3624360" y="2287197"/>
            <a:ext cx="425921" cy="485657"/>
            <a:chOff x="1861096" y="1549559"/>
            <a:chExt cx="425921" cy="485657"/>
          </a:xfrm>
        </p:grpSpPr>
        <p:sp>
          <p:nvSpPr>
            <p:cNvPr id="84" name="Google Shape;84;p14"/>
            <p:cNvSpPr/>
            <p:nvPr/>
          </p:nvSpPr>
          <p:spPr>
            <a:xfrm>
              <a:off x="1947235" y="1633789"/>
              <a:ext cx="198799" cy="86247"/>
            </a:xfrm>
            <a:custGeom>
              <a:avLst/>
              <a:gdLst/>
              <a:ahLst/>
              <a:cxnLst/>
              <a:rect l="l" t="t" r="r" b="b"/>
              <a:pathLst>
                <a:path w="1874" h="813" extrusionOk="0">
                  <a:moveTo>
                    <a:pt x="937" y="1"/>
                  </a:moveTo>
                  <a:cubicBezTo>
                    <a:pt x="464" y="1"/>
                    <a:pt x="72" y="357"/>
                    <a:pt x="0" y="812"/>
                  </a:cubicBezTo>
                  <a:lnTo>
                    <a:pt x="1874" y="812"/>
                  </a:lnTo>
                  <a:cubicBezTo>
                    <a:pt x="1811" y="357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861096" y="1549559"/>
              <a:ext cx="425921" cy="485657"/>
            </a:xfrm>
            <a:custGeom>
              <a:avLst/>
              <a:gdLst/>
              <a:ahLst/>
              <a:cxnLst/>
              <a:rect l="l" t="t" r="r" b="b"/>
              <a:pathLst>
                <a:path w="4015" h="4578" extrusionOk="0">
                  <a:moveTo>
                    <a:pt x="3506" y="1722"/>
                  </a:moveTo>
                  <a:cubicBezTo>
                    <a:pt x="3497" y="768"/>
                    <a:pt x="2712" y="1"/>
                    <a:pt x="1749" y="1"/>
                  </a:cubicBezTo>
                  <a:cubicBezTo>
                    <a:pt x="785" y="1"/>
                    <a:pt x="0" y="786"/>
                    <a:pt x="0" y="1749"/>
                  </a:cubicBezTo>
                  <a:cubicBezTo>
                    <a:pt x="0" y="2222"/>
                    <a:pt x="197" y="2677"/>
                    <a:pt x="536" y="3007"/>
                  </a:cubicBezTo>
                  <a:lnTo>
                    <a:pt x="536" y="4577"/>
                  </a:lnTo>
                  <a:lnTo>
                    <a:pt x="1615" y="4577"/>
                  </a:lnTo>
                  <a:lnTo>
                    <a:pt x="1615" y="1865"/>
                  </a:lnTo>
                  <a:lnTo>
                    <a:pt x="536" y="1865"/>
                  </a:lnTo>
                  <a:lnTo>
                    <a:pt x="536" y="1749"/>
                  </a:lnTo>
                  <a:cubicBezTo>
                    <a:pt x="536" y="1089"/>
                    <a:pt x="1062" y="536"/>
                    <a:pt x="1722" y="518"/>
                  </a:cubicBezTo>
                  <a:cubicBezTo>
                    <a:pt x="2409" y="500"/>
                    <a:pt x="2971" y="1053"/>
                    <a:pt x="2971" y="1731"/>
                  </a:cubicBezTo>
                  <a:lnTo>
                    <a:pt x="2971" y="1874"/>
                  </a:lnTo>
                  <a:lnTo>
                    <a:pt x="1883" y="1874"/>
                  </a:lnTo>
                  <a:lnTo>
                    <a:pt x="1883" y="4577"/>
                  </a:lnTo>
                  <a:lnTo>
                    <a:pt x="2695" y="4577"/>
                  </a:lnTo>
                  <a:lnTo>
                    <a:pt x="2695" y="3765"/>
                  </a:lnTo>
                  <a:lnTo>
                    <a:pt x="3506" y="3765"/>
                  </a:lnTo>
                  <a:lnTo>
                    <a:pt x="3506" y="3114"/>
                  </a:lnTo>
                  <a:lnTo>
                    <a:pt x="4015" y="3114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1989567" y="2286305"/>
            <a:ext cx="425921" cy="487457"/>
            <a:chOff x="1146624" y="1548605"/>
            <a:chExt cx="425921" cy="487457"/>
          </a:xfrm>
        </p:grpSpPr>
        <p:sp>
          <p:nvSpPr>
            <p:cNvPr id="87" name="Google Shape;87;p14"/>
            <p:cNvSpPr/>
            <p:nvPr/>
          </p:nvSpPr>
          <p:spPr>
            <a:xfrm>
              <a:off x="1262043" y="1663175"/>
              <a:ext cx="142999" cy="143003"/>
            </a:xfrm>
            <a:custGeom>
              <a:avLst/>
              <a:gdLst/>
              <a:ahLst/>
              <a:cxnLst/>
              <a:rect l="l" t="t" r="r" b="b"/>
              <a:pathLst>
                <a:path w="1348" h="1348" extrusionOk="0">
                  <a:moveTo>
                    <a:pt x="669" y="268"/>
                  </a:moveTo>
                  <a:cubicBezTo>
                    <a:pt x="892" y="268"/>
                    <a:pt x="1071" y="446"/>
                    <a:pt x="1071" y="669"/>
                  </a:cubicBezTo>
                  <a:cubicBezTo>
                    <a:pt x="1071" y="892"/>
                    <a:pt x="892" y="1071"/>
                    <a:pt x="669" y="1071"/>
                  </a:cubicBezTo>
                  <a:cubicBezTo>
                    <a:pt x="446" y="1071"/>
                    <a:pt x="268" y="892"/>
                    <a:pt x="268" y="669"/>
                  </a:cubicBezTo>
                  <a:cubicBezTo>
                    <a:pt x="268" y="446"/>
                    <a:pt x="446" y="268"/>
                    <a:pt x="669" y="268"/>
                  </a:cubicBezTo>
                  <a:close/>
                  <a:moveTo>
                    <a:pt x="669" y="1347"/>
                  </a:moveTo>
                  <a:cubicBezTo>
                    <a:pt x="1044" y="1347"/>
                    <a:pt x="1347" y="1044"/>
                    <a:pt x="1347" y="669"/>
                  </a:cubicBezTo>
                  <a:cubicBezTo>
                    <a:pt x="1347" y="295"/>
                    <a:pt x="1044" y="0"/>
                    <a:pt x="669" y="0"/>
                  </a:cubicBezTo>
                  <a:cubicBezTo>
                    <a:pt x="295" y="0"/>
                    <a:pt x="0" y="295"/>
                    <a:pt x="0" y="669"/>
                  </a:cubicBezTo>
                  <a:cubicBezTo>
                    <a:pt x="0" y="1044"/>
                    <a:pt x="295" y="1347"/>
                    <a:pt x="669" y="1347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318798" y="1719929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34" y="0"/>
                  </a:moveTo>
                  <a:cubicBezTo>
                    <a:pt x="206" y="0"/>
                    <a:pt x="268" y="63"/>
                    <a:pt x="268" y="134"/>
                  </a:cubicBezTo>
                  <a:cubicBezTo>
                    <a:pt x="268" y="206"/>
                    <a:pt x="206" y="268"/>
                    <a:pt x="134" y="268"/>
                  </a:cubicBezTo>
                  <a:cubicBezTo>
                    <a:pt x="63" y="268"/>
                    <a:pt x="1" y="206"/>
                    <a:pt x="1" y="134"/>
                  </a:cubicBezTo>
                  <a:cubicBezTo>
                    <a:pt x="1" y="63"/>
                    <a:pt x="63" y="0"/>
                    <a:pt x="134" y="0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147473" y="1748359"/>
              <a:ext cx="425073" cy="287703"/>
            </a:xfrm>
            <a:custGeom>
              <a:avLst/>
              <a:gdLst/>
              <a:ahLst/>
              <a:cxnLst/>
              <a:rect l="l" t="t" r="r" b="b"/>
              <a:pathLst>
                <a:path w="4007" h="2712" extrusionOk="0">
                  <a:moveTo>
                    <a:pt x="3560" y="0"/>
                  </a:moveTo>
                  <a:lnTo>
                    <a:pt x="2686" y="0"/>
                  </a:lnTo>
                  <a:cubicBezTo>
                    <a:pt x="2615" y="455"/>
                    <a:pt x="2222" y="812"/>
                    <a:pt x="1749" y="812"/>
                  </a:cubicBezTo>
                  <a:cubicBezTo>
                    <a:pt x="1277" y="812"/>
                    <a:pt x="884" y="455"/>
                    <a:pt x="813" y="0"/>
                  </a:cubicBezTo>
                  <a:lnTo>
                    <a:pt x="1" y="0"/>
                  </a:lnTo>
                  <a:cubicBezTo>
                    <a:pt x="28" y="428"/>
                    <a:pt x="224" y="839"/>
                    <a:pt x="536" y="1133"/>
                  </a:cubicBezTo>
                  <a:lnTo>
                    <a:pt x="536" y="2712"/>
                  </a:lnTo>
                  <a:lnTo>
                    <a:pt x="2695" y="2712"/>
                  </a:lnTo>
                  <a:lnTo>
                    <a:pt x="2695" y="1900"/>
                  </a:lnTo>
                  <a:lnTo>
                    <a:pt x="3507" y="1900"/>
                  </a:lnTo>
                  <a:lnTo>
                    <a:pt x="3507" y="1240"/>
                  </a:lnTo>
                  <a:lnTo>
                    <a:pt x="4006" y="1240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146624" y="1548605"/>
              <a:ext cx="172278" cy="171433"/>
            </a:xfrm>
            <a:custGeom>
              <a:avLst/>
              <a:gdLst/>
              <a:ahLst/>
              <a:cxnLst/>
              <a:rect l="l" t="t" r="r" b="b"/>
              <a:pathLst>
                <a:path w="1624" h="1616" extrusionOk="0">
                  <a:moveTo>
                    <a:pt x="821" y="1615"/>
                  </a:moveTo>
                  <a:cubicBezTo>
                    <a:pt x="883" y="1205"/>
                    <a:pt x="1204" y="875"/>
                    <a:pt x="1624" y="821"/>
                  </a:cubicBezTo>
                  <a:lnTo>
                    <a:pt x="1624" y="1"/>
                  </a:lnTo>
                  <a:cubicBezTo>
                    <a:pt x="758" y="63"/>
                    <a:pt x="71" y="759"/>
                    <a:pt x="0" y="1615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347228" y="1548605"/>
              <a:ext cx="171323" cy="171433"/>
            </a:xfrm>
            <a:custGeom>
              <a:avLst/>
              <a:gdLst/>
              <a:ahLst/>
              <a:cxnLst/>
              <a:rect l="l" t="t" r="r" b="b"/>
              <a:pathLst>
                <a:path w="1615" h="1616" extrusionOk="0">
                  <a:moveTo>
                    <a:pt x="0" y="821"/>
                  </a:moveTo>
                  <a:cubicBezTo>
                    <a:pt x="411" y="875"/>
                    <a:pt x="741" y="1205"/>
                    <a:pt x="794" y="1615"/>
                  </a:cubicBezTo>
                  <a:lnTo>
                    <a:pt x="1615" y="1615"/>
                  </a:lnTo>
                  <a:cubicBezTo>
                    <a:pt x="1544" y="759"/>
                    <a:pt x="857" y="63"/>
                    <a:pt x="0" y="1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 idx="4294967295"/>
          </p:nvPr>
        </p:nvSpPr>
        <p:spPr>
          <a:xfrm>
            <a:off x="677425" y="1054150"/>
            <a:ext cx="7416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b="1">
                <a:solidFill>
                  <a:srgbClr val="FFFFFF"/>
                </a:solidFill>
              </a:rPr>
              <a:t>المحتويات: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6035350" y="1796425"/>
            <a:ext cx="1586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152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أعضاء الفريق </a:t>
            </a:r>
            <a:endParaRPr sz="152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7697600" y="1796425"/>
            <a:ext cx="384000" cy="384000"/>
          </a:xfrm>
          <a:prstGeom prst="roundRect">
            <a:avLst>
              <a:gd name="adj" fmla="val 18808"/>
            </a:avLst>
          </a:prstGeom>
          <a:solidFill>
            <a:srgbClr val="9101BE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ar" sz="1300" b="1" i="0" u="none" strike="noStrike" cap="none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01</a:t>
            </a:r>
            <a:endParaRPr sz="1300" b="1" i="0" u="none" strike="noStrike" cap="none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035350" y="2455975"/>
            <a:ext cx="1586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152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المشكلة وحلها</a:t>
            </a:r>
            <a:endParaRPr sz="152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7697600" y="2455975"/>
            <a:ext cx="384000" cy="384000"/>
          </a:xfrm>
          <a:prstGeom prst="roundRect">
            <a:avLst>
              <a:gd name="adj" fmla="val 18808"/>
            </a:avLst>
          </a:prstGeom>
          <a:solidFill>
            <a:srgbClr val="9101BE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ar" sz="1300" b="1" i="0" u="none" strike="noStrike" cap="none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02</a:t>
            </a:r>
            <a:endParaRPr sz="1300" b="1" i="0" u="none" strike="noStrike" cap="none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743275" y="3141675"/>
            <a:ext cx="18783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152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وصف الفكرة</a:t>
            </a:r>
            <a:endParaRPr sz="152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7697600" y="3141675"/>
            <a:ext cx="384000" cy="384000"/>
          </a:xfrm>
          <a:prstGeom prst="roundRect">
            <a:avLst>
              <a:gd name="adj" fmla="val 18808"/>
            </a:avLst>
          </a:prstGeom>
          <a:solidFill>
            <a:srgbClr val="9101BE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ar" sz="1300" b="1" i="0" u="none" strike="noStrike" cap="none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03</a:t>
            </a:r>
            <a:endParaRPr sz="1300" b="1" i="0" u="none" strike="noStrike" cap="none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035350" y="3801225"/>
            <a:ext cx="1586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152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التقنيات المستخدمة</a:t>
            </a:r>
            <a:endParaRPr sz="152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7697600" y="3801225"/>
            <a:ext cx="384000" cy="384000"/>
          </a:xfrm>
          <a:prstGeom prst="roundRect">
            <a:avLst>
              <a:gd name="adj" fmla="val 18808"/>
            </a:avLst>
          </a:prstGeom>
          <a:solidFill>
            <a:srgbClr val="9101BE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ar" sz="1300" b="1" i="0" u="none" strike="noStrike" cap="none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04</a:t>
            </a:r>
            <a:endParaRPr sz="1300" b="1" i="0" u="none" strike="noStrike" cap="none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645150" y="1796425"/>
            <a:ext cx="3797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152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جميع البيانات المستخدمة (نصية وغير نصية)</a:t>
            </a:r>
            <a:endParaRPr sz="152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5518425" y="1796425"/>
            <a:ext cx="384000" cy="384000"/>
          </a:xfrm>
          <a:prstGeom prst="roundRect">
            <a:avLst>
              <a:gd name="adj" fmla="val 18808"/>
            </a:avLst>
          </a:prstGeom>
          <a:solidFill>
            <a:srgbClr val="9101BE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ar" sz="1300" b="1" i="0" u="none" strike="noStrike" cap="none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05</a:t>
            </a:r>
            <a:endParaRPr sz="1300" b="1" i="0" u="none" strike="noStrike" cap="none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100275" y="2455975"/>
            <a:ext cx="43422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152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كيفية توفير هذه البيانات وكيفية استخدامها</a:t>
            </a:r>
            <a:endParaRPr sz="152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5518425" y="2455975"/>
            <a:ext cx="384000" cy="384000"/>
          </a:xfrm>
          <a:prstGeom prst="roundRect">
            <a:avLst>
              <a:gd name="adj" fmla="val 18808"/>
            </a:avLst>
          </a:prstGeom>
          <a:solidFill>
            <a:srgbClr val="9101BE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ar" sz="1300" b="1" i="0" u="none" strike="noStrike" cap="none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06</a:t>
            </a:r>
            <a:endParaRPr sz="1300" b="1" i="0" u="none" strike="noStrike" cap="none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358025" y="3141675"/>
            <a:ext cx="2084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152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ملخص</a:t>
            </a:r>
            <a:endParaRPr sz="152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5518425" y="3141675"/>
            <a:ext cx="384000" cy="384000"/>
          </a:xfrm>
          <a:prstGeom prst="roundRect">
            <a:avLst>
              <a:gd name="adj" fmla="val 18808"/>
            </a:avLst>
          </a:prstGeom>
          <a:solidFill>
            <a:srgbClr val="9101BE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ar" sz="1300" b="1" i="0" u="none" strike="noStrike" cap="none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07</a:t>
            </a:r>
            <a:endParaRPr sz="1300" b="1" i="0" u="none" strike="noStrike" cap="none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5361150" y="598675"/>
            <a:ext cx="239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b="1">
                <a:solidFill>
                  <a:srgbClr val="4654F0"/>
                </a:solidFill>
                <a:latin typeface="Abadi" panose="020B0604020104020204" pitchFamily="34" charset="0"/>
                <a:ea typeface="IBM Plex Sans Arabic"/>
                <a:cs typeface="IBM Plex Sans Arabic"/>
                <a:sym typeface="IBM Plex Sans Arabic"/>
              </a:rPr>
              <a:t>المشكلة  وحلّها</a:t>
            </a:r>
            <a:endParaRPr>
              <a:solidFill>
                <a:srgbClr val="4654F0"/>
              </a:solidFill>
              <a:latin typeface="Abadi" panose="020B0604020104020204" pitchFamily="34" charset="0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046099" y="1241700"/>
            <a:ext cx="66315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FFFFFF"/>
                </a:solidFill>
                <a:latin typeface="Abadi" panose="020B0604020104020204" pitchFamily="34" charset="0"/>
                <a:ea typeface="IBM Plex Sans Arabic"/>
                <a:cs typeface="IBM Plex Sans Arabic"/>
                <a:sym typeface="IBM Plex Sans Arabic"/>
              </a:rPr>
              <a:t>يعرض هذا القسم المشكلة التي يواجهها المشروع أو الجمهور المستهدف، إلى جانب الحل المقترح وكيفية تقديمه بشكل مبتكر وفعّال.</a:t>
            </a:r>
            <a:endParaRPr>
              <a:solidFill>
                <a:srgbClr val="FFFFFF"/>
              </a:solidFill>
              <a:latin typeface="Abadi" panose="020B0604020104020204" pitchFamily="34" charset="0"/>
              <a:ea typeface="IBM Plex Sans Arabic"/>
              <a:cs typeface="IBM Plex Sans Arabic"/>
              <a:sym typeface="IBM Plex Sans Arabic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adi" panose="020B0604020104020204" pitchFamily="34" charset="0"/>
              <a:ea typeface="IBM Plex Sans Arabic"/>
              <a:cs typeface="IBM Plex Sans Arabic"/>
              <a:sym typeface="IBM Plex Sans Arabic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adi" panose="020B0604020104020204" pitchFamily="34" charset="0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046109" y="1830233"/>
            <a:ext cx="370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JO" dirty="0">
                <a:solidFill>
                  <a:srgbClr val="FFFFFF"/>
                </a:solidFill>
                <a:latin typeface="Abadi" panose="020B0604020104020204" pitchFamily="34" charset="0"/>
                <a:ea typeface="IBM Plex Sans Arabic"/>
                <a:cs typeface="IBM Plex Sans Arabic"/>
                <a:sym typeface="IBM Plex Sans Arabic"/>
              </a:rPr>
              <a:t>تحليل للأداء وتحديد نقاط الضعف والقوة ووضع خطة تدريب مخصصة  </a:t>
            </a:r>
            <a:endParaRPr dirty="0">
              <a:solidFill>
                <a:srgbClr val="FFFFFF"/>
              </a:solidFill>
              <a:latin typeface="Abadi" panose="020B0604020104020204" pitchFamily="34" charset="0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046109" y="2602717"/>
            <a:ext cx="370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JO" dirty="0">
                <a:solidFill>
                  <a:srgbClr val="FFFFFF"/>
                </a:solidFill>
                <a:latin typeface="Abadi" panose="020B0604020104020204" pitchFamily="34" charset="0"/>
                <a:ea typeface="IBM Plex Sans Arabic"/>
                <a:cs typeface="IBM Plex Sans Arabic"/>
                <a:sym typeface="IBM Plex Sans Arabic"/>
              </a:rPr>
              <a:t>تزويد المدرب ببيانات مباشرة لتحسين الأستجابة التكتيكية </a:t>
            </a:r>
            <a:endParaRPr dirty="0">
              <a:solidFill>
                <a:srgbClr val="FFFFFF"/>
              </a:solidFill>
              <a:latin typeface="Abadi" panose="020B0604020104020204" pitchFamily="34" charset="0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046109" y="3393484"/>
            <a:ext cx="370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JO" dirty="0">
                <a:solidFill>
                  <a:srgbClr val="FFFFFF"/>
                </a:solidFill>
                <a:latin typeface="Abadi" panose="020B0604020104020204" pitchFamily="34" charset="0"/>
                <a:ea typeface="IBM Plex Sans Arabic"/>
                <a:cs typeface="IBM Plex Sans Arabic"/>
                <a:sym typeface="IBM Plex Sans Arabic"/>
              </a:rPr>
              <a:t>مراقبة المؤشرات الحيوية والتنبيه المبكر في حال وجود خلل لتقليل الخطر  الاصابة بوعكات صحية مفاجئة </a:t>
            </a:r>
            <a:endParaRPr dirty="0">
              <a:solidFill>
                <a:srgbClr val="FFFFFF"/>
              </a:solidFill>
              <a:latin typeface="Abadi" panose="020B0604020104020204" pitchFamily="34" charset="0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791025" y="1830239"/>
            <a:ext cx="21189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JO" dirty="0">
                <a:solidFill>
                  <a:srgbClr val="FFFFFF"/>
                </a:solidFill>
                <a:latin typeface="Abadi" panose="020B0604020104020204" pitchFamily="34" charset="0"/>
                <a:ea typeface="IBM Plex Sans Arabic"/>
                <a:cs typeface="IBM Plex Sans Arabic"/>
                <a:sym typeface="IBM Plex Sans Arabic"/>
              </a:rPr>
              <a:t>غياب التخصيص في تطوير اللاعبين </a:t>
            </a:r>
            <a:endParaRPr dirty="0">
              <a:solidFill>
                <a:srgbClr val="FFFFFF"/>
              </a:solidFill>
              <a:latin typeface="Abadi" panose="020B0604020104020204" pitchFamily="34" charset="0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791025" y="2602722"/>
            <a:ext cx="21189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JO" dirty="0">
                <a:solidFill>
                  <a:srgbClr val="FFFFFF"/>
                </a:solidFill>
                <a:latin typeface="Abadi" panose="020B0604020104020204" pitchFamily="34" charset="0"/>
                <a:ea typeface="IBM Plex Sans Arabic"/>
                <a:cs typeface="IBM Plex Sans Arabic"/>
                <a:sym typeface="IBM Plex Sans Arabic"/>
              </a:rPr>
              <a:t>بطء اتخاذ القرارات الفنية </a:t>
            </a:r>
            <a:endParaRPr dirty="0">
              <a:solidFill>
                <a:srgbClr val="FFFFFF"/>
              </a:solidFill>
              <a:latin typeface="Abadi" panose="020B0604020104020204" pitchFamily="34" charset="0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791025" y="3393489"/>
            <a:ext cx="21189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JO" dirty="0">
                <a:solidFill>
                  <a:srgbClr val="FFFFFF"/>
                </a:solidFill>
                <a:latin typeface="Abadi" panose="020B0604020104020204" pitchFamily="34" charset="0"/>
                <a:ea typeface="IBM Plex Sans Arabic"/>
                <a:cs typeface="IBM Plex Sans Arabic"/>
                <a:sym typeface="IBM Plex Sans Arabic"/>
              </a:rPr>
              <a:t>التأخر في اكتشاف الحالات الصحية الطارئة </a:t>
            </a:r>
            <a:endParaRPr dirty="0">
              <a:solidFill>
                <a:srgbClr val="FFFFFF"/>
              </a:solidFill>
              <a:latin typeface="Abadi" panose="020B0604020104020204" pitchFamily="34" charset="0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024575" y="1776392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adi" panose="020B0604020104020204" pitchFamily="34" charset="0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7024575" y="2548892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adi" panose="020B0604020104020204" pitchFamily="34" charset="0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024575" y="3339676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adi" panose="020B0604020104020204" pitchFamily="34" charset="0"/>
            </a:endParaRPr>
          </a:p>
        </p:txBody>
      </p:sp>
      <p:grpSp>
        <p:nvGrpSpPr>
          <p:cNvPr id="126" name="Google Shape;126;p16"/>
          <p:cNvGrpSpPr/>
          <p:nvPr/>
        </p:nvGrpSpPr>
        <p:grpSpPr>
          <a:xfrm>
            <a:off x="7203111" y="1954505"/>
            <a:ext cx="379967" cy="379976"/>
            <a:chOff x="1116285" y="2741087"/>
            <a:chExt cx="487449" cy="487461"/>
          </a:xfrm>
        </p:grpSpPr>
        <p:sp>
          <p:nvSpPr>
            <p:cNvPr id="127" name="Google Shape;127;p16"/>
            <p:cNvSpPr/>
            <p:nvPr/>
          </p:nvSpPr>
          <p:spPr>
            <a:xfrm>
              <a:off x="1331103" y="2912306"/>
              <a:ext cx="56860" cy="57922"/>
            </a:xfrm>
            <a:custGeom>
              <a:avLst/>
              <a:gdLst/>
              <a:ahLst/>
              <a:cxnLst/>
              <a:rect l="l" t="t" r="r" b="b"/>
              <a:pathLst>
                <a:path w="536" h="546" extrusionOk="0">
                  <a:moveTo>
                    <a:pt x="268" y="1"/>
                  </a:moveTo>
                  <a:cubicBezTo>
                    <a:pt x="420" y="1"/>
                    <a:pt x="536" y="126"/>
                    <a:pt x="536" y="268"/>
                  </a:cubicBezTo>
                  <a:cubicBezTo>
                    <a:pt x="536" y="420"/>
                    <a:pt x="420" y="545"/>
                    <a:pt x="268" y="545"/>
                  </a:cubicBezTo>
                  <a:cubicBezTo>
                    <a:pt x="117" y="545"/>
                    <a:pt x="1" y="420"/>
                    <a:pt x="1" y="268"/>
                  </a:cubicBezTo>
                  <a:cubicBezTo>
                    <a:pt x="1" y="126"/>
                    <a:pt x="117" y="1"/>
                    <a:pt x="268" y="1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315933" y="2996536"/>
              <a:ext cx="88155" cy="60681"/>
            </a:xfrm>
            <a:custGeom>
              <a:avLst/>
              <a:gdLst/>
              <a:ahLst/>
              <a:cxnLst/>
              <a:rect l="l" t="t" r="r" b="b"/>
              <a:pathLst>
                <a:path w="831" h="572" extrusionOk="0">
                  <a:moveTo>
                    <a:pt x="1" y="438"/>
                  </a:moveTo>
                  <a:lnTo>
                    <a:pt x="1" y="572"/>
                  </a:lnTo>
                  <a:lnTo>
                    <a:pt x="831" y="572"/>
                  </a:lnTo>
                  <a:lnTo>
                    <a:pt x="831" y="429"/>
                  </a:lnTo>
                  <a:cubicBezTo>
                    <a:pt x="831" y="197"/>
                    <a:pt x="625" y="1"/>
                    <a:pt x="393" y="19"/>
                  </a:cubicBezTo>
                  <a:cubicBezTo>
                    <a:pt x="170" y="28"/>
                    <a:pt x="1" y="215"/>
                    <a:pt x="1" y="438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230749" y="2855551"/>
              <a:ext cx="258523" cy="258529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901" y="2168"/>
                  </a:moveTo>
                  <a:lnTo>
                    <a:pt x="536" y="2168"/>
                  </a:lnTo>
                  <a:lnTo>
                    <a:pt x="536" y="1758"/>
                  </a:lnTo>
                  <a:cubicBezTo>
                    <a:pt x="536" y="1517"/>
                    <a:pt x="661" y="1312"/>
                    <a:pt x="840" y="1187"/>
                  </a:cubicBezTo>
                  <a:cubicBezTo>
                    <a:pt x="733" y="1089"/>
                    <a:pt x="670" y="937"/>
                    <a:pt x="679" y="777"/>
                  </a:cubicBezTo>
                  <a:cubicBezTo>
                    <a:pt x="697" y="500"/>
                    <a:pt x="920" y="286"/>
                    <a:pt x="1187" y="268"/>
                  </a:cubicBezTo>
                  <a:cubicBezTo>
                    <a:pt x="1500" y="250"/>
                    <a:pt x="1758" y="500"/>
                    <a:pt x="1758" y="803"/>
                  </a:cubicBezTo>
                  <a:cubicBezTo>
                    <a:pt x="1758" y="955"/>
                    <a:pt x="1696" y="1089"/>
                    <a:pt x="1598" y="1187"/>
                  </a:cubicBezTo>
                  <a:cubicBezTo>
                    <a:pt x="1776" y="1312"/>
                    <a:pt x="1901" y="1517"/>
                    <a:pt x="1901" y="1758"/>
                  </a:cubicBezTo>
                  <a:close/>
                  <a:moveTo>
                    <a:pt x="2436" y="1"/>
                  </a:moveTo>
                  <a:lnTo>
                    <a:pt x="1" y="1"/>
                  </a:lnTo>
                  <a:lnTo>
                    <a:pt x="1" y="2436"/>
                  </a:lnTo>
                  <a:lnTo>
                    <a:pt x="2436" y="2436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116285" y="2741087"/>
              <a:ext cx="487449" cy="487461"/>
            </a:xfrm>
            <a:custGeom>
              <a:avLst/>
              <a:gdLst/>
              <a:ahLst/>
              <a:cxnLst/>
              <a:rect l="l" t="t" r="r" b="b"/>
              <a:pathLst>
                <a:path w="4595" h="4595" extrusionOk="0">
                  <a:moveTo>
                    <a:pt x="3783" y="3792"/>
                  </a:moveTo>
                  <a:lnTo>
                    <a:pt x="803" y="3792"/>
                  </a:lnTo>
                  <a:lnTo>
                    <a:pt x="803" y="812"/>
                  </a:lnTo>
                  <a:lnTo>
                    <a:pt x="3783" y="812"/>
                  </a:lnTo>
                  <a:close/>
                  <a:moveTo>
                    <a:pt x="4595" y="812"/>
                  </a:moveTo>
                  <a:lnTo>
                    <a:pt x="4595" y="544"/>
                  </a:lnTo>
                  <a:lnTo>
                    <a:pt x="4327" y="544"/>
                  </a:lnTo>
                  <a:lnTo>
                    <a:pt x="4327" y="268"/>
                  </a:lnTo>
                  <a:lnTo>
                    <a:pt x="4051" y="268"/>
                  </a:lnTo>
                  <a:lnTo>
                    <a:pt x="4051" y="0"/>
                  </a:lnTo>
                  <a:lnTo>
                    <a:pt x="3783" y="0"/>
                  </a:lnTo>
                  <a:lnTo>
                    <a:pt x="3783" y="268"/>
                  </a:lnTo>
                  <a:lnTo>
                    <a:pt x="3507" y="268"/>
                  </a:lnTo>
                  <a:lnTo>
                    <a:pt x="3507" y="0"/>
                  </a:lnTo>
                  <a:lnTo>
                    <a:pt x="3239" y="0"/>
                  </a:lnTo>
                  <a:lnTo>
                    <a:pt x="3239" y="268"/>
                  </a:lnTo>
                  <a:lnTo>
                    <a:pt x="2971" y="268"/>
                  </a:lnTo>
                  <a:lnTo>
                    <a:pt x="2971" y="0"/>
                  </a:lnTo>
                  <a:lnTo>
                    <a:pt x="2704" y="0"/>
                  </a:lnTo>
                  <a:lnTo>
                    <a:pt x="2704" y="268"/>
                  </a:lnTo>
                  <a:lnTo>
                    <a:pt x="2427" y="268"/>
                  </a:lnTo>
                  <a:lnTo>
                    <a:pt x="2427" y="0"/>
                  </a:lnTo>
                  <a:lnTo>
                    <a:pt x="2159" y="0"/>
                  </a:lnTo>
                  <a:lnTo>
                    <a:pt x="2159" y="268"/>
                  </a:lnTo>
                  <a:lnTo>
                    <a:pt x="1883" y="268"/>
                  </a:lnTo>
                  <a:lnTo>
                    <a:pt x="1883" y="0"/>
                  </a:lnTo>
                  <a:lnTo>
                    <a:pt x="1615" y="0"/>
                  </a:lnTo>
                  <a:lnTo>
                    <a:pt x="1615" y="268"/>
                  </a:lnTo>
                  <a:lnTo>
                    <a:pt x="1348" y="268"/>
                  </a:lnTo>
                  <a:lnTo>
                    <a:pt x="1348" y="0"/>
                  </a:lnTo>
                  <a:lnTo>
                    <a:pt x="1080" y="0"/>
                  </a:lnTo>
                  <a:lnTo>
                    <a:pt x="1080" y="268"/>
                  </a:lnTo>
                  <a:lnTo>
                    <a:pt x="803" y="268"/>
                  </a:lnTo>
                  <a:lnTo>
                    <a:pt x="803" y="0"/>
                  </a:lnTo>
                  <a:lnTo>
                    <a:pt x="536" y="0"/>
                  </a:lnTo>
                  <a:lnTo>
                    <a:pt x="536" y="268"/>
                  </a:lnTo>
                  <a:lnTo>
                    <a:pt x="268" y="268"/>
                  </a:lnTo>
                  <a:lnTo>
                    <a:pt x="268" y="544"/>
                  </a:lnTo>
                  <a:lnTo>
                    <a:pt x="1" y="544"/>
                  </a:lnTo>
                  <a:lnTo>
                    <a:pt x="1" y="812"/>
                  </a:lnTo>
                  <a:lnTo>
                    <a:pt x="268" y="812"/>
                  </a:lnTo>
                  <a:lnTo>
                    <a:pt x="268" y="1080"/>
                  </a:lnTo>
                  <a:lnTo>
                    <a:pt x="1" y="1080"/>
                  </a:lnTo>
                  <a:lnTo>
                    <a:pt x="1" y="1356"/>
                  </a:lnTo>
                  <a:lnTo>
                    <a:pt x="268" y="1356"/>
                  </a:lnTo>
                  <a:lnTo>
                    <a:pt x="268" y="1624"/>
                  </a:lnTo>
                  <a:lnTo>
                    <a:pt x="1" y="1624"/>
                  </a:lnTo>
                  <a:lnTo>
                    <a:pt x="1" y="1891"/>
                  </a:lnTo>
                  <a:lnTo>
                    <a:pt x="268" y="1891"/>
                  </a:lnTo>
                  <a:lnTo>
                    <a:pt x="268" y="2168"/>
                  </a:lnTo>
                  <a:lnTo>
                    <a:pt x="1" y="2168"/>
                  </a:lnTo>
                  <a:lnTo>
                    <a:pt x="1" y="2436"/>
                  </a:lnTo>
                  <a:lnTo>
                    <a:pt x="268" y="2436"/>
                  </a:lnTo>
                  <a:lnTo>
                    <a:pt x="268" y="2703"/>
                  </a:lnTo>
                  <a:lnTo>
                    <a:pt x="1" y="2703"/>
                  </a:lnTo>
                  <a:lnTo>
                    <a:pt x="1" y="2980"/>
                  </a:lnTo>
                  <a:lnTo>
                    <a:pt x="268" y="2980"/>
                  </a:lnTo>
                  <a:lnTo>
                    <a:pt x="268" y="3247"/>
                  </a:lnTo>
                  <a:lnTo>
                    <a:pt x="1" y="3247"/>
                  </a:lnTo>
                  <a:lnTo>
                    <a:pt x="1" y="3515"/>
                  </a:lnTo>
                  <a:lnTo>
                    <a:pt x="268" y="3515"/>
                  </a:lnTo>
                  <a:lnTo>
                    <a:pt x="268" y="3792"/>
                  </a:lnTo>
                  <a:lnTo>
                    <a:pt x="1" y="3792"/>
                  </a:lnTo>
                  <a:lnTo>
                    <a:pt x="1" y="4059"/>
                  </a:lnTo>
                  <a:lnTo>
                    <a:pt x="268" y="4059"/>
                  </a:lnTo>
                  <a:lnTo>
                    <a:pt x="268" y="4327"/>
                  </a:lnTo>
                  <a:lnTo>
                    <a:pt x="536" y="4327"/>
                  </a:lnTo>
                  <a:lnTo>
                    <a:pt x="536" y="4594"/>
                  </a:lnTo>
                  <a:lnTo>
                    <a:pt x="803" y="4594"/>
                  </a:lnTo>
                  <a:lnTo>
                    <a:pt x="803" y="4327"/>
                  </a:lnTo>
                  <a:lnTo>
                    <a:pt x="1080" y="4327"/>
                  </a:lnTo>
                  <a:lnTo>
                    <a:pt x="1080" y="4594"/>
                  </a:lnTo>
                  <a:lnTo>
                    <a:pt x="1348" y="4594"/>
                  </a:lnTo>
                  <a:lnTo>
                    <a:pt x="1348" y="4327"/>
                  </a:lnTo>
                  <a:lnTo>
                    <a:pt x="1615" y="4327"/>
                  </a:lnTo>
                  <a:lnTo>
                    <a:pt x="1615" y="4594"/>
                  </a:lnTo>
                  <a:lnTo>
                    <a:pt x="1883" y="4594"/>
                  </a:lnTo>
                  <a:lnTo>
                    <a:pt x="1883" y="4327"/>
                  </a:lnTo>
                  <a:lnTo>
                    <a:pt x="2159" y="4327"/>
                  </a:lnTo>
                  <a:lnTo>
                    <a:pt x="2159" y="4594"/>
                  </a:lnTo>
                  <a:lnTo>
                    <a:pt x="2427" y="4594"/>
                  </a:lnTo>
                  <a:lnTo>
                    <a:pt x="2427" y="4327"/>
                  </a:lnTo>
                  <a:lnTo>
                    <a:pt x="2704" y="4327"/>
                  </a:lnTo>
                  <a:lnTo>
                    <a:pt x="2704" y="4594"/>
                  </a:lnTo>
                  <a:lnTo>
                    <a:pt x="2971" y="4594"/>
                  </a:lnTo>
                  <a:lnTo>
                    <a:pt x="2971" y="4327"/>
                  </a:lnTo>
                  <a:lnTo>
                    <a:pt x="3239" y="4327"/>
                  </a:lnTo>
                  <a:lnTo>
                    <a:pt x="3239" y="4594"/>
                  </a:lnTo>
                  <a:lnTo>
                    <a:pt x="3507" y="4594"/>
                  </a:lnTo>
                  <a:lnTo>
                    <a:pt x="3507" y="4327"/>
                  </a:lnTo>
                  <a:lnTo>
                    <a:pt x="3783" y="4327"/>
                  </a:lnTo>
                  <a:lnTo>
                    <a:pt x="3783" y="4594"/>
                  </a:lnTo>
                  <a:lnTo>
                    <a:pt x="4051" y="4594"/>
                  </a:lnTo>
                  <a:lnTo>
                    <a:pt x="4051" y="4327"/>
                  </a:lnTo>
                  <a:lnTo>
                    <a:pt x="4327" y="4327"/>
                  </a:lnTo>
                  <a:lnTo>
                    <a:pt x="4327" y="4059"/>
                  </a:lnTo>
                  <a:lnTo>
                    <a:pt x="4595" y="4059"/>
                  </a:lnTo>
                  <a:lnTo>
                    <a:pt x="4595" y="3792"/>
                  </a:lnTo>
                  <a:lnTo>
                    <a:pt x="4327" y="3792"/>
                  </a:lnTo>
                  <a:lnTo>
                    <a:pt x="4327" y="3515"/>
                  </a:lnTo>
                  <a:lnTo>
                    <a:pt x="4595" y="3515"/>
                  </a:lnTo>
                  <a:lnTo>
                    <a:pt x="4595" y="3247"/>
                  </a:lnTo>
                  <a:lnTo>
                    <a:pt x="4327" y="3247"/>
                  </a:lnTo>
                  <a:lnTo>
                    <a:pt x="4327" y="2980"/>
                  </a:lnTo>
                  <a:lnTo>
                    <a:pt x="4595" y="2980"/>
                  </a:lnTo>
                  <a:lnTo>
                    <a:pt x="4595" y="2703"/>
                  </a:lnTo>
                  <a:lnTo>
                    <a:pt x="4327" y="2703"/>
                  </a:lnTo>
                  <a:lnTo>
                    <a:pt x="4327" y="2436"/>
                  </a:lnTo>
                  <a:lnTo>
                    <a:pt x="4595" y="2436"/>
                  </a:lnTo>
                  <a:lnTo>
                    <a:pt x="4595" y="2168"/>
                  </a:lnTo>
                  <a:lnTo>
                    <a:pt x="4327" y="2168"/>
                  </a:lnTo>
                  <a:lnTo>
                    <a:pt x="4327" y="1891"/>
                  </a:lnTo>
                  <a:lnTo>
                    <a:pt x="4595" y="1891"/>
                  </a:lnTo>
                  <a:lnTo>
                    <a:pt x="4595" y="1624"/>
                  </a:lnTo>
                  <a:lnTo>
                    <a:pt x="4327" y="1624"/>
                  </a:lnTo>
                  <a:lnTo>
                    <a:pt x="4327" y="1356"/>
                  </a:lnTo>
                  <a:lnTo>
                    <a:pt x="4595" y="1356"/>
                  </a:lnTo>
                  <a:lnTo>
                    <a:pt x="4595" y="1080"/>
                  </a:lnTo>
                  <a:lnTo>
                    <a:pt x="4327" y="1080"/>
                  </a:lnTo>
                  <a:lnTo>
                    <a:pt x="4327" y="812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</p:grpSp>
      <p:grpSp>
        <p:nvGrpSpPr>
          <p:cNvPr id="131" name="Google Shape;131;p16"/>
          <p:cNvGrpSpPr/>
          <p:nvPr/>
        </p:nvGrpSpPr>
        <p:grpSpPr>
          <a:xfrm>
            <a:off x="7204600" y="2727008"/>
            <a:ext cx="377072" cy="379976"/>
            <a:chOff x="1118194" y="3337276"/>
            <a:chExt cx="483736" cy="487461"/>
          </a:xfrm>
        </p:grpSpPr>
        <p:sp>
          <p:nvSpPr>
            <p:cNvPr id="132" name="Google Shape;132;p16"/>
            <p:cNvSpPr/>
            <p:nvPr/>
          </p:nvSpPr>
          <p:spPr>
            <a:xfrm>
              <a:off x="1245918" y="3466909"/>
              <a:ext cx="228183" cy="229144"/>
            </a:xfrm>
            <a:custGeom>
              <a:avLst/>
              <a:gdLst/>
              <a:ahLst/>
              <a:cxnLst/>
              <a:rect l="l" t="t" r="r" b="b"/>
              <a:pathLst>
                <a:path w="2151" h="2160" extrusionOk="0">
                  <a:moveTo>
                    <a:pt x="1749" y="1615"/>
                  </a:moveTo>
                  <a:lnTo>
                    <a:pt x="1482" y="1615"/>
                  </a:lnTo>
                  <a:lnTo>
                    <a:pt x="1482" y="536"/>
                  </a:lnTo>
                  <a:lnTo>
                    <a:pt x="1749" y="536"/>
                  </a:lnTo>
                  <a:close/>
                  <a:moveTo>
                    <a:pt x="1214" y="1615"/>
                  </a:moveTo>
                  <a:lnTo>
                    <a:pt x="937" y="1615"/>
                  </a:lnTo>
                  <a:lnTo>
                    <a:pt x="937" y="1348"/>
                  </a:lnTo>
                  <a:lnTo>
                    <a:pt x="670" y="1348"/>
                  </a:lnTo>
                  <a:lnTo>
                    <a:pt x="670" y="1615"/>
                  </a:lnTo>
                  <a:lnTo>
                    <a:pt x="402" y="1615"/>
                  </a:lnTo>
                  <a:lnTo>
                    <a:pt x="402" y="536"/>
                  </a:lnTo>
                  <a:lnTo>
                    <a:pt x="1214" y="536"/>
                  </a:lnTo>
                  <a:close/>
                  <a:moveTo>
                    <a:pt x="1071" y="1"/>
                  </a:moveTo>
                  <a:cubicBezTo>
                    <a:pt x="482" y="1"/>
                    <a:pt x="1" y="491"/>
                    <a:pt x="1" y="1080"/>
                  </a:cubicBezTo>
                  <a:cubicBezTo>
                    <a:pt x="1" y="1678"/>
                    <a:pt x="482" y="2159"/>
                    <a:pt x="1071" y="2159"/>
                  </a:cubicBezTo>
                  <a:cubicBezTo>
                    <a:pt x="1669" y="2159"/>
                    <a:pt x="2151" y="1678"/>
                    <a:pt x="2151" y="1080"/>
                  </a:cubicBezTo>
                  <a:cubicBezTo>
                    <a:pt x="2151" y="491"/>
                    <a:pt x="1669" y="1"/>
                    <a:pt x="1071" y="1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316888" y="3553049"/>
              <a:ext cx="28536" cy="28431"/>
            </a:xfrm>
            <a:custGeom>
              <a:avLst/>
              <a:gdLst/>
              <a:ahLst/>
              <a:cxnLst/>
              <a:rect l="l" t="t" r="r" b="b"/>
              <a:pathLst>
                <a:path w="269" h="268" extrusionOk="0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118194" y="3337276"/>
              <a:ext cx="483736" cy="487461"/>
            </a:xfrm>
            <a:custGeom>
              <a:avLst/>
              <a:gdLst/>
              <a:ahLst/>
              <a:cxnLst/>
              <a:rect l="l" t="t" r="r" b="b"/>
              <a:pathLst>
                <a:path w="4560" h="4595" extrusionOk="0">
                  <a:moveTo>
                    <a:pt x="3622" y="2302"/>
                  </a:moveTo>
                  <a:cubicBezTo>
                    <a:pt x="3622" y="3042"/>
                    <a:pt x="3025" y="3649"/>
                    <a:pt x="2275" y="3649"/>
                  </a:cubicBezTo>
                  <a:cubicBezTo>
                    <a:pt x="1535" y="3649"/>
                    <a:pt x="937" y="3042"/>
                    <a:pt x="937" y="2302"/>
                  </a:cubicBezTo>
                  <a:cubicBezTo>
                    <a:pt x="937" y="1562"/>
                    <a:pt x="1535" y="955"/>
                    <a:pt x="2275" y="955"/>
                  </a:cubicBezTo>
                  <a:cubicBezTo>
                    <a:pt x="3025" y="955"/>
                    <a:pt x="3622" y="1562"/>
                    <a:pt x="3622" y="2302"/>
                  </a:cubicBezTo>
                  <a:close/>
                  <a:moveTo>
                    <a:pt x="4158" y="2302"/>
                  </a:moveTo>
                  <a:cubicBezTo>
                    <a:pt x="4158" y="2213"/>
                    <a:pt x="4158" y="2132"/>
                    <a:pt x="4149" y="2043"/>
                  </a:cubicBezTo>
                  <a:lnTo>
                    <a:pt x="4559" y="1651"/>
                  </a:lnTo>
                  <a:lnTo>
                    <a:pt x="3979" y="652"/>
                  </a:lnTo>
                  <a:lnTo>
                    <a:pt x="3435" y="812"/>
                  </a:lnTo>
                  <a:cubicBezTo>
                    <a:pt x="3292" y="705"/>
                    <a:pt x="3150" y="616"/>
                    <a:pt x="2989" y="553"/>
                  </a:cubicBezTo>
                  <a:lnTo>
                    <a:pt x="2855" y="0"/>
                  </a:lnTo>
                  <a:lnTo>
                    <a:pt x="1704" y="0"/>
                  </a:lnTo>
                  <a:lnTo>
                    <a:pt x="1562" y="553"/>
                  </a:lnTo>
                  <a:cubicBezTo>
                    <a:pt x="1410" y="616"/>
                    <a:pt x="1258" y="705"/>
                    <a:pt x="1124" y="812"/>
                  </a:cubicBezTo>
                  <a:lnTo>
                    <a:pt x="580" y="652"/>
                  </a:lnTo>
                  <a:lnTo>
                    <a:pt x="0" y="1651"/>
                  </a:lnTo>
                  <a:lnTo>
                    <a:pt x="411" y="2043"/>
                  </a:lnTo>
                  <a:cubicBezTo>
                    <a:pt x="402" y="2132"/>
                    <a:pt x="393" y="2213"/>
                    <a:pt x="393" y="2302"/>
                  </a:cubicBezTo>
                  <a:cubicBezTo>
                    <a:pt x="393" y="2382"/>
                    <a:pt x="402" y="2471"/>
                    <a:pt x="411" y="2552"/>
                  </a:cubicBezTo>
                  <a:lnTo>
                    <a:pt x="0" y="2944"/>
                  </a:lnTo>
                  <a:lnTo>
                    <a:pt x="580" y="3943"/>
                  </a:lnTo>
                  <a:lnTo>
                    <a:pt x="1124" y="3792"/>
                  </a:lnTo>
                  <a:cubicBezTo>
                    <a:pt x="1258" y="3890"/>
                    <a:pt x="1410" y="3979"/>
                    <a:pt x="1562" y="4042"/>
                  </a:cubicBezTo>
                  <a:lnTo>
                    <a:pt x="1704" y="4595"/>
                  </a:lnTo>
                  <a:lnTo>
                    <a:pt x="2855" y="4595"/>
                  </a:lnTo>
                  <a:lnTo>
                    <a:pt x="2989" y="4042"/>
                  </a:lnTo>
                  <a:cubicBezTo>
                    <a:pt x="3150" y="3979"/>
                    <a:pt x="3292" y="3890"/>
                    <a:pt x="3435" y="3792"/>
                  </a:cubicBezTo>
                  <a:lnTo>
                    <a:pt x="3979" y="3943"/>
                  </a:lnTo>
                  <a:lnTo>
                    <a:pt x="4559" y="2944"/>
                  </a:lnTo>
                  <a:lnTo>
                    <a:pt x="4149" y="2552"/>
                  </a:lnTo>
                  <a:cubicBezTo>
                    <a:pt x="4158" y="2471"/>
                    <a:pt x="4158" y="2382"/>
                    <a:pt x="4158" y="2302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7201623" y="3517371"/>
            <a:ext cx="382199" cy="380717"/>
            <a:chOff x="1114375" y="3933464"/>
            <a:chExt cx="490313" cy="488412"/>
          </a:xfrm>
        </p:grpSpPr>
        <p:sp>
          <p:nvSpPr>
            <p:cNvPr id="136" name="Google Shape;136;p16"/>
            <p:cNvSpPr/>
            <p:nvPr/>
          </p:nvSpPr>
          <p:spPr>
            <a:xfrm>
              <a:off x="1316888" y="4019604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187254" y="3933464"/>
              <a:ext cx="344556" cy="202622"/>
            </a:xfrm>
            <a:custGeom>
              <a:avLst/>
              <a:gdLst/>
              <a:ahLst/>
              <a:cxnLst/>
              <a:rect l="l" t="t" r="r" b="b"/>
              <a:pathLst>
                <a:path w="3248" h="1910" extrusionOk="0">
                  <a:moveTo>
                    <a:pt x="2302" y="1615"/>
                  </a:moveTo>
                  <a:lnTo>
                    <a:pt x="2035" y="1615"/>
                  </a:lnTo>
                  <a:lnTo>
                    <a:pt x="2035" y="545"/>
                  </a:lnTo>
                  <a:lnTo>
                    <a:pt x="2302" y="545"/>
                  </a:lnTo>
                  <a:close/>
                  <a:moveTo>
                    <a:pt x="1758" y="1615"/>
                  </a:moveTo>
                  <a:lnTo>
                    <a:pt x="1490" y="1615"/>
                  </a:lnTo>
                  <a:lnTo>
                    <a:pt x="1490" y="1348"/>
                  </a:lnTo>
                  <a:lnTo>
                    <a:pt x="1223" y="1348"/>
                  </a:lnTo>
                  <a:lnTo>
                    <a:pt x="1223" y="1615"/>
                  </a:lnTo>
                  <a:lnTo>
                    <a:pt x="955" y="1615"/>
                  </a:lnTo>
                  <a:lnTo>
                    <a:pt x="955" y="545"/>
                  </a:lnTo>
                  <a:lnTo>
                    <a:pt x="1758" y="545"/>
                  </a:lnTo>
                  <a:close/>
                  <a:moveTo>
                    <a:pt x="3248" y="1"/>
                  </a:moveTo>
                  <a:lnTo>
                    <a:pt x="1" y="1"/>
                  </a:lnTo>
                  <a:lnTo>
                    <a:pt x="1" y="1910"/>
                  </a:lnTo>
                  <a:lnTo>
                    <a:pt x="3248" y="1910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114375" y="4164407"/>
              <a:ext cx="490313" cy="257468"/>
            </a:xfrm>
            <a:custGeom>
              <a:avLst/>
              <a:gdLst/>
              <a:ahLst/>
              <a:cxnLst/>
              <a:rect l="l" t="t" r="r" b="b"/>
              <a:pathLst>
                <a:path w="4622" h="2427" extrusionOk="0">
                  <a:moveTo>
                    <a:pt x="4069" y="1338"/>
                  </a:moveTo>
                  <a:cubicBezTo>
                    <a:pt x="3819" y="1338"/>
                    <a:pt x="3614" y="1517"/>
                    <a:pt x="3551" y="1749"/>
                  </a:cubicBezTo>
                  <a:lnTo>
                    <a:pt x="2838" y="1749"/>
                  </a:lnTo>
                  <a:cubicBezTo>
                    <a:pt x="2784" y="1561"/>
                    <a:pt x="2641" y="1410"/>
                    <a:pt x="2445" y="1356"/>
                  </a:cubicBezTo>
                  <a:lnTo>
                    <a:pt x="2445" y="536"/>
                  </a:lnTo>
                  <a:lnTo>
                    <a:pt x="4203" y="536"/>
                  </a:lnTo>
                  <a:lnTo>
                    <a:pt x="4203" y="0"/>
                  </a:lnTo>
                  <a:lnTo>
                    <a:pt x="420" y="0"/>
                  </a:lnTo>
                  <a:lnTo>
                    <a:pt x="420" y="536"/>
                  </a:lnTo>
                  <a:lnTo>
                    <a:pt x="2177" y="536"/>
                  </a:lnTo>
                  <a:lnTo>
                    <a:pt x="2177" y="1356"/>
                  </a:lnTo>
                  <a:cubicBezTo>
                    <a:pt x="1990" y="1410"/>
                    <a:pt x="1838" y="1561"/>
                    <a:pt x="1794" y="1749"/>
                  </a:cubicBezTo>
                  <a:lnTo>
                    <a:pt x="1080" y="1749"/>
                  </a:lnTo>
                  <a:cubicBezTo>
                    <a:pt x="1018" y="1508"/>
                    <a:pt x="795" y="1330"/>
                    <a:pt x="527" y="1347"/>
                  </a:cubicBezTo>
                  <a:cubicBezTo>
                    <a:pt x="259" y="1356"/>
                    <a:pt x="36" y="1579"/>
                    <a:pt x="19" y="1856"/>
                  </a:cubicBezTo>
                  <a:cubicBezTo>
                    <a:pt x="1" y="2159"/>
                    <a:pt x="250" y="2418"/>
                    <a:pt x="554" y="2418"/>
                  </a:cubicBezTo>
                  <a:cubicBezTo>
                    <a:pt x="804" y="2418"/>
                    <a:pt x="1018" y="2248"/>
                    <a:pt x="1080" y="2016"/>
                  </a:cubicBezTo>
                  <a:lnTo>
                    <a:pt x="1794" y="2016"/>
                  </a:lnTo>
                  <a:cubicBezTo>
                    <a:pt x="1856" y="2248"/>
                    <a:pt x="2061" y="2418"/>
                    <a:pt x="2311" y="2418"/>
                  </a:cubicBezTo>
                  <a:cubicBezTo>
                    <a:pt x="2561" y="2418"/>
                    <a:pt x="2775" y="2248"/>
                    <a:pt x="2838" y="2016"/>
                  </a:cubicBezTo>
                  <a:lnTo>
                    <a:pt x="3551" y="2016"/>
                  </a:lnTo>
                  <a:cubicBezTo>
                    <a:pt x="3614" y="2257"/>
                    <a:pt x="3837" y="2427"/>
                    <a:pt x="4095" y="2418"/>
                  </a:cubicBezTo>
                  <a:cubicBezTo>
                    <a:pt x="4372" y="2409"/>
                    <a:pt x="4595" y="2186"/>
                    <a:pt x="4613" y="1909"/>
                  </a:cubicBezTo>
                  <a:cubicBezTo>
                    <a:pt x="4622" y="1597"/>
                    <a:pt x="4381" y="1338"/>
                    <a:pt x="4069" y="1338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/>
        </p:nvSpPr>
        <p:spPr>
          <a:xfrm>
            <a:off x="945706" y="539400"/>
            <a:ext cx="7478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2800" b="1">
                <a:solidFill>
                  <a:srgbClr val="4654F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البيانات المستخدمة</a:t>
            </a:r>
            <a:endParaRPr sz="2800">
              <a:solidFill>
                <a:srgbClr val="4654F0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988825" y="1408775"/>
            <a:ext cx="74895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1000">
                <a:solidFill>
                  <a:srgbClr val="FFFF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يشرح القسم كل البيانات التي تم جمعها أو توليدها خلال المشروع، سواء كانت نصية مثل النصوص أو غير نصية مثل الصور والرسوم البيانية.</a:t>
            </a:r>
            <a:br>
              <a:rPr lang="ar" sz="1000">
                <a:solidFill>
                  <a:srgbClr val="FFFF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</a:br>
            <a:endParaRPr sz="1000">
              <a:solidFill>
                <a:srgbClr val="FF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457200" lvl="0" indent="-2921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BM Plex Sans Arabic"/>
              <a:buChar char="●"/>
            </a:pPr>
            <a:r>
              <a:rPr lang="ar" sz="1000">
                <a:solidFill>
                  <a:srgbClr val="FFFF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ما هي مصادر البيانات التي استخدمتها؟</a:t>
            </a:r>
            <a:endParaRPr sz="1000">
              <a:solidFill>
                <a:srgbClr val="FF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457200" lvl="0" indent="-2921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BM Plex Sans Arabic"/>
              <a:buChar char="●"/>
            </a:pPr>
            <a:r>
              <a:rPr lang="ar" sz="1000">
                <a:solidFill>
                  <a:srgbClr val="FFFF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ما الذي قمت به لتنظيفها أو معالجتها؟</a:t>
            </a:r>
            <a:endParaRPr sz="1000">
              <a:solidFill>
                <a:srgbClr val="FF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457200" lvl="0" indent="-2921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BM Plex Sans Arabic"/>
              <a:buChar char="●"/>
            </a:pPr>
            <a:r>
              <a:rPr lang="ar" sz="1000">
                <a:solidFill>
                  <a:srgbClr val="FFFF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ما هي التحديات التي واجهتك في جمع البيانات؟ (مثل صعوبة الوصول إلى البيانات البيومترية للرياضيين).</a:t>
            </a:r>
            <a:endParaRPr sz="1000">
              <a:solidFill>
                <a:srgbClr val="FF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pic>
        <p:nvPicPr>
          <p:cNvPr id="145" name="Google Shape;145;p17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302" y="2275924"/>
            <a:ext cx="2377750" cy="23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/>
        </p:nvSpPr>
        <p:spPr>
          <a:xfrm>
            <a:off x="3311078" y="3064354"/>
            <a:ext cx="2377750" cy="58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000" b="1" i="0" dirty="0">
                <a:solidFill>
                  <a:srgbClr val="F8FA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User-Generated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IBM Plex Sans Arabic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1889265" y="3064354"/>
            <a:ext cx="16164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000" b="1" i="0" dirty="0">
                <a:solidFill>
                  <a:srgbClr val="F8FA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Live Game Data</a:t>
            </a:r>
            <a:endParaRPr sz="1500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IBM Plex Sans Arabic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2312916" y="2278019"/>
            <a:ext cx="769200" cy="364800"/>
          </a:xfrm>
          <a:prstGeom prst="rect">
            <a:avLst/>
          </a:prstGeom>
          <a:solidFill>
            <a:srgbClr val="82D2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JO" sz="17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ans Arabic SemiBold"/>
              </a:rPr>
              <a:t>4</a:t>
            </a:r>
            <a:r>
              <a:rPr lang="ar" sz="17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ans Arabic SemiBold"/>
              </a:rPr>
              <a:t>0%</a:t>
            </a:r>
            <a:endParaRPr sz="1700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IBM Plex Sans Arabic SemiBold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4115410" y="2278012"/>
            <a:ext cx="769200" cy="364800"/>
          </a:xfrm>
          <a:prstGeom prst="rect">
            <a:avLst/>
          </a:prstGeom>
          <a:solidFill>
            <a:srgbClr val="B45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70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ans Arabic SemiBold"/>
              </a:rPr>
              <a:t>20%</a:t>
            </a:r>
            <a:endParaRPr sz="170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IBM Plex Sans Arabic SemiBold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451208" y="4560058"/>
            <a:ext cx="2226037" cy="3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000" b="1" i="0" dirty="0">
                <a:solidFill>
                  <a:srgbClr val="F8FA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User-Generated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IBM Plex Sans Arabic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834808" y="4261683"/>
            <a:ext cx="16164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000" b="1" i="0" dirty="0">
                <a:solidFill>
                  <a:srgbClr val="F8FA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Replay Files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IBM Plex Sans Arabic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2312916" y="3557753"/>
            <a:ext cx="769200" cy="364800"/>
          </a:xfrm>
          <a:prstGeom prst="rect">
            <a:avLst/>
          </a:prstGeom>
          <a:solidFill>
            <a:srgbClr val="FF2E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7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ans Arabic SemiBold"/>
              </a:rPr>
              <a:t>3</a:t>
            </a:r>
            <a:r>
              <a:rPr lang="ar-JO" sz="17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ans Arabic SemiBold"/>
              </a:rPr>
              <a:t>0</a:t>
            </a:r>
            <a:r>
              <a:rPr lang="ar" sz="17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ans Arabic SemiBold"/>
              </a:rPr>
              <a:t>%</a:t>
            </a:r>
            <a:endParaRPr sz="1700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IBM Plex Sans Arabic SemiBold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4115410" y="3557753"/>
            <a:ext cx="769200" cy="364800"/>
          </a:xfrm>
          <a:prstGeom prst="rect">
            <a:avLst/>
          </a:prstGeom>
          <a:solidFill>
            <a:srgbClr val="465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JO" sz="17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ans Arabic SemiBold"/>
              </a:rPr>
              <a:t>10</a:t>
            </a:r>
            <a:r>
              <a:rPr lang="ar" sz="17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ans Arabic SemiBold"/>
              </a:rPr>
              <a:t>%</a:t>
            </a:r>
            <a:endParaRPr sz="1700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IBM Plex Sans Arabic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2800" b="1">
                <a:solidFill>
                  <a:srgbClr val="4654F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التقنيات المستخدمة</a:t>
            </a:r>
            <a:endParaRPr sz="2800">
              <a:solidFill>
                <a:srgbClr val="4654F0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1026675" y="1394853"/>
            <a:ext cx="2175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محركات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LLM (</a:t>
            </a:r>
            <a:r>
              <a:rPr lang="ar-JO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مثل 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GPT-4o)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 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لتوليد تقارير تدريب مكتوبة بلغة طبيعية</a:t>
            </a:r>
            <a:endParaRPr dirty="0">
              <a:solidFill>
                <a:srgbClr val="FFFFFF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3309766" y="1278236"/>
            <a:ext cx="672900" cy="5655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j-cs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 flipH="1">
            <a:off x="6120475" y="1483830"/>
            <a:ext cx="2175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نماذج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Deep Neural Networks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 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لتحليل أنماط اللعب (مثل: 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LSTM 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للتنبؤ بحركات الخصوم).</a:t>
            </a:r>
          </a:p>
          <a:p>
            <a:br>
              <a:rPr lang="ar-JO" dirty="0">
                <a:cs typeface="+mj-cs"/>
              </a:rPr>
            </a:br>
            <a:endParaRPr dirty="0">
              <a:solidFill>
                <a:srgbClr val="FFFFFF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66" name="Google Shape;166;p18"/>
          <p:cNvSpPr/>
          <p:nvPr/>
        </p:nvSpPr>
        <p:spPr>
          <a:xfrm flipH="1">
            <a:off x="5339820" y="1278254"/>
            <a:ext cx="672900" cy="5655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j-cs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 flipH="1">
            <a:off x="5457810" y="2776870"/>
            <a:ext cx="2175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8FAFF"/>
              </a:solidFill>
              <a:effectLst/>
              <a:latin typeface="DeepSeek-CJK-patch"/>
              <a:cs typeface="+mj-c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Computer Vision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 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لتحليل لقطات الشاشة وتحديد الأخطاء البصرية (مثل: وضعية الكاميرا، توقيت المهارات).</a:t>
            </a:r>
          </a:p>
          <a:p>
            <a:br>
              <a:rPr lang="ar-JO" dirty="0">
                <a:cs typeface="+mj-cs"/>
              </a:rPr>
            </a:br>
            <a:endParaRPr lang="en-US" dirty="0">
              <a:solidFill>
                <a:srgbClr val="FFFFFF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70" name="Google Shape;170;p18"/>
          <p:cNvSpPr/>
          <p:nvPr/>
        </p:nvSpPr>
        <p:spPr>
          <a:xfrm flipH="1">
            <a:off x="5388269" y="2469987"/>
            <a:ext cx="672900" cy="5655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j-cs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1026675" y="2453463"/>
            <a:ext cx="2175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GANs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 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لإنشاء سيناريوهات لعب مُخصصة تشبه أسلوب خصوم حقيقيين.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3309766" y="2445150"/>
            <a:ext cx="672900" cy="5655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j-cs"/>
            </a:endParaRPr>
          </a:p>
        </p:txBody>
      </p:sp>
      <p:sp>
        <p:nvSpPr>
          <p:cNvPr id="174" name="Google Shape;174;p18"/>
          <p:cNvSpPr/>
          <p:nvPr/>
        </p:nvSpPr>
        <p:spPr>
          <a:xfrm flipH="1">
            <a:off x="5421366" y="3887826"/>
            <a:ext cx="672900" cy="5655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j-cs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1173437" y="3548800"/>
            <a:ext cx="2175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IoT APIs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 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للاتصال بأجهزة اللاعبين (فأرة، لوحة مفاتيح، أجهزة قابلة للارتداء)</a:t>
            </a:r>
            <a:endParaRPr dirty="0">
              <a:solidFill>
                <a:srgbClr val="FFFFFF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3376264" y="3461669"/>
            <a:ext cx="672900" cy="5655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j-cs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 flipH="1">
            <a:off x="6293199" y="3910176"/>
            <a:ext cx="2175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معالجة البيانات في الوقت الفعلي عبر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Apache Kafka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 </a:t>
            </a:r>
            <a:r>
              <a:rPr lang="ar-JO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و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Spark Streaming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grpSp>
        <p:nvGrpSpPr>
          <p:cNvPr id="179" name="Google Shape;179;p18"/>
          <p:cNvGrpSpPr/>
          <p:nvPr/>
        </p:nvGrpSpPr>
        <p:grpSpPr>
          <a:xfrm>
            <a:off x="3487997" y="1451923"/>
            <a:ext cx="315497" cy="218794"/>
            <a:chOff x="4685988" y="2187438"/>
            <a:chExt cx="487555" cy="402269"/>
          </a:xfrm>
        </p:grpSpPr>
        <p:sp>
          <p:nvSpPr>
            <p:cNvPr id="180" name="Google Shape;180;p18"/>
            <p:cNvSpPr/>
            <p:nvPr/>
          </p:nvSpPr>
          <p:spPr>
            <a:xfrm>
              <a:off x="4685988" y="2532846"/>
              <a:ext cx="487555" cy="56862"/>
            </a:xfrm>
            <a:custGeom>
              <a:avLst/>
              <a:gdLst/>
              <a:ahLst/>
              <a:cxnLst/>
              <a:rect l="l" t="t" r="r" b="b"/>
              <a:pathLst>
                <a:path w="4596" h="536" extrusionOk="0">
                  <a:moveTo>
                    <a:pt x="1" y="1"/>
                  </a:moveTo>
                  <a:lnTo>
                    <a:pt x="4595" y="1"/>
                  </a:lnTo>
                  <a:lnTo>
                    <a:pt x="4595" y="536"/>
                  </a:lnTo>
                  <a:lnTo>
                    <a:pt x="1" y="536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4714419" y="2216717"/>
              <a:ext cx="430695" cy="286854"/>
            </a:xfrm>
            <a:custGeom>
              <a:avLst/>
              <a:gdLst/>
              <a:ahLst/>
              <a:cxnLst/>
              <a:rect l="l" t="t" r="r" b="b"/>
              <a:pathLst>
                <a:path w="4060" h="2704" extrusionOk="0">
                  <a:moveTo>
                    <a:pt x="4059" y="2704"/>
                  </a:moveTo>
                  <a:lnTo>
                    <a:pt x="4059" y="1"/>
                  </a:lnTo>
                  <a:lnTo>
                    <a:pt x="3176" y="1"/>
                  </a:lnTo>
                  <a:cubicBezTo>
                    <a:pt x="3399" y="269"/>
                    <a:pt x="3524" y="616"/>
                    <a:pt x="3515" y="991"/>
                  </a:cubicBezTo>
                  <a:cubicBezTo>
                    <a:pt x="3497" y="1776"/>
                    <a:pt x="2864" y="2419"/>
                    <a:pt x="2070" y="2436"/>
                  </a:cubicBezTo>
                  <a:cubicBezTo>
                    <a:pt x="1231" y="2463"/>
                    <a:pt x="545" y="1785"/>
                    <a:pt x="545" y="947"/>
                  </a:cubicBezTo>
                  <a:cubicBezTo>
                    <a:pt x="545" y="590"/>
                    <a:pt x="669" y="260"/>
                    <a:pt x="884" y="1"/>
                  </a:cubicBezTo>
                  <a:lnTo>
                    <a:pt x="0" y="1"/>
                  </a:lnTo>
                  <a:lnTo>
                    <a:pt x="0" y="2704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4871528" y="2246102"/>
              <a:ext cx="43600" cy="141093"/>
            </a:xfrm>
            <a:custGeom>
              <a:avLst/>
              <a:gdLst/>
              <a:ahLst/>
              <a:cxnLst/>
              <a:rect l="l" t="t" r="r" b="b"/>
              <a:pathLst>
                <a:path w="411" h="1330" extrusionOk="0">
                  <a:moveTo>
                    <a:pt x="411" y="0"/>
                  </a:moveTo>
                  <a:cubicBezTo>
                    <a:pt x="179" y="63"/>
                    <a:pt x="0" y="277"/>
                    <a:pt x="0" y="536"/>
                  </a:cubicBezTo>
                  <a:lnTo>
                    <a:pt x="0" y="803"/>
                  </a:lnTo>
                  <a:cubicBezTo>
                    <a:pt x="0" y="1062"/>
                    <a:pt x="179" y="1276"/>
                    <a:pt x="411" y="1330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4944407" y="2246102"/>
              <a:ext cx="43600" cy="141093"/>
            </a:xfrm>
            <a:custGeom>
              <a:avLst/>
              <a:gdLst/>
              <a:ahLst/>
              <a:cxnLst/>
              <a:rect l="l" t="t" r="r" b="b"/>
              <a:pathLst>
                <a:path w="411" h="1330" extrusionOk="0">
                  <a:moveTo>
                    <a:pt x="0" y="0"/>
                  </a:moveTo>
                  <a:lnTo>
                    <a:pt x="0" y="1330"/>
                  </a:lnTo>
                  <a:cubicBezTo>
                    <a:pt x="232" y="1276"/>
                    <a:pt x="411" y="1062"/>
                    <a:pt x="411" y="803"/>
                  </a:cubicBezTo>
                  <a:lnTo>
                    <a:pt x="411" y="536"/>
                  </a:lnTo>
                  <a:cubicBezTo>
                    <a:pt x="411" y="277"/>
                    <a:pt x="232" y="63"/>
                    <a:pt x="0" y="0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4800558" y="2187438"/>
              <a:ext cx="258417" cy="259378"/>
            </a:xfrm>
            <a:custGeom>
              <a:avLst/>
              <a:gdLst/>
              <a:ahLst/>
              <a:cxnLst/>
              <a:rect l="l" t="t" r="r" b="b"/>
              <a:pathLst>
                <a:path w="2436" h="2445" extrusionOk="0">
                  <a:moveTo>
                    <a:pt x="2034" y="1089"/>
                  </a:moveTo>
                  <a:lnTo>
                    <a:pt x="2034" y="1347"/>
                  </a:lnTo>
                  <a:cubicBezTo>
                    <a:pt x="2034" y="1785"/>
                    <a:pt x="1686" y="2159"/>
                    <a:pt x="1249" y="2168"/>
                  </a:cubicBezTo>
                  <a:cubicBezTo>
                    <a:pt x="785" y="2186"/>
                    <a:pt x="402" y="1820"/>
                    <a:pt x="402" y="1356"/>
                  </a:cubicBezTo>
                  <a:lnTo>
                    <a:pt x="402" y="1098"/>
                  </a:lnTo>
                  <a:cubicBezTo>
                    <a:pt x="402" y="661"/>
                    <a:pt x="750" y="286"/>
                    <a:pt x="1187" y="268"/>
                  </a:cubicBezTo>
                  <a:cubicBezTo>
                    <a:pt x="1651" y="259"/>
                    <a:pt x="2034" y="625"/>
                    <a:pt x="2034" y="1089"/>
                  </a:cubicBezTo>
                  <a:close/>
                  <a:moveTo>
                    <a:pt x="0" y="1223"/>
                  </a:moveTo>
                  <a:cubicBezTo>
                    <a:pt x="0" y="1892"/>
                    <a:pt x="544" y="2445"/>
                    <a:pt x="1222" y="2445"/>
                  </a:cubicBezTo>
                  <a:cubicBezTo>
                    <a:pt x="1891" y="2445"/>
                    <a:pt x="2436" y="1892"/>
                    <a:pt x="2436" y="1223"/>
                  </a:cubicBezTo>
                  <a:cubicBezTo>
                    <a:pt x="2436" y="553"/>
                    <a:pt x="1891" y="0"/>
                    <a:pt x="1222" y="0"/>
                  </a:cubicBezTo>
                  <a:cubicBezTo>
                    <a:pt x="544" y="0"/>
                    <a:pt x="0" y="553"/>
                    <a:pt x="0" y="1223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</p:grpSp>
      <p:grpSp>
        <p:nvGrpSpPr>
          <p:cNvPr id="185" name="Google Shape;185;p18"/>
          <p:cNvGrpSpPr/>
          <p:nvPr/>
        </p:nvGrpSpPr>
        <p:grpSpPr>
          <a:xfrm>
            <a:off x="5537105" y="1428728"/>
            <a:ext cx="278085" cy="265188"/>
            <a:chOff x="5428890" y="2144793"/>
            <a:chExt cx="429740" cy="487567"/>
          </a:xfrm>
        </p:grpSpPr>
        <p:sp>
          <p:nvSpPr>
            <p:cNvPr id="186" name="Google Shape;186;p18"/>
            <p:cNvSpPr/>
            <p:nvPr/>
          </p:nvSpPr>
          <p:spPr>
            <a:xfrm>
              <a:off x="5428890" y="2144793"/>
              <a:ext cx="429740" cy="487567"/>
            </a:xfrm>
            <a:custGeom>
              <a:avLst/>
              <a:gdLst/>
              <a:ahLst/>
              <a:cxnLst/>
              <a:rect l="l" t="t" r="r" b="b"/>
              <a:pathLst>
                <a:path w="4051" h="4596" extrusionOk="0">
                  <a:moveTo>
                    <a:pt x="1000" y="1687"/>
                  </a:moveTo>
                  <a:lnTo>
                    <a:pt x="1000" y="1419"/>
                  </a:lnTo>
                  <a:lnTo>
                    <a:pt x="1285" y="1419"/>
                  </a:lnTo>
                  <a:cubicBezTo>
                    <a:pt x="1303" y="1312"/>
                    <a:pt x="1348" y="1214"/>
                    <a:pt x="1410" y="1125"/>
                  </a:cubicBezTo>
                  <a:lnTo>
                    <a:pt x="1205" y="929"/>
                  </a:lnTo>
                  <a:lnTo>
                    <a:pt x="1401" y="732"/>
                  </a:lnTo>
                  <a:lnTo>
                    <a:pt x="1598" y="938"/>
                  </a:lnTo>
                  <a:cubicBezTo>
                    <a:pt x="1687" y="875"/>
                    <a:pt x="1785" y="831"/>
                    <a:pt x="1892" y="813"/>
                  </a:cubicBezTo>
                  <a:lnTo>
                    <a:pt x="1892" y="527"/>
                  </a:lnTo>
                  <a:lnTo>
                    <a:pt x="2160" y="527"/>
                  </a:lnTo>
                  <a:lnTo>
                    <a:pt x="2160" y="813"/>
                  </a:lnTo>
                  <a:cubicBezTo>
                    <a:pt x="2267" y="831"/>
                    <a:pt x="2365" y="875"/>
                    <a:pt x="2454" y="938"/>
                  </a:cubicBezTo>
                  <a:lnTo>
                    <a:pt x="2650" y="732"/>
                  </a:lnTo>
                  <a:lnTo>
                    <a:pt x="2847" y="929"/>
                  </a:lnTo>
                  <a:lnTo>
                    <a:pt x="2641" y="1125"/>
                  </a:lnTo>
                  <a:cubicBezTo>
                    <a:pt x="2704" y="1214"/>
                    <a:pt x="2748" y="1312"/>
                    <a:pt x="2766" y="1419"/>
                  </a:cubicBezTo>
                  <a:lnTo>
                    <a:pt x="3052" y="1419"/>
                  </a:lnTo>
                  <a:lnTo>
                    <a:pt x="3052" y="1687"/>
                  </a:lnTo>
                  <a:lnTo>
                    <a:pt x="2766" y="1687"/>
                  </a:lnTo>
                  <a:cubicBezTo>
                    <a:pt x="2748" y="1794"/>
                    <a:pt x="2704" y="1892"/>
                    <a:pt x="2641" y="1981"/>
                  </a:cubicBezTo>
                  <a:lnTo>
                    <a:pt x="2847" y="2178"/>
                  </a:lnTo>
                  <a:lnTo>
                    <a:pt x="2650" y="2365"/>
                  </a:lnTo>
                  <a:lnTo>
                    <a:pt x="2454" y="2169"/>
                  </a:lnTo>
                  <a:cubicBezTo>
                    <a:pt x="2365" y="2222"/>
                    <a:pt x="2267" y="2267"/>
                    <a:pt x="2160" y="2285"/>
                  </a:cubicBezTo>
                  <a:lnTo>
                    <a:pt x="2160" y="2570"/>
                  </a:lnTo>
                  <a:lnTo>
                    <a:pt x="1892" y="2570"/>
                  </a:lnTo>
                  <a:lnTo>
                    <a:pt x="1892" y="2285"/>
                  </a:lnTo>
                  <a:cubicBezTo>
                    <a:pt x="1785" y="2267"/>
                    <a:pt x="1687" y="2222"/>
                    <a:pt x="1598" y="2169"/>
                  </a:cubicBezTo>
                  <a:lnTo>
                    <a:pt x="1401" y="2365"/>
                  </a:lnTo>
                  <a:lnTo>
                    <a:pt x="1205" y="2178"/>
                  </a:lnTo>
                  <a:lnTo>
                    <a:pt x="1410" y="1981"/>
                  </a:lnTo>
                  <a:cubicBezTo>
                    <a:pt x="1348" y="1892"/>
                    <a:pt x="1303" y="1794"/>
                    <a:pt x="1285" y="1687"/>
                  </a:cubicBezTo>
                  <a:close/>
                  <a:moveTo>
                    <a:pt x="2980" y="3516"/>
                  </a:moveTo>
                  <a:lnTo>
                    <a:pt x="2980" y="3917"/>
                  </a:lnTo>
                  <a:lnTo>
                    <a:pt x="2561" y="3917"/>
                  </a:lnTo>
                  <a:lnTo>
                    <a:pt x="2561" y="3516"/>
                  </a:lnTo>
                  <a:lnTo>
                    <a:pt x="2160" y="3516"/>
                  </a:lnTo>
                  <a:lnTo>
                    <a:pt x="2160" y="3105"/>
                  </a:lnTo>
                  <a:cubicBezTo>
                    <a:pt x="2954" y="3043"/>
                    <a:pt x="3578" y="2374"/>
                    <a:pt x="3578" y="1571"/>
                  </a:cubicBezTo>
                  <a:cubicBezTo>
                    <a:pt x="3587" y="706"/>
                    <a:pt x="2891" y="1"/>
                    <a:pt x="2026" y="1"/>
                  </a:cubicBezTo>
                  <a:cubicBezTo>
                    <a:pt x="1169" y="1"/>
                    <a:pt x="474" y="697"/>
                    <a:pt x="474" y="1562"/>
                  </a:cubicBezTo>
                  <a:cubicBezTo>
                    <a:pt x="474" y="2374"/>
                    <a:pt x="1098" y="3043"/>
                    <a:pt x="1892" y="3105"/>
                  </a:cubicBezTo>
                  <a:lnTo>
                    <a:pt x="1892" y="3516"/>
                  </a:lnTo>
                  <a:lnTo>
                    <a:pt x="1491" y="3516"/>
                  </a:lnTo>
                  <a:lnTo>
                    <a:pt x="1491" y="3917"/>
                  </a:lnTo>
                  <a:lnTo>
                    <a:pt x="1071" y="3917"/>
                  </a:lnTo>
                  <a:lnTo>
                    <a:pt x="1071" y="3516"/>
                  </a:lnTo>
                  <a:lnTo>
                    <a:pt x="1" y="3516"/>
                  </a:lnTo>
                  <a:lnTo>
                    <a:pt x="1" y="4595"/>
                  </a:lnTo>
                  <a:lnTo>
                    <a:pt x="1071" y="4595"/>
                  </a:lnTo>
                  <a:lnTo>
                    <a:pt x="1071" y="4194"/>
                  </a:lnTo>
                  <a:lnTo>
                    <a:pt x="1491" y="4194"/>
                  </a:lnTo>
                  <a:lnTo>
                    <a:pt x="1491" y="4595"/>
                  </a:lnTo>
                  <a:lnTo>
                    <a:pt x="2561" y="4595"/>
                  </a:lnTo>
                  <a:lnTo>
                    <a:pt x="2561" y="4194"/>
                  </a:lnTo>
                  <a:lnTo>
                    <a:pt x="2980" y="4194"/>
                  </a:lnTo>
                  <a:lnTo>
                    <a:pt x="2980" y="4595"/>
                  </a:lnTo>
                  <a:lnTo>
                    <a:pt x="4051" y="4595"/>
                  </a:lnTo>
                  <a:lnTo>
                    <a:pt x="4051" y="3516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5592682" y="2258408"/>
              <a:ext cx="102264" cy="102266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482" y="0"/>
                  </a:moveTo>
                  <a:cubicBezTo>
                    <a:pt x="749" y="0"/>
                    <a:pt x="964" y="223"/>
                    <a:pt x="964" y="482"/>
                  </a:cubicBezTo>
                  <a:cubicBezTo>
                    <a:pt x="964" y="750"/>
                    <a:pt x="749" y="964"/>
                    <a:pt x="482" y="964"/>
                  </a:cubicBezTo>
                  <a:cubicBezTo>
                    <a:pt x="214" y="964"/>
                    <a:pt x="0" y="750"/>
                    <a:pt x="0" y="482"/>
                  </a:cubicBezTo>
                  <a:cubicBezTo>
                    <a:pt x="0" y="223"/>
                    <a:pt x="214" y="0"/>
                    <a:pt x="482" y="0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</p:grpSp>
      <p:grpSp>
        <p:nvGrpSpPr>
          <p:cNvPr id="188" name="Google Shape;188;p18"/>
          <p:cNvGrpSpPr/>
          <p:nvPr/>
        </p:nvGrpSpPr>
        <p:grpSpPr>
          <a:xfrm>
            <a:off x="3595779" y="3621141"/>
            <a:ext cx="286049" cy="266685"/>
            <a:chOff x="4708690" y="2740133"/>
            <a:chExt cx="442048" cy="490319"/>
          </a:xfrm>
        </p:grpSpPr>
        <p:sp>
          <p:nvSpPr>
            <p:cNvPr id="189" name="Google Shape;189;p18"/>
            <p:cNvSpPr/>
            <p:nvPr/>
          </p:nvSpPr>
          <p:spPr>
            <a:xfrm>
              <a:off x="4944407" y="2832849"/>
              <a:ext cx="206330" cy="302024"/>
            </a:xfrm>
            <a:custGeom>
              <a:avLst/>
              <a:gdLst/>
              <a:ahLst/>
              <a:cxnLst/>
              <a:rect l="l" t="t" r="r" b="b"/>
              <a:pathLst>
                <a:path w="1945" h="2847" extrusionOk="0">
                  <a:moveTo>
                    <a:pt x="1651" y="1847"/>
                  </a:moveTo>
                  <a:cubicBezTo>
                    <a:pt x="1526" y="1776"/>
                    <a:pt x="1383" y="1758"/>
                    <a:pt x="1249" y="1794"/>
                  </a:cubicBezTo>
                  <a:cubicBezTo>
                    <a:pt x="1151" y="1820"/>
                    <a:pt x="1071" y="1865"/>
                    <a:pt x="999" y="1936"/>
                  </a:cubicBezTo>
                  <a:lnTo>
                    <a:pt x="660" y="1740"/>
                  </a:lnTo>
                  <a:cubicBezTo>
                    <a:pt x="669" y="1687"/>
                    <a:pt x="678" y="1624"/>
                    <a:pt x="678" y="1571"/>
                  </a:cubicBezTo>
                  <a:lnTo>
                    <a:pt x="678" y="1303"/>
                  </a:lnTo>
                  <a:cubicBezTo>
                    <a:pt x="678" y="1241"/>
                    <a:pt x="669" y="1187"/>
                    <a:pt x="660" y="1125"/>
                  </a:cubicBezTo>
                  <a:lnTo>
                    <a:pt x="999" y="928"/>
                  </a:lnTo>
                  <a:cubicBezTo>
                    <a:pt x="1071" y="1000"/>
                    <a:pt x="1151" y="1053"/>
                    <a:pt x="1249" y="1071"/>
                  </a:cubicBezTo>
                  <a:cubicBezTo>
                    <a:pt x="1294" y="1089"/>
                    <a:pt x="1338" y="1089"/>
                    <a:pt x="1383" y="1089"/>
                  </a:cubicBezTo>
                  <a:cubicBezTo>
                    <a:pt x="1490" y="1089"/>
                    <a:pt x="1588" y="1062"/>
                    <a:pt x="1677" y="1009"/>
                  </a:cubicBezTo>
                  <a:cubicBezTo>
                    <a:pt x="1784" y="937"/>
                    <a:pt x="1856" y="839"/>
                    <a:pt x="1900" y="723"/>
                  </a:cubicBezTo>
                  <a:cubicBezTo>
                    <a:pt x="1945" y="571"/>
                    <a:pt x="1927" y="420"/>
                    <a:pt x="1847" y="286"/>
                  </a:cubicBezTo>
                  <a:cubicBezTo>
                    <a:pt x="1775" y="161"/>
                    <a:pt x="1659" y="72"/>
                    <a:pt x="1526" y="36"/>
                  </a:cubicBezTo>
                  <a:cubicBezTo>
                    <a:pt x="1383" y="0"/>
                    <a:pt x="1240" y="18"/>
                    <a:pt x="1115" y="90"/>
                  </a:cubicBezTo>
                  <a:cubicBezTo>
                    <a:pt x="990" y="161"/>
                    <a:pt x="901" y="277"/>
                    <a:pt x="866" y="411"/>
                  </a:cubicBezTo>
                  <a:cubicBezTo>
                    <a:pt x="839" y="509"/>
                    <a:pt x="839" y="607"/>
                    <a:pt x="866" y="696"/>
                  </a:cubicBezTo>
                  <a:lnTo>
                    <a:pt x="562" y="875"/>
                  </a:lnTo>
                  <a:cubicBezTo>
                    <a:pt x="437" y="678"/>
                    <a:pt x="232" y="536"/>
                    <a:pt x="0" y="491"/>
                  </a:cubicBezTo>
                  <a:lnTo>
                    <a:pt x="0" y="2373"/>
                  </a:lnTo>
                  <a:cubicBezTo>
                    <a:pt x="232" y="2329"/>
                    <a:pt x="437" y="2186"/>
                    <a:pt x="562" y="1990"/>
                  </a:cubicBezTo>
                  <a:lnTo>
                    <a:pt x="866" y="2168"/>
                  </a:lnTo>
                  <a:cubicBezTo>
                    <a:pt x="839" y="2257"/>
                    <a:pt x="839" y="2356"/>
                    <a:pt x="866" y="2454"/>
                  </a:cubicBezTo>
                  <a:cubicBezTo>
                    <a:pt x="901" y="2588"/>
                    <a:pt x="990" y="2704"/>
                    <a:pt x="1115" y="2775"/>
                  </a:cubicBezTo>
                  <a:cubicBezTo>
                    <a:pt x="1196" y="2828"/>
                    <a:pt x="1294" y="2846"/>
                    <a:pt x="1383" y="2846"/>
                  </a:cubicBezTo>
                  <a:cubicBezTo>
                    <a:pt x="1428" y="2846"/>
                    <a:pt x="1481" y="2846"/>
                    <a:pt x="1526" y="2828"/>
                  </a:cubicBezTo>
                  <a:cubicBezTo>
                    <a:pt x="1659" y="2793"/>
                    <a:pt x="1775" y="2704"/>
                    <a:pt x="1847" y="2579"/>
                  </a:cubicBezTo>
                  <a:cubicBezTo>
                    <a:pt x="1918" y="2454"/>
                    <a:pt x="1945" y="2311"/>
                    <a:pt x="1900" y="2177"/>
                  </a:cubicBezTo>
                  <a:cubicBezTo>
                    <a:pt x="1865" y="2034"/>
                    <a:pt x="1775" y="1918"/>
                    <a:pt x="1651" y="1847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4871528" y="3084585"/>
              <a:ext cx="115524" cy="145867"/>
            </a:xfrm>
            <a:custGeom>
              <a:avLst/>
              <a:gdLst/>
              <a:ahLst/>
              <a:cxnLst/>
              <a:rect l="l" t="t" r="r" b="b"/>
              <a:pathLst>
                <a:path w="1089" h="1375" extrusionOk="0">
                  <a:moveTo>
                    <a:pt x="411" y="0"/>
                  </a:moveTo>
                  <a:lnTo>
                    <a:pt x="411" y="295"/>
                  </a:lnTo>
                  <a:cubicBezTo>
                    <a:pt x="179" y="357"/>
                    <a:pt x="0" y="580"/>
                    <a:pt x="9" y="839"/>
                  </a:cubicBezTo>
                  <a:cubicBezTo>
                    <a:pt x="27" y="1116"/>
                    <a:pt x="250" y="1339"/>
                    <a:pt x="527" y="1356"/>
                  </a:cubicBezTo>
                  <a:cubicBezTo>
                    <a:pt x="830" y="1374"/>
                    <a:pt x="1089" y="1125"/>
                    <a:pt x="1089" y="821"/>
                  </a:cubicBezTo>
                  <a:cubicBezTo>
                    <a:pt x="1089" y="571"/>
                    <a:pt x="919" y="357"/>
                    <a:pt x="687" y="295"/>
                  </a:cubicBezTo>
                  <a:lnTo>
                    <a:pt x="687" y="0"/>
                  </a:lnTo>
                  <a:cubicBezTo>
                    <a:pt x="643" y="9"/>
                    <a:pt x="598" y="9"/>
                    <a:pt x="553" y="9"/>
                  </a:cubicBezTo>
                  <a:cubicBezTo>
                    <a:pt x="500" y="9"/>
                    <a:pt x="455" y="9"/>
                    <a:pt x="411" y="0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4872483" y="2740133"/>
              <a:ext cx="115524" cy="144912"/>
            </a:xfrm>
            <a:custGeom>
              <a:avLst/>
              <a:gdLst/>
              <a:ahLst/>
              <a:cxnLst/>
              <a:rect l="l" t="t" r="r" b="b"/>
              <a:pathLst>
                <a:path w="1089" h="1366" extrusionOk="0">
                  <a:moveTo>
                    <a:pt x="678" y="1365"/>
                  </a:moveTo>
                  <a:lnTo>
                    <a:pt x="678" y="1071"/>
                  </a:lnTo>
                  <a:cubicBezTo>
                    <a:pt x="910" y="1008"/>
                    <a:pt x="1089" y="785"/>
                    <a:pt x="1080" y="527"/>
                  </a:cubicBezTo>
                  <a:cubicBezTo>
                    <a:pt x="1062" y="250"/>
                    <a:pt x="839" y="27"/>
                    <a:pt x="562" y="9"/>
                  </a:cubicBezTo>
                  <a:cubicBezTo>
                    <a:pt x="259" y="0"/>
                    <a:pt x="0" y="241"/>
                    <a:pt x="0" y="553"/>
                  </a:cubicBezTo>
                  <a:cubicBezTo>
                    <a:pt x="0" y="803"/>
                    <a:pt x="170" y="1008"/>
                    <a:pt x="402" y="1071"/>
                  </a:cubicBezTo>
                  <a:lnTo>
                    <a:pt x="402" y="1365"/>
                  </a:lnTo>
                  <a:cubicBezTo>
                    <a:pt x="446" y="1356"/>
                    <a:pt x="491" y="1356"/>
                    <a:pt x="544" y="1356"/>
                  </a:cubicBezTo>
                  <a:cubicBezTo>
                    <a:pt x="589" y="1356"/>
                    <a:pt x="634" y="1356"/>
                    <a:pt x="678" y="1365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4708690" y="2832849"/>
              <a:ext cx="206437" cy="302024"/>
            </a:xfrm>
            <a:custGeom>
              <a:avLst/>
              <a:gdLst/>
              <a:ahLst/>
              <a:cxnLst/>
              <a:rect l="l" t="t" r="r" b="b"/>
              <a:pathLst>
                <a:path w="1946" h="2847" extrusionOk="0">
                  <a:moveTo>
                    <a:pt x="1384" y="875"/>
                  </a:moveTo>
                  <a:lnTo>
                    <a:pt x="1080" y="696"/>
                  </a:lnTo>
                  <a:cubicBezTo>
                    <a:pt x="1107" y="607"/>
                    <a:pt x="1107" y="509"/>
                    <a:pt x="1080" y="411"/>
                  </a:cubicBezTo>
                  <a:cubicBezTo>
                    <a:pt x="1045" y="277"/>
                    <a:pt x="955" y="161"/>
                    <a:pt x="830" y="90"/>
                  </a:cubicBezTo>
                  <a:cubicBezTo>
                    <a:pt x="706" y="18"/>
                    <a:pt x="563" y="0"/>
                    <a:pt x="420" y="36"/>
                  </a:cubicBezTo>
                  <a:cubicBezTo>
                    <a:pt x="286" y="72"/>
                    <a:pt x="170" y="161"/>
                    <a:pt x="99" y="286"/>
                  </a:cubicBezTo>
                  <a:cubicBezTo>
                    <a:pt x="19" y="420"/>
                    <a:pt x="1" y="571"/>
                    <a:pt x="54" y="723"/>
                  </a:cubicBezTo>
                  <a:cubicBezTo>
                    <a:pt x="90" y="839"/>
                    <a:pt x="161" y="937"/>
                    <a:pt x="268" y="1009"/>
                  </a:cubicBezTo>
                  <a:cubicBezTo>
                    <a:pt x="358" y="1062"/>
                    <a:pt x="456" y="1089"/>
                    <a:pt x="563" y="1089"/>
                  </a:cubicBezTo>
                  <a:cubicBezTo>
                    <a:pt x="607" y="1089"/>
                    <a:pt x="652" y="1089"/>
                    <a:pt x="706" y="1071"/>
                  </a:cubicBezTo>
                  <a:cubicBezTo>
                    <a:pt x="795" y="1053"/>
                    <a:pt x="875" y="1000"/>
                    <a:pt x="946" y="928"/>
                  </a:cubicBezTo>
                  <a:lnTo>
                    <a:pt x="1285" y="1125"/>
                  </a:lnTo>
                  <a:cubicBezTo>
                    <a:pt x="1277" y="1187"/>
                    <a:pt x="1268" y="1241"/>
                    <a:pt x="1268" y="1303"/>
                  </a:cubicBezTo>
                  <a:lnTo>
                    <a:pt x="1268" y="1571"/>
                  </a:lnTo>
                  <a:cubicBezTo>
                    <a:pt x="1268" y="1624"/>
                    <a:pt x="1277" y="1687"/>
                    <a:pt x="1285" y="1740"/>
                  </a:cubicBezTo>
                  <a:lnTo>
                    <a:pt x="946" y="1936"/>
                  </a:lnTo>
                  <a:cubicBezTo>
                    <a:pt x="875" y="1865"/>
                    <a:pt x="795" y="1820"/>
                    <a:pt x="706" y="1794"/>
                  </a:cubicBezTo>
                  <a:cubicBezTo>
                    <a:pt x="554" y="1749"/>
                    <a:pt x="402" y="1776"/>
                    <a:pt x="268" y="1865"/>
                  </a:cubicBezTo>
                  <a:cubicBezTo>
                    <a:pt x="161" y="1927"/>
                    <a:pt x="90" y="2026"/>
                    <a:pt x="45" y="2150"/>
                  </a:cubicBezTo>
                  <a:cubicBezTo>
                    <a:pt x="1" y="2293"/>
                    <a:pt x="19" y="2445"/>
                    <a:pt x="99" y="2579"/>
                  </a:cubicBezTo>
                  <a:cubicBezTo>
                    <a:pt x="170" y="2704"/>
                    <a:pt x="286" y="2793"/>
                    <a:pt x="420" y="2828"/>
                  </a:cubicBezTo>
                  <a:cubicBezTo>
                    <a:pt x="465" y="2846"/>
                    <a:pt x="518" y="2846"/>
                    <a:pt x="563" y="2846"/>
                  </a:cubicBezTo>
                  <a:cubicBezTo>
                    <a:pt x="652" y="2846"/>
                    <a:pt x="750" y="2828"/>
                    <a:pt x="830" y="2775"/>
                  </a:cubicBezTo>
                  <a:cubicBezTo>
                    <a:pt x="955" y="2704"/>
                    <a:pt x="1045" y="2588"/>
                    <a:pt x="1080" y="2454"/>
                  </a:cubicBezTo>
                  <a:cubicBezTo>
                    <a:pt x="1107" y="2356"/>
                    <a:pt x="1107" y="2257"/>
                    <a:pt x="1080" y="2168"/>
                  </a:cubicBezTo>
                  <a:lnTo>
                    <a:pt x="1384" y="1990"/>
                  </a:lnTo>
                  <a:cubicBezTo>
                    <a:pt x="1508" y="2186"/>
                    <a:pt x="1714" y="2329"/>
                    <a:pt x="1946" y="2373"/>
                  </a:cubicBezTo>
                  <a:lnTo>
                    <a:pt x="1946" y="491"/>
                  </a:lnTo>
                  <a:cubicBezTo>
                    <a:pt x="1714" y="536"/>
                    <a:pt x="1508" y="678"/>
                    <a:pt x="1384" y="875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</p:grpSp>
      <p:grpSp>
        <p:nvGrpSpPr>
          <p:cNvPr id="198" name="Google Shape;198;p18"/>
          <p:cNvGrpSpPr/>
          <p:nvPr/>
        </p:nvGrpSpPr>
        <p:grpSpPr>
          <a:xfrm>
            <a:off x="3508247" y="2571750"/>
            <a:ext cx="274996" cy="264091"/>
            <a:chOff x="4717283" y="3338230"/>
            <a:chExt cx="424966" cy="485551"/>
          </a:xfrm>
        </p:grpSpPr>
        <p:sp>
          <p:nvSpPr>
            <p:cNvPr id="199" name="Google Shape;199;p18"/>
            <p:cNvSpPr/>
            <p:nvPr/>
          </p:nvSpPr>
          <p:spPr>
            <a:xfrm>
              <a:off x="4816577" y="3437524"/>
              <a:ext cx="72030" cy="135471"/>
            </a:xfrm>
            <a:custGeom>
              <a:avLst/>
              <a:gdLst/>
              <a:ahLst/>
              <a:cxnLst/>
              <a:rect l="l" t="t" r="r" b="b"/>
              <a:pathLst>
                <a:path w="679" h="1277" extrusionOk="0">
                  <a:moveTo>
                    <a:pt x="679" y="750"/>
                  </a:moveTo>
                  <a:lnTo>
                    <a:pt x="679" y="1"/>
                  </a:lnTo>
                  <a:cubicBezTo>
                    <a:pt x="295" y="63"/>
                    <a:pt x="1" y="402"/>
                    <a:pt x="1" y="804"/>
                  </a:cubicBezTo>
                  <a:cubicBezTo>
                    <a:pt x="1" y="982"/>
                    <a:pt x="63" y="1143"/>
                    <a:pt x="152" y="1277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916932" y="3438479"/>
              <a:ext cx="71075" cy="70228"/>
            </a:xfrm>
            <a:custGeom>
              <a:avLst/>
              <a:gdLst/>
              <a:ahLst/>
              <a:cxnLst/>
              <a:rect l="l" t="t" r="r" b="b"/>
              <a:pathLst>
                <a:path w="670" h="662" extrusionOk="0">
                  <a:moveTo>
                    <a:pt x="0" y="661"/>
                  </a:moveTo>
                  <a:lnTo>
                    <a:pt x="670" y="661"/>
                  </a:lnTo>
                  <a:cubicBezTo>
                    <a:pt x="616" y="322"/>
                    <a:pt x="348" y="54"/>
                    <a:pt x="0" y="1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852539" y="3536924"/>
              <a:ext cx="135467" cy="72032"/>
            </a:xfrm>
            <a:custGeom>
              <a:avLst/>
              <a:gdLst/>
              <a:ahLst/>
              <a:cxnLst/>
              <a:rect l="l" t="t" r="r" b="b"/>
              <a:pathLst>
                <a:path w="1277" h="679" extrusionOk="0">
                  <a:moveTo>
                    <a:pt x="527" y="1"/>
                  </a:moveTo>
                  <a:lnTo>
                    <a:pt x="1" y="527"/>
                  </a:lnTo>
                  <a:cubicBezTo>
                    <a:pt x="135" y="625"/>
                    <a:pt x="295" y="679"/>
                    <a:pt x="474" y="679"/>
                  </a:cubicBezTo>
                  <a:cubicBezTo>
                    <a:pt x="875" y="679"/>
                    <a:pt x="1205" y="384"/>
                    <a:pt x="1277" y="1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4717283" y="3338230"/>
              <a:ext cx="424966" cy="485551"/>
            </a:xfrm>
            <a:custGeom>
              <a:avLst/>
              <a:gdLst/>
              <a:ahLst/>
              <a:cxnLst/>
              <a:rect l="l" t="t" r="r" b="b"/>
              <a:pathLst>
                <a:path w="4006" h="4577" extrusionOk="0">
                  <a:moveTo>
                    <a:pt x="1749" y="2819"/>
                  </a:moveTo>
                  <a:cubicBezTo>
                    <a:pt x="1151" y="2819"/>
                    <a:pt x="669" y="2338"/>
                    <a:pt x="669" y="1740"/>
                  </a:cubicBezTo>
                  <a:cubicBezTo>
                    <a:pt x="669" y="1142"/>
                    <a:pt x="1151" y="660"/>
                    <a:pt x="1749" y="660"/>
                  </a:cubicBezTo>
                  <a:cubicBezTo>
                    <a:pt x="2346" y="660"/>
                    <a:pt x="2828" y="1142"/>
                    <a:pt x="2828" y="1740"/>
                  </a:cubicBezTo>
                  <a:cubicBezTo>
                    <a:pt x="2828" y="2338"/>
                    <a:pt x="2346" y="2819"/>
                    <a:pt x="1749" y="2819"/>
                  </a:cubicBezTo>
                  <a:close/>
                  <a:moveTo>
                    <a:pt x="3497" y="1722"/>
                  </a:moveTo>
                  <a:cubicBezTo>
                    <a:pt x="3488" y="776"/>
                    <a:pt x="2712" y="0"/>
                    <a:pt x="1749" y="0"/>
                  </a:cubicBezTo>
                  <a:cubicBezTo>
                    <a:pt x="785" y="0"/>
                    <a:pt x="0" y="785"/>
                    <a:pt x="0" y="1749"/>
                  </a:cubicBezTo>
                  <a:cubicBezTo>
                    <a:pt x="0" y="2222"/>
                    <a:pt x="196" y="2677"/>
                    <a:pt x="544" y="3007"/>
                  </a:cubicBezTo>
                  <a:lnTo>
                    <a:pt x="544" y="4577"/>
                  </a:lnTo>
                  <a:lnTo>
                    <a:pt x="2694" y="4577"/>
                  </a:lnTo>
                  <a:lnTo>
                    <a:pt x="2694" y="3774"/>
                  </a:lnTo>
                  <a:lnTo>
                    <a:pt x="3497" y="3774"/>
                  </a:lnTo>
                  <a:lnTo>
                    <a:pt x="3497" y="3114"/>
                  </a:lnTo>
                  <a:lnTo>
                    <a:pt x="4006" y="3114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</p:grpSp>
      <p:grpSp>
        <p:nvGrpSpPr>
          <p:cNvPr id="203" name="Google Shape;203;p18"/>
          <p:cNvGrpSpPr/>
          <p:nvPr/>
        </p:nvGrpSpPr>
        <p:grpSpPr>
          <a:xfrm>
            <a:off x="5600410" y="4069600"/>
            <a:ext cx="314812" cy="265127"/>
            <a:chOff x="5400565" y="3337276"/>
            <a:chExt cx="486497" cy="487456"/>
          </a:xfrm>
        </p:grpSpPr>
        <p:sp>
          <p:nvSpPr>
            <p:cNvPr id="204" name="Google Shape;204;p18"/>
            <p:cNvSpPr/>
            <p:nvPr/>
          </p:nvSpPr>
          <p:spPr>
            <a:xfrm>
              <a:off x="5524471" y="3429038"/>
              <a:ext cx="238580" cy="303934"/>
            </a:xfrm>
            <a:custGeom>
              <a:avLst/>
              <a:gdLst/>
              <a:ahLst/>
              <a:cxnLst/>
              <a:rect l="l" t="t" r="r" b="b"/>
              <a:pathLst>
                <a:path w="2249" h="2865" extrusionOk="0">
                  <a:moveTo>
                    <a:pt x="1259" y="1972"/>
                  </a:moveTo>
                  <a:lnTo>
                    <a:pt x="991" y="1972"/>
                  </a:lnTo>
                  <a:lnTo>
                    <a:pt x="991" y="1705"/>
                  </a:lnTo>
                  <a:lnTo>
                    <a:pt x="723" y="1705"/>
                  </a:lnTo>
                  <a:lnTo>
                    <a:pt x="723" y="1972"/>
                  </a:lnTo>
                  <a:lnTo>
                    <a:pt x="456" y="1972"/>
                  </a:lnTo>
                  <a:lnTo>
                    <a:pt x="456" y="893"/>
                  </a:lnTo>
                  <a:lnTo>
                    <a:pt x="1259" y="893"/>
                  </a:lnTo>
                  <a:close/>
                  <a:moveTo>
                    <a:pt x="1526" y="893"/>
                  </a:moveTo>
                  <a:lnTo>
                    <a:pt x="1794" y="893"/>
                  </a:lnTo>
                  <a:lnTo>
                    <a:pt x="1794" y="1972"/>
                  </a:lnTo>
                  <a:lnTo>
                    <a:pt x="1526" y="1972"/>
                  </a:lnTo>
                  <a:close/>
                  <a:moveTo>
                    <a:pt x="1" y="652"/>
                  </a:moveTo>
                  <a:lnTo>
                    <a:pt x="1" y="2213"/>
                  </a:lnTo>
                  <a:lnTo>
                    <a:pt x="1125" y="2864"/>
                  </a:lnTo>
                  <a:lnTo>
                    <a:pt x="2249" y="2213"/>
                  </a:lnTo>
                  <a:lnTo>
                    <a:pt x="2249" y="652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601169" y="3553049"/>
              <a:ext cx="28430" cy="28431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0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791376" y="3537879"/>
              <a:ext cx="95686" cy="29492"/>
            </a:xfrm>
            <a:custGeom>
              <a:avLst/>
              <a:gdLst/>
              <a:ahLst/>
              <a:cxnLst/>
              <a:rect l="l" t="t" r="r" b="b"/>
              <a:pathLst>
                <a:path w="902" h="278" extrusionOk="0">
                  <a:moveTo>
                    <a:pt x="1" y="1"/>
                  </a:moveTo>
                  <a:lnTo>
                    <a:pt x="902" y="1"/>
                  </a:lnTo>
                  <a:lnTo>
                    <a:pt x="902" y="277"/>
                  </a:lnTo>
                  <a:lnTo>
                    <a:pt x="1" y="277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601169" y="3337276"/>
              <a:ext cx="28430" cy="84338"/>
            </a:xfrm>
            <a:custGeom>
              <a:avLst/>
              <a:gdLst/>
              <a:ahLst/>
              <a:cxnLst/>
              <a:rect l="l" t="t" r="r" b="b"/>
              <a:pathLst>
                <a:path w="268" h="795" extrusionOk="0">
                  <a:moveTo>
                    <a:pt x="0" y="794"/>
                  </a:moveTo>
                  <a:lnTo>
                    <a:pt x="268" y="634"/>
                  </a:lnTo>
                  <a:lnTo>
                    <a:pt x="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5791376" y="3595588"/>
              <a:ext cx="95686" cy="28537"/>
            </a:xfrm>
            <a:custGeom>
              <a:avLst/>
              <a:gdLst/>
              <a:ahLst/>
              <a:cxnLst/>
              <a:rect l="l" t="t" r="r" b="b"/>
              <a:pathLst>
                <a:path w="902" h="269" extrusionOk="0">
                  <a:moveTo>
                    <a:pt x="1" y="1"/>
                  </a:moveTo>
                  <a:lnTo>
                    <a:pt x="902" y="1"/>
                  </a:lnTo>
                  <a:lnTo>
                    <a:pt x="902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5400565" y="3595588"/>
              <a:ext cx="95686" cy="28537"/>
            </a:xfrm>
            <a:custGeom>
              <a:avLst/>
              <a:gdLst/>
              <a:ahLst/>
              <a:cxnLst/>
              <a:rect l="l" t="t" r="r" b="b"/>
              <a:pathLst>
                <a:path w="902" h="269" extrusionOk="0">
                  <a:moveTo>
                    <a:pt x="0" y="1"/>
                  </a:moveTo>
                  <a:lnTo>
                    <a:pt x="901" y="1"/>
                  </a:lnTo>
                  <a:lnTo>
                    <a:pt x="901" y="268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5400565" y="3537879"/>
              <a:ext cx="95686" cy="29492"/>
            </a:xfrm>
            <a:custGeom>
              <a:avLst/>
              <a:gdLst/>
              <a:ahLst/>
              <a:cxnLst/>
              <a:rect l="l" t="t" r="r" b="b"/>
              <a:pathLst>
                <a:path w="902" h="278" extrusionOk="0">
                  <a:moveTo>
                    <a:pt x="0" y="1"/>
                  </a:moveTo>
                  <a:lnTo>
                    <a:pt x="901" y="1"/>
                  </a:lnTo>
                  <a:lnTo>
                    <a:pt x="901" y="27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5400565" y="3652449"/>
              <a:ext cx="172278" cy="172282"/>
            </a:xfrm>
            <a:custGeom>
              <a:avLst/>
              <a:gdLst/>
              <a:ahLst/>
              <a:cxnLst/>
              <a:rect l="l" t="t" r="r" b="b"/>
              <a:pathLst>
                <a:path w="1624" h="1624" extrusionOk="0">
                  <a:moveTo>
                    <a:pt x="1624" y="678"/>
                  </a:moveTo>
                  <a:lnTo>
                    <a:pt x="901" y="268"/>
                  </a:lnTo>
                  <a:lnTo>
                    <a:pt x="901" y="0"/>
                  </a:lnTo>
                  <a:lnTo>
                    <a:pt x="0" y="0"/>
                  </a:lnTo>
                  <a:lnTo>
                    <a:pt x="0" y="1624"/>
                  </a:lnTo>
                  <a:lnTo>
                    <a:pt x="1624" y="1624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5714678" y="3337276"/>
              <a:ext cx="172384" cy="172282"/>
            </a:xfrm>
            <a:custGeom>
              <a:avLst/>
              <a:gdLst/>
              <a:ahLst/>
              <a:cxnLst/>
              <a:rect l="l" t="t" r="r" b="b"/>
              <a:pathLst>
                <a:path w="1625" h="1624" extrusionOk="0">
                  <a:moveTo>
                    <a:pt x="1" y="946"/>
                  </a:moveTo>
                  <a:lnTo>
                    <a:pt x="724" y="1365"/>
                  </a:lnTo>
                  <a:lnTo>
                    <a:pt x="724" y="1624"/>
                  </a:lnTo>
                  <a:lnTo>
                    <a:pt x="1625" y="1624"/>
                  </a:lnTo>
                  <a:lnTo>
                    <a:pt x="162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601169" y="3740392"/>
              <a:ext cx="28430" cy="84338"/>
            </a:xfrm>
            <a:custGeom>
              <a:avLst/>
              <a:gdLst/>
              <a:ahLst/>
              <a:cxnLst/>
              <a:rect l="l" t="t" r="r" b="b"/>
              <a:pathLst>
                <a:path w="268" h="795" extrusionOk="0">
                  <a:moveTo>
                    <a:pt x="268" y="161"/>
                  </a:moveTo>
                  <a:lnTo>
                    <a:pt x="0" y="1"/>
                  </a:lnTo>
                  <a:lnTo>
                    <a:pt x="0" y="795"/>
                  </a:lnTo>
                  <a:lnTo>
                    <a:pt x="268" y="795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714678" y="3652449"/>
              <a:ext cx="172384" cy="172282"/>
            </a:xfrm>
            <a:custGeom>
              <a:avLst/>
              <a:gdLst/>
              <a:ahLst/>
              <a:cxnLst/>
              <a:rect l="l" t="t" r="r" b="b"/>
              <a:pathLst>
                <a:path w="1625" h="1624" extrusionOk="0">
                  <a:moveTo>
                    <a:pt x="724" y="0"/>
                  </a:moveTo>
                  <a:lnTo>
                    <a:pt x="724" y="268"/>
                  </a:lnTo>
                  <a:lnTo>
                    <a:pt x="1" y="678"/>
                  </a:lnTo>
                  <a:lnTo>
                    <a:pt x="1" y="1624"/>
                  </a:lnTo>
                  <a:lnTo>
                    <a:pt x="1625" y="1624"/>
                  </a:lnTo>
                  <a:lnTo>
                    <a:pt x="1625" y="0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5657923" y="3740392"/>
              <a:ext cx="28536" cy="84338"/>
            </a:xfrm>
            <a:custGeom>
              <a:avLst/>
              <a:gdLst/>
              <a:ahLst/>
              <a:cxnLst/>
              <a:rect l="l" t="t" r="r" b="b"/>
              <a:pathLst>
                <a:path w="269" h="795" extrusionOk="0">
                  <a:moveTo>
                    <a:pt x="268" y="1"/>
                  </a:moveTo>
                  <a:lnTo>
                    <a:pt x="1" y="161"/>
                  </a:lnTo>
                  <a:lnTo>
                    <a:pt x="1" y="795"/>
                  </a:lnTo>
                  <a:lnTo>
                    <a:pt x="268" y="795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5400565" y="3337276"/>
              <a:ext cx="172278" cy="172282"/>
            </a:xfrm>
            <a:custGeom>
              <a:avLst/>
              <a:gdLst/>
              <a:ahLst/>
              <a:cxnLst/>
              <a:rect l="l" t="t" r="r" b="b"/>
              <a:pathLst>
                <a:path w="1624" h="1624" extrusionOk="0">
                  <a:moveTo>
                    <a:pt x="901" y="1624"/>
                  </a:moveTo>
                  <a:lnTo>
                    <a:pt x="901" y="1365"/>
                  </a:lnTo>
                  <a:lnTo>
                    <a:pt x="1624" y="946"/>
                  </a:lnTo>
                  <a:lnTo>
                    <a:pt x="1624" y="0"/>
                  </a:lnTo>
                  <a:lnTo>
                    <a:pt x="0" y="0"/>
                  </a:lnTo>
                  <a:lnTo>
                    <a:pt x="0" y="1624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657923" y="3337276"/>
              <a:ext cx="28536" cy="84338"/>
            </a:xfrm>
            <a:custGeom>
              <a:avLst/>
              <a:gdLst/>
              <a:ahLst/>
              <a:cxnLst/>
              <a:rect l="l" t="t" r="r" b="b"/>
              <a:pathLst>
                <a:path w="269" h="795" extrusionOk="0">
                  <a:moveTo>
                    <a:pt x="1" y="634"/>
                  </a:moveTo>
                  <a:lnTo>
                    <a:pt x="268" y="794"/>
                  </a:lnTo>
                  <a:lnTo>
                    <a:pt x="26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</p:grpSp>
      <p:grpSp>
        <p:nvGrpSpPr>
          <p:cNvPr id="227" name="Google Shape;227;p18"/>
          <p:cNvGrpSpPr/>
          <p:nvPr/>
        </p:nvGrpSpPr>
        <p:grpSpPr>
          <a:xfrm>
            <a:off x="5558240" y="2561091"/>
            <a:ext cx="332957" cy="333618"/>
            <a:chOff x="5400565" y="3933464"/>
            <a:chExt cx="486494" cy="487461"/>
          </a:xfrm>
        </p:grpSpPr>
        <p:sp>
          <p:nvSpPr>
            <p:cNvPr id="228" name="Google Shape;228;p18"/>
            <p:cNvSpPr/>
            <p:nvPr/>
          </p:nvSpPr>
          <p:spPr>
            <a:xfrm>
              <a:off x="5629599" y="4163453"/>
              <a:ext cx="28430" cy="28537"/>
            </a:xfrm>
            <a:custGeom>
              <a:avLst/>
              <a:gdLst/>
              <a:ahLst/>
              <a:cxnLst/>
              <a:rect l="l" t="t" r="r" b="b"/>
              <a:pathLst>
                <a:path w="268" h="269" extrusionOk="0">
                  <a:moveTo>
                    <a:pt x="134" y="0"/>
                  </a:moveTo>
                  <a:cubicBezTo>
                    <a:pt x="205" y="0"/>
                    <a:pt x="268" y="54"/>
                    <a:pt x="268" y="134"/>
                  </a:cubicBezTo>
                  <a:cubicBezTo>
                    <a:pt x="268" y="206"/>
                    <a:pt x="205" y="268"/>
                    <a:pt x="134" y="268"/>
                  </a:cubicBezTo>
                  <a:cubicBezTo>
                    <a:pt x="62" y="268"/>
                    <a:pt x="0" y="206"/>
                    <a:pt x="0" y="134"/>
                  </a:cubicBezTo>
                  <a:cubicBezTo>
                    <a:pt x="0" y="54"/>
                    <a:pt x="62" y="0"/>
                    <a:pt x="134" y="0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5572739" y="4105743"/>
              <a:ext cx="142044" cy="143003"/>
            </a:xfrm>
            <a:custGeom>
              <a:avLst/>
              <a:gdLst/>
              <a:ahLst/>
              <a:cxnLst/>
              <a:rect l="l" t="t" r="r" b="b"/>
              <a:pathLst>
                <a:path w="1339" h="1348" extrusionOk="0">
                  <a:moveTo>
                    <a:pt x="670" y="1080"/>
                  </a:moveTo>
                  <a:cubicBezTo>
                    <a:pt x="447" y="1080"/>
                    <a:pt x="268" y="901"/>
                    <a:pt x="268" y="678"/>
                  </a:cubicBezTo>
                  <a:cubicBezTo>
                    <a:pt x="268" y="455"/>
                    <a:pt x="447" y="277"/>
                    <a:pt x="670" y="277"/>
                  </a:cubicBezTo>
                  <a:cubicBezTo>
                    <a:pt x="893" y="277"/>
                    <a:pt x="1071" y="455"/>
                    <a:pt x="1071" y="678"/>
                  </a:cubicBezTo>
                  <a:cubicBezTo>
                    <a:pt x="1071" y="901"/>
                    <a:pt x="893" y="1080"/>
                    <a:pt x="670" y="1080"/>
                  </a:cubicBezTo>
                  <a:close/>
                  <a:moveTo>
                    <a:pt x="670" y="0"/>
                  </a:moveTo>
                  <a:cubicBezTo>
                    <a:pt x="295" y="0"/>
                    <a:pt x="1" y="304"/>
                    <a:pt x="1" y="678"/>
                  </a:cubicBezTo>
                  <a:cubicBezTo>
                    <a:pt x="1" y="1044"/>
                    <a:pt x="295" y="1347"/>
                    <a:pt x="670" y="1347"/>
                  </a:cubicBezTo>
                  <a:cubicBezTo>
                    <a:pt x="1045" y="1347"/>
                    <a:pt x="1339" y="1044"/>
                    <a:pt x="1339" y="678"/>
                  </a:cubicBezTo>
                  <a:cubicBezTo>
                    <a:pt x="1339" y="304"/>
                    <a:pt x="1045" y="0"/>
                    <a:pt x="670" y="0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5400565" y="3933464"/>
              <a:ext cx="486494" cy="487461"/>
            </a:xfrm>
            <a:custGeom>
              <a:avLst/>
              <a:gdLst/>
              <a:ahLst/>
              <a:cxnLst/>
              <a:rect l="l" t="t" r="r" b="b"/>
              <a:pathLst>
                <a:path w="4586" h="4595" extrusionOk="0">
                  <a:moveTo>
                    <a:pt x="2293" y="3239"/>
                  </a:moveTo>
                  <a:cubicBezTo>
                    <a:pt x="1775" y="3239"/>
                    <a:pt x="1347" y="2820"/>
                    <a:pt x="1347" y="2302"/>
                  </a:cubicBezTo>
                  <a:cubicBezTo>
                    <a:pt x="1347" y="1785"/>
                    <a:pt x="1775" y="1357"/>
                    <a:pt x="2293" y="1357"/>
                  </a:cubicBezTo>
                  <a:cubicBezTo>
                    <a:pt x="2810" y="1357"/>
                    <a:pt x="3238" y="1785"/>
                    <a:pt x="3238" y="2302"/>
                  </a:cubicBezTo>
                  <a:cubicBezTo>
                    <a:pt x="3238" y="2820"/>
                    <a:pt x="2810" y="3239"/>
                    <a:pt x="2293" y="3239"/>
                  </a:cubicBezTo>
                  <a:close/>
                  <a:moveTo>
                    <a:pt x="4050" y="3515"/>
                  </a:moveTo>
                  <a:cubicBezTo>
                    <a:pt x="3952" y="3515"/>
                    <a:pt x="3854" y="3551"/>
                    <a:pt x="3774" y="3596"/>
                  </a:cubicBezTo>
                  <a:lnTo>
                    <a:pt x="3497" y="3310"/>
                  </a:lnTo>
                  <a:cubicBezTo>
                    <a:pt x="3586" y="3239"/>
                    <a:pt x="3667" y="3159"/>
                    <a:pt x="3756" y="3061"/>
                  </a:cubicBezTo>
                  <a:cubicBezTo>
                    <a:pt x="4059" y="2713"/>
                    <a:pt x="4202" y="2365"/>
                    <a:pt x="4211" y="2356"/>
                  </a:cubicBezTo>
                  <a:lnTo>
                    <a:pt x="4229" y="2302"/>
                  </a:lnTo>
                  <a:lnTo>
                    <a:pt x="4211" y="2249"/>
                  </a:lnTo>
                  <a:cubicBezTo>
                    <a:pt x="4202" y="2231"/>
                    <a:pt x="4059" y="1892"/>
                    <a:pt x="3756" y="1535"/>
                  </a:cubicBezTo>
                  <a:cubicBezTo>
                    <a:pt x="3667" y="1446"/>
                    <a:pt x="3586" y="1366"/>
                    <a:pt x="3497" y="1285"/>
                  </a:cubicBezTo>
                  <a:lnTo>
                    <a:pt x="3774" y="1009"/>
                  </a:lnTo>
                  <a:cubicBezTo>
                    <a:pt x="3854" y="1053"/>
                    <a:pt x="3952" y="1080"/>
                    <a:pt x="4050" y="1080"/>
                  </a:cubicBezTo>
                  <a:cubicBezTo>
                    <a:pt x="4345" y="1080"/>
                    <a:pt x="4586" y="839"/>
                    <a:pt x="4586" y="545"/>
                  </a:cubicBezTo>
                  <a:cubicBezTo>
                    <a:pt x="4586" y="241"/>
                    <a:pt x="4345" y="1"/>
                    <a:pt x="4050" y="1"/>
                  </a:cubicBezTo>
                  <a:cubicBezTo>
                    <a:pt x="3756" y="1"/>
                    <a:pt x="3515" y="241"/>
                    <a:pt x="3515" y="545"/>
                  </a:cubicBezTo>
                  <a:cubicBezTo>
                    <a:pt x="3515" y="643"/>
                    <a:pt x="3542" y="732"/>
                    <a:pt x="3586" y="812"/>
                  </a:cubicBezTo>
                  <a:lnTo>
                    <a:pt x="3283" y="1125"/>
                  </a:lnTo>
                  <a:cubicBezTo>
                    <a:pt x="2980" y="919"/>
                    <a:pt x="2641" y="821"/>
                    <a:pt x="2293" y="821"/>
                  </a:cubicBezTo>
                  <a:cubicBezTo>
                    <a:pt x="1945" y="821"/>
                    <a:pt x="1606" y="919"/>
                    <a:pt x="1303" y="1125"/>
                  </a:cubicBezTo>
                  <a:lnTo>
                    <a:pt x="999" y="812"/>
                  </a:lnTo>
                  <a:cubicBezTo>
                    <a:pt x="1044" y="732"/>
                    <a:pt x="1071" y="643"/>
                    <a:pt x="1071" y="545"/>
                  </a:cubicBezTo>
                  <a:cubicBezTo>
                    <a:pt x="1071" y="241"/>
                    <a:pt x="830" y="1"/>
                    <a:pt x="535" y="1"/>
                  </a:cubicBezTo>
                  <a:cubicBezTo>
                    <a:pt x="241" y="1"/>
                    <a:pt x="0" y="241"/>
                    <a:pt x="0" y="545"/>
                  </a:cubicBezTo>
                  <a:cubicBezTo>
                    <a:pt x="0" y="839"/>
                    <a:pt x="241" y="1080"/>
                    <a:pt x="535" y="1080"/>
                  </a:cubicBezTo>
                  <a:cubicBezTo>
                    <a:pt x="634" y="1080"/>
                    <a:pt x="732" y="1053"/>
                    <a:pt x="812" y="1009"/>
                  </a:cubicBezTo>
                  <a:lnTo>
                    <a:pt x="1088" y="1285"/>
                  </a:lnTo>
                  <a:cubicBezTo>
                    <a:pt x="999" y="1366"/>
                    <a:pt x="910" y="1446"/>
                    <a:pt x="830" y="1535"/>
                  </a:cubicBezTo>
                  <a:cubicBezTo>
                    <a:pt x="526" y="1892"/>
                    <a:pt x="384" y="2231"/>
                    <a:pt x="375" y="2249"/>
                  </a:cubicBezTo>
                  <a:lnTo>
                    <a:pt x="357" y="2302"/>
                  </a:lnTo>
                  <a:lnTo>
                    <a:pt x="375" y="2356"/>
                  </a:lnTo>
                  <a:cubicBezTo>
                    <a:pt x="384" y="2365"/>
                    <a:pt x="526" y="2713"/>
                    <a:pt x="830" y="3061"/>
                  </a:cubicBezTo>
                  <a:cubicBezTo>
                    <a:pt x="910" y="3159"/>
                    <a:pt x="999" y="3239"/>
                    <a:pt x="1088" y="3310"/>
                  </a:cubicBezTo>
                  <a:lnTo>
                    <a:pt x="812" y="3596"/>
                  </a:lnTo>
                  <a:cubicBezTo>
                    <a:pt x="732" y="3551"/>
                    <a:pt x="634" y="3515"/>
                    <a:pt x="535" y="3515"/>
                  </a:cubicBezTo>
                  <a:cubicBezTo>
                    <a:pt x="241" y="3515"/>
                    <a:pt x="0" y="3765"/>
                    <a:pt x="0" y="4060"/>
                  </a:cubicBezTo>
                  <a:cubicBezTo>
                    <a:pt x="0" y="4354"/>
                    <a:pt x="241" y="4595"/>
                    <a:pt x="535" y="4595"/>
                  </a:cubicBezTo>
                  <a:cubicBezTo>
                    <a:pt x="830" y="4595"/>
                    <a:pt x="1071" y="4354"/>
                    <a:pt x="1071" y="4060"/>
                  </a:cubicBezTo>
                  <a:cubicBezTo>
                    <a:pt x="1071" y="3962"/>
                    <a:pt x="1044" y="3863"/>
                    <a:pt x="999" y="3783"/>
                  </a:cubicBezTo>
                  <a:lnTo>
                    <a:pt x="1303" y="3480"/>
                  </a:lnTo>
                  <a:cubicBezTo>
                    <a:pt x="1606" y="3676"/>
                    <a:pt x="1945" y="3783"/>
                    <a:pt x="2293" y="3783"/>
                  </a:cubicBezTo>
                  <a:cubicBezTo>
                    <a:pt x="2641" y="3783"/>
                    <a:pt x="2980" y="3676"/>
                    <a:pt x="3283" y="3480"/>
                  </a:cubicBezTo>
                  <a:lnTo>
                    <a:pt x="3586" y="3783"/>
                  </a:lnTo>
                  <a:cubicBezTo>
                    <a:pt x="3542" y="3863"/>
                    <a:pt x="3515" y="3962"/>
                    <a:pt x="3515" y="4060"/>
                  </a:cubicBezTo>
                  <a:cubicBezTo>
                    <a:pt x="3515" y="4354"/>
                    <a:pt x="3756" y="4595"/>
                    <a:pt x="4050" y="4595"/>
                  </a:cubicBezTo>
                  <a:cubicBezTo>
                    <a:pt x="4345" y="4595"/>
                    <a:pt x="4586" y="4354"/>
                    <a:pt x="4586" y="4060"/>
                  </a:cubicBezTo>
                  <a:cubicBezTo>
                    <a:pt x="4586" y="3765"/>
                    <a:pt x="4345" y="3515"/>
                    <a:pt x="4050" y="3515"/>
                  </a:cubicBezTo>
                  <a:close/>
                </a:path>
              </a:pathLst>
            </a:custGeom>
            <a:solidFill>
              <a:srgbClr val="CEABFF"/>
            </a:solidFill>
            <a:ln w="9525" cap="flat" cmpd="sng">
              <a:solidFill>
                <a:srgbClr val="FF2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/>
        </p:nvSpPr>
        <p:spPr>
          <a:xfrm>
            <a:off x="2255729" y="2848450"/>
            <a:ext cx="3098400" cy="1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JO" sz="12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ans Arabic"/>
              </a:rPr>
              <a:t>هو نظام </a:t>
            </a:r>
            <a:r>
              <a:rPr lang="ar-JO" sz="1600" b="0" i="0" dirty="0">
                <a:solidFill>
                  <a:srgbClr val="F8FA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ذكاء اصطناعي تحلل أداءك في الألعاب وتقدم خطة تدريب مخصصة لتحسين مهاراتك وتوقع حركات خصمك </a:t>
            </a:r>
            <a:endParaRPr sz="1200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IBM Plex Sans Arabic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2255736" y="2442250"/>
            <a:ext cx="3098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82D2FA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ans Arabic"/>
              </a:rPr>
              <a:t>Pro play Ai</a:t>
            </a:r>
            <a:endParaRPr sz="2500" dirty="0">
              <a:solidFill>
                <a:srgbClr val="82D2FA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IBM Plex Sans Arabic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2954425" y="1564325"/>
            <a:ext cx="239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2800" b="1" dirty="0">
                <a:solidFill>
                  <a:srgbClr val="B45F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ans Arabic"/>
              </a:rPr>
              <a:t>وصف الفكرة</a:t>
            </a:r>
            <a:endParaRPr sz="2500" dirty="0">
              <a:solidFill>
                <a:srgbClr val="B45FF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IBM Plex Sans Arabic"/>
            </a:endParaRPr>
          </a:p>
        </p:txBody>
      </p:sp>
      <p:pic>
        <p:nvPicPr>
          <p:cNvPr id="238" name="Google Shape;238;p19" title="freepik__the-style-is-candid-image-photography-with-natural__77627.jpeg"/>
          <p:cNvPicPr preferRelativeResize="0"/>
          <p:nvPr/>
        </p:nvPicPr>
        <p:blipFill rotWithShape="1">
          <a:blip r:embed="rId3">
            <a:alphaModFix/>
          </a:blip>
          <a:srcRect l="10179" r="10171"/>
          <a:stretch/>
        </p:blipFill>
        <p:spPr>
          <a:xfrm>
            <a:off x="5957649" y="0"/>
            <a:ext cx="31863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0" title="freepik__the-style-is-candid-image-photography-with-natural__77628.png"/>
          <p:cNvPicPr preferRelativeResize="0"/>
          <p:nvPr/>
        </p:nvPicPr>
        <p:blipFill rotWithShape="1">
          <a:blip r:embed="rId3">
            <a:alphaModFix/>
          </a:blip>
          <a:srcRect l="11907" r="8442"/>
          <a:stretch/>
        </p:blipFill>
        <p:spPr>
          <a:xfrm>
            <a:off x="-1" y="0"/>
            <a:ext cx="31863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0"/>
          <p:cNvSpPr txBox="1"/>
          <p:nvPr/>
        </p:nvSpPr>
        <p:spPr>
          <a:xfrm>
            <a:off x="6352674" y="2222541"/>
            <a:ext cx="2791326" cy="248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IBM Plex Sans Arabic"/>
            </a:endParaRPr>
          </a:p>
          <a:p>
            <a:pPr lvl="1" algn="r"/>
            <a:r>
              <a:rPr lang="ar-JO" sz="1600" b="1" i="0" dirty="0">
                <a:solidFill>
                  <a:srgbClr val="F8FA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كيف نجمع البيانات؟</a:t>
            </a:r>
            <a:endParaRPr lang="ar-JO" sz="1600" b="0" i="0" dirty="0">
              <a:solidFill>
                <a:srgbClr val="F8FAFF"/>
              </a:solidFill>
              <a:effectLst/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lvl="1" algn="r">
              <a:buFont typeface="+mj-lt"/>
              <a:buAutoNum type="arabicPeriod"/>
            </a:pPr>
            <a:r>
              <a:rPr lang="ar-JO" sz="1600" b="0" i="0" dirty="0">
                <a:solidFill>
                  <a:srgbClr val="F8FA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من خلال اتصال مباشر مع الألعاب (باستخدام 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APIs)</a:t>
            </a:r>
          </a:p>
          <a:p>
            <a:pPr lvl="1" algn="r">
              <a:buFont typeface="+mj-lt"/>
              <a:buAutoNum type="arabicPeriod"/>
            </a:pPr>
            <a:r>
              <a:rPr lang="ar-JO" sz="1600" b="0" i="0" dirty="0">
                <a:solidFill>
                  <a:srgbClr val="F8FA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من ملفات تسجيل المباريات (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Replay Files)</a:t>
            </a:r>
          </a:p>
          <a:p>
            <a:pPr lvl="1" algn="r">
              <a:buFont typeface="+mj-lt"/>
              <a:buAutoNum type="arabicPeriod"/>
            </a:pPr>
            <a:r>
              <a:rPr lang="ar-JO" sz="1600" b="0" i="0" dirty="0">
                <a:solidFill>
                  <a:srgbClr val="F8FA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من إدخالات اللاعبين أنفسهم</a:t>
            </a:r>
          </a:p>
          <a:p>
            <a:br>
              <a:rPr lang="ar-JO" sz="1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endParaRPr lang="en-US" sz="1200" dirty="0">
              <a:solidFill>
                <a:srgbClr val="FFFFFF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IBM Plex Sans Arabic"/>
            </a:endParaRPr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IBM Plex Sans Arabic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4195525" y="1264025"/>
            <a:ext cx="3789900" cy="1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2800" b="1" dirty="0">
                <a:solidFill>
                  <a:srgbClr val="B45FF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  <a:sym typeface="IBM Plex Sans Arabic"/>
              </a:rPr>
              <a:t>كيفية توفير هذه البيانات وكيفية استخدامها</a:t>
            </a:r>
            <a:endParaRPr sz="2800" b="1" dirty="0">
              <a:solidFill>
                <a:srgbClr val="B45FF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IBM Plex Sans Arab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D67E2-C9C7-9815-DCD5-D91E11B50463}"/>
              </a:ext>
            </a:extLst>
          </p:cNvPr>
          <p:cNvSpPr txBox="1"/>
          <p:nvPr/>
        </p:nvSpPr>
        <p:spPr>
          <a:xfrm>
            <a:off x="3597441" y="2571749"/>
            <a:ext cx="26469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r-JO" b="1" i="0" dirty="0">
                <a:solidFill>
                  <a:srgbClr val="F8FA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كيف نستخدم البيانات؟</a:t>
            </a:r>
            <a:endParaRPr lang="ar-JO" b="0" i="0" dirty="0">
              <a:solidFill>
                <a:srgbClr val="F8FAFF"/>
              </a:solidFill>
              <a:effectLst/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ar-JO" b="0" i="0" dirty="0">
                <a:solidFill>
                  <a:srgbClr val="F8FA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نُحلِّل أداء اللاعب لاكتشاف نقاط ضعفه</a:t>
            </a:r>
          </a:p>
          <a:p>
            <a:pPr algn="l">
              <a:buFont typeface="+mj-lt"/>
              <a:buAutoNum type="arabicPeriod"/>
            </a:pPr>
            <a:r>
              <a:rPr lang="ar-JO" b="0" i="0" dirty="0">
                <a:solidFill>
                  <a:srgbClr val="F8FA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نُنشئ خطط تدريب مخصصة لكل لاعب</a:t>
            </a:r>
          </a:p>
          <a:p>
            <a:pPr algn="l">
              <a:buFont typeface="+mj-lt"/>
              <a:buAutoNum type="arabicPeriod"/>
            </a:pPr>
            <a:r>
              <a:rPr lang="ar-JO" b="0" i="0" dirty="0">
                <a:solidFill>
                  <a:srgbClr val="F8FA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نُقدّم تنبؤات ذكية لتحركات الخصوم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BA166-5520-A915-9CFA-3EF476496198}"/>
              </a:ext>
            </a:extLst>
          </p:cNvPr>
          <p:cNvSpPr txBox="1"/>
          <p:nvPr/>
        </p:nvSpPr>
        <p:spPr>
          <a:xfrm>
            <a:off x="3397909" y="4565847"/>
            <a:ext cx="61742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200" b="0" i="0" dirty="0">
                <a:solidFill>
                  <a:srgbClr val="F8FA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نأخذ بيانات لعبك ➞ نحللها بالذكاء الاصطناعي ➞ نعطيك خطة تطوير مخصصة ➞ تصبح لاعبًا أفضل</a:t>
            </a:r>
            <a:endParaRPr lang="en-US" sz="12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/>
        </p:nvSpPr>
        <p:spPr>
          <a:xfrm>
            <a:off x="1920658" y="1021554"/>
            <a:ext cx="35151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2800" b="1" dirty="0">
                <a:solidFill>
                  <a:srgbClr val="FF2E73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مواءمة الفكرة :</a:t>
            </a:r>
            <a:endParaRPr sz="2800" b="1" dirty="0">
              <a:solidFill>
                <a:srgbClr val="FF2E73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481880" y="1710996"/>
            <a:ext cx="37191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ar-JO" sz="1800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١. </a:t>
            </a:r>
            <a:r>
              <a:rPr lang="ar-JO" sz="1800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تحسين الأداء</a:t>
            </a:r>
            <a:endParaRPr lang="ar-JO" sz="1800" b="0" i="0" dirty="0">
              <a:solidFill>
                <a:srgbClr val="F8FAFF"/>
              </a:solidFill>
              <a:effectLst/>
              <a:latin typeface="DeepSeek-CJK-patch"/>
              <a:cs typeface="+mj-c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ar-JO" sz="1800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حلل أداءك - اكتشف أخطاءك - طور مهاراتك</a:t>
            </a:r>
          </a:p>
          <a:p>
            <a:pPr algn="l"/>
            <a:r>
              <a:rPr lang="ar-JO" sz="1800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٢. </a:t>
            </a:r>
            <a:r>
              <a:rPr lang="ar-JO" sz="1800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تدريب ذكي</a:t>
            </a:r>
            <a:endParaRPr lang="ar-JO" sz="1800" b="0" i="0" dirty="0">
              <a:solidFill>
                <a:srgbClr val="F8FAFF"/>
              </a:solidFill>
              <a:effectLst/>
              <a:latin typeface="DeepSeek-CJK-patch"/>
              <a:cs typeface="+mj-c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ar-JO" sz="1800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خطط تدريب مخصصة - تمارين تناسب مستواك</a:t>
            </a:r>
          </a:p>
          <a:p>
            <a:pPr algn="l"/>
            <a:r>
              <a:rPr lang="ar-JO" sz="1800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٣. </a:t>
            </a:r>
            <a:r>
              <a:rPr lang="ar-JO" sz="1800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منافسة أفضل</a:t>
            </a:r>
            <a:endParaRPr lang="ar-JO" sz="1800" b="0" i="0" dirty="0">
              <a:solidFill>
                <a:srgbClr val="F8FAFF"/>
              </a:solidFill>
              <a:effectLst/>
              <a:latin typeface="DeepSeek-CJK-patch"/>
              <a:cs typeface="+mj-c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ar-JO" sz="1800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توقع تحركات الخصوم - كن خطوة أمامهم</a:t>
            </a:r>
          </a:p>
          <a:p>
            <a:pPr algn="l"/>
            <a:r>
              <a:rPr lang="ar-JO" sz="1800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٤. </a:t>
            </a:r>
            <a:r>
              <a:rPr lang="ar-JO" sz="1800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لمشجعين أوفر</a:t>
            </a:r>
            <a:endParaRPr lang="ar-JO" sz="1800" b="0" i="0" dirty="0">
              <a:solidFill>
                <a:srgbClr val="F8FAFF"/>
              </a:solidFill>
              <a:effectLst/>
              <a:latin typeface="DeepSeek-CJK-patch"/>
              <a:cs typeface="+mj-c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ar-JO" sz="1800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تابع تطور لاعبيك المفضلين - شارك إنجازاتك</a:t>
            </a:r>
          </a:p>
          <a:p>
            <a:pPr algn="l"/>
            <a:r>
              <a:rPr lang="ar-JO" sz="1800" b="0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النتيجة: </a:t>
            </a:r>
            <a:r>
              <a:rPr lang="ar-JO" sz="1800" b="1" i="0" dirty="0">
                <a:solidFill>
                  <a:srgbClr val="F8FAFF"/>
                </a:solidFill>
                <a:effectLst/>
                <a:latin typeface="DeepSeek-CJK-patch"/>
                <a:cs typeface="+mj-cs"/>
              </a:rPr>
              <a:t>لعبتك أحسن - مستواك أرقى - متعتك أوفر</a:t>
            </a:r>
            <a:endParaRPr lang="ar-JO" sz="1800" b="0" i="0" dirty="0">
              <a:solidFill>
                <a:srgbClr val="F8FAFF"/>
              </a:solidFill>
              <a:effectLst/>
              <a:latin typeface="DeepSeek-CJK-patch"/>
              <a:cs typeface="+mj-cs"/>
            </a:endParaRPr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FFFFFF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pic>
        <p:nvPicPr>
          <p:cNvPr id="252" name="Google Shape;252;p21" title="freepik__the-style-is-candid-image-photography-with-natural__77629.jpeg"/>
          <p:cNvPicPr preferRelativeResize="0"/>
          <p:nvPr/>
        </p:nvPicPr>
        <p:blipFill rotWithShape="1">
          <a:blip r:embed="rId3">
            <a:alphaModFix/>
          </a:blip>
          <a:srcRect l="12017" r="12017"/>
          <a:stretch/>
        </p:blipFill>
        <p:spPr>
          <a:xfrm>
            <a:off x="6105051" y="0"/>
            <a:ext cx="30389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746</Words>
  <Application>Microsoft Office PowerPoint</Application>
  <PresentationFormat>On-screen Show (16:9)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Aharoni</vt:lpstr>
      <vt:lpstr>IBM Plex Sans Arabic</vt:lpstr>
      <vt:lpstr>DeepSeek-CJK-patch</vt:lpstr>
      <vt:lpstr>Abadi</vt:lpstr>
      <vt:lpstr>ADLaM Display</vt:lpstr>
      <vt:lpstr>Simple Light</vt:lpstr>
      <vt:lpstr>Pro play AI</vt:lpstr>
      <vt:lpstr>PowerPoint Presentation</vt:lpstr>
      <vt:lpstr>المحتويات: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abbas.steel1981@gmail.com</cp:lastModifiedBy>
  <cp:revision>4</cp:revision>
  <dcterms:modified xsi:type="dcterms:W3CDTF">2025-04-09T19:41:07Z</dcterms:modified>
</cp:coreProperties>
</file>