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305" r:id="rId4"/>
    <p:sldId id="307" r:id="rId5"/>
    <p:sldId id="259" r:id="rId6"/>
    <p:sldId id="261" r:id="rId7"/>
    <p:sldId id="295" r:id="rId8"/>
    <p:sldId id="297" r:id="rId9"/>
    <p:sldId id="298" r:id="rId10"/>
    <p:sldId id="308" r:id="rId11"/>
    <p:sldId id="309" r:id="rId12"/>
    <p:sldId id="296" r:id="rId13"/>
    <p:sldId id="263" r:id="rId14"/>
    <p:sldId id="310" r:id="rId15"/>
    <p:sldId id="300" r:id="rId16"/>
    <p:sldId id="311" r:id="rId17"/>
    <p:sldId id="319" r:id="rId18"/>
    <p:sldId id="312" r:id="rId19"/>
    <p:sldId id="313" r:id="rId20"/>
    <p:sldId id="314" r:id="rId21"/>
    <p:sldId id="316" r:id="rId22"/>
    <p:sldId id="317" r:id="rId23"/>
    <p:sldId id="318" r:id="rId24"/>
    <p:sldId id="304" r:id="rId25"/>
  </p:sldIdLst>
  <p:sldSz cx="9144000" cy="5143500" type="screen16x9"/>
  <p:notesSz cx="6858000" cy="9144000"/>
  <p:embeddedFontLst>
    <p:embeddedFont>
      <p:font typeface="Segoe UI Symbol" pitchFamily="34" charset="0"/>
      <p:regular r:id="rId27"/>
    </p:embeddedFont>
    <p:embeddedFont>
      <p:font typeface="Calibri" pitchFamily="34" charset="0"/>
      <p:regular r:id="rId28"/>
      <p:bold r:id="rId29"/>
    </p:embeddedFont>
    <p:embeddedFont>
      <p:font typeface="Titillium Web" charset="0"/>
      <p:regular r:id="rId30"/>
      <p:bold r:id="rId31"/>
      <p:italic r:id="rId32"/>
      <p:boldItalic r:id="rId33"/>
    </p:embeddedFont>
    <p:embeddedFont>
      <p:font typeface="Segoe UI Semibold" pitchFamily="34" charset="0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2316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21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6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12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25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32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6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13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2445250" y="780823"/>
            <a:ext cx="6596008" cy="214731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smtClean="0">
                <a:latin typeface="+mj-lt"/>
              </a:rPr>
              <a:t>Credit </a:t>
            </a:r>
            <a:r>
              <a:rPr lang="en-US" sz="4800" dirty="0">
                <a:latin typeface="+mj-lt"/>
              </a:rPr>
              <a:t>Card </a:t>
            </a:r>
            <a:r>
              <a:rPr lang="en-US" sz="4800" dirty="0" smtClean="0">
                <a:latin typeface="+mj-lt"/>
              </a:rPr>
              <a:t>Clustering</a:t>
            </a:r>
            <a:r>
              <a:rPr lang="en-US" sz="4800" dirty="0">
                <a:latin typeface="+mj-lt"/>
              </a:rPr>
              <a:t/>
            </a:r>
            <a:br>
              <a:rPr lang="en-US" sz="4800" dirty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4" name="Google Shape;95;p12"/>
          <p:cNvSpPr txBox="1">
            <a:spLocks/>
          </p:cNvSpPr>
          <p:nvPr/>
        </p:nvSpPr>
        <p:spPr>
          <a:xfrm>
            <a:off x="102742" y="3369923"/>
            <a:ext cx="8486454" cy="1243174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itillium Web"/>
              <a:buNone/>
              <a:defRPr sz="54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36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Done by </a:t>
            </a:r>
            <a:r>
              <a:rPr lang="en-US" sz="3600" dirty="0" smtClean="0">
                <a:latin typeface="+mn-lt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Sondos Mahmoud  Bsharat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 </a:t>
            </a:r>
            <a:r>
              <a:rPr lang="en-US" sz="360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Alaa</a:t>
            </a:r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sz="360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Alnabulsi</a:t>
            </a:r>
            <a:r>
              <a:rPr lang="en-US" sz="36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353209" y="139218"/>
            <a:ext cx="5401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Outliers 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98" y="1458930"/>
            <a:ext cx="7570102" cy="36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904" y="127083"/>
            <a:ext cx="4877680" cy="497100"/>
          </a:xfrm>
        </p:spPr>
        <p:txBody>
          <a:bodyPr/>
          <a:lstStyle/>
          <a:p>
            <a:r>
              <a:rPr lang="en-US" sz="3200" dirty="0" smtClean="0"/>
              <a:t>Histogram representation of the attributes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73" y="1126256"/>
            <a:ext cx="6986427" cy="40171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51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7;p15"/>
          <p:cNvSpPr txBox="1">
            <a:spLocks noGrp="1"/>
          </p:cNvSpPr>
          <p:nvPr>
            <p:ph type="ctrTitle"/>
          </p:nvPr>
        </p:nvSpPr>
        <p:spPr>
          <a:xfrm>
            <a:off x="1747624" y="1817370"/>
            <a:ext cx="678867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>
                <a:latin typeface="+mj-lt"/>
              </a:rPr>
              <a:t>Data Cleaning </a:t>
            </a:r>
            <a:endParaRPr lang="en-US" dirty="0">
              <a:latin typeface="+mj-lt"/>
            </a:endParaRPr>
          </a:p>
        </p:txBody>
      </p:sp>
      <p:sp>
        <p:nvSpPr>
          <p:cNvPr id="6" name="Google Shape;119;p15"/>
          <p:cNvSpPr txBox="1"/>
          <p:nvPr/>
        </p:nvSpPr>
        <p:spPr>
          <a:xfrm>
            <a:off x="1170842" y="66666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AE" sz="13000" b="1" dirty="0">
                <a:solidFill>
                  <a:schemeClr val="accent4"/>
                </a:solidFill>
                <a:latin typeface="Segoe UI Semibold" panose="020B0702040204020203" pitchFamily="34" charset="0"/>
                <a:ea typeface="Titillium Web"/>
                <a:cs typeface="Segoe UI Semibold" panose="020B0702040204020203" pitchFamily="34" charset="0"/>
                <a:sym typeface="Titillium Web"/>
              </a:rPr>
              <a:t>4</a:t>
            </a:r>
            <a:endParaRPr sz="13000" b="1" dirty="0">
              <a:solidFill>
                <a:schemeClr val="accent4"/>
              </a:solidFill>
              <a:latin typeface="Segoe UI Semibold" panose="020B0702040204020203" pitchFamily="34" charset="0"/>
              <a:ea typeface="Titillium Web"/>
              <a:cs typeface="Segoe UI Semibold" panose="020B0702040204020203" pitchFamily="34" charset="0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07236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564757" y="103032"/>
            <a:ext cx="37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1- </a:t>
            </a:r>
            <a:r>
              <a:rPr lang="en-US" sz="2000" dirty="0" smtClean="0">
                <a:solidFill>
                  <a:schemeClr val="accent2"/>
                </a:solidFill>
              </a:rPr>
              <a:t>Fill the missing data: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2595" y="745523"/>
            <a:ext cx="2515229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Replace the missing </a:t>
            </a:r>
            <a:r>
              <a:rPr lang="en-US" dirty="0"/>
              <a:t>data </a:t>
            </a:r>
            <a:r>
              <a:rPr lang="en-US" dirty="0" smtClean="0"/>
              <a:t> in CREDIT_LIMIT and MINIMUM_PAYMENTS columns 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44928" y="1101370"/>
            <a:ext cx="1232149" cy="1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059" y="2047923"/>
            <a:ext cx="4840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dirty="0" smtClean="0">
                <a:solidFill>
                  <a:schemeClr val="accent2"/>
                </a:solidFill>
              </a:rPr>
              <a:t>- </a:t>
            </a:r>
            <a:r>
              <a:rPr lang="en-US" sz="2000" dirty="0" smtClean="0">
                <a:solidFill>
                  <a:schemeClr val="accent2"/>
                </a:solidFill>
              </a:rPr>
              <a:t>Dealing with Categorical Features: 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235" y="2651780"/>
            <a:ext cx="3092522" cy="5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1- CUST_ID: 8950 unique value </a:t>
            </a:r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 flipV="1">
            <a:off x="3564757" y="2934693"/>
            <a:ext cx="383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8404" y="2750159"/>
            <a:ext cx="170551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Remove CUST_ID column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>
            <a:stCxn id="23" idx="3"/>
          </p:cNvCxnSpPr>
          <p:nvPr/>
        </p:nvCxnSpPr>
        <p:spPr>
          <a:xfrm>
            <a:off x="5653914" y="3011769"/>
            <a:ext cx="407088" cy="273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752" y="3402141"/>
            <a:ext cx="4039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3-Remove Outliers: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CREDIT_LIMIT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MINIMUM_PAYMENTS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CASH_ADVANCE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INSTALLMENTS_PURCHASES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ONEOFF_PURCHASES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PURCHASES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0869" y="591635"/>
            <a:ext cx="124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by the mean value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22" y="162009"/>
            <a:ext cx="2155760" cy="208596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739" y="2666951"/>
            <a:ext cx="2870261" cy="24765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521" y="764080"/>
            <a:ext cx="7433400" cy="497100"/>
          </a:xfrm>
        </p:spPr>
        <p:txBody>
          <a:bodyPr/>
          <a:lstStyle/>
          <a:p>
            <a:r>
              <a:rPr lang="en-US" dirty="0" smtClean="0"/>
              <a:t>After removing the Outliers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6" y="1344910"/>
            <a:ext cx="7325474" cy="379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317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7;p15"/>
          <p:cNvSpPr txBox="1">
            <a:spLocks noGrp="1"/>
          </p:cNvSpPr>
          <p:nvPr>
            <p:ph type="ctrTitle"/>
          </p:nvPr>
        </p:nvSpPr>
        <p:spPr>
          <a:xfrm>
            <a:off x="1655157" y="1717265"/>
            <a:ext cx="748884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>
                <a:latin typeface="+mj-lt"/>
              </a:rPr>
              <a:t>Clustering </a:t>
            </a:r>
            <a:endParaRPr lang="en-US" dirty="0">
              <a:latin typeface="+mj-lt"/>
            </a:endParaRPr>
          </a:p>
        </p:txBody>
      </p:sp>
      <p:sp>
        <p:nvSpPr>
          <p:cNvPr id="6" name="Google Shape;119;p15"/>
          <p:cNvSpPr txBox="1"/>
          <p:nvPr/>
        </p:nvSpPr>
        <p:spPr>
          <a:xfrm>
            <a:off x="1170842" y="66666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AE" sz="13000" b="1" dirty="0" smtClean="0">
                <a:solidFill>
                  <a:schemeClr val="accent4"/>
                </a:solidFill>
                <a:latin typeface="Segoe UI Semibold" panose="020B0702040204020203" pitchFamily="34" charset="0"/>
                <a:ea typeface="Titillium Web"/>
                <a:cs typeface="Segoe UI Semibold" panose="020B0702040204020203" pitchFamily="34" charset="0"/>
                <a:sym typeface="Titillium Web"/>
              </a:rPr>
              <a:t>5</a:t>
            </a:r>
            <a:endParaRPr sz="13000" b="1" dirty="0">
              <a:solidFill>
                <a:schemeClr val="accent4"/>
              </a:solidFill>
              <a:latin typeface="Segoe UI Semibold" panose="020B0702040204020203" pitchFamily="34" charset="0"/>
              <a:ea typeface="Titillium Web"/>
              <a:cs typeface="Segoe UI Semibold" panose="020B0702040204020203" pitchFamily="34" charset="0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91710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3595954" y="133564"/>
            <a:ext cx="394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KMeans: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30" y="1660526"/>
            <a:ext cx="4592773" cy="32861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839073" y="1168307"/>
            <a:ext cx="42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Elbow Method : k=(2,10) </a:t>
            </a:r>
            <a:endParaRPr lang="en-US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65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18" y="1145636"/>
            <a:ext cx="2587696" cy="320996"/>
          </a:xfrm>
        </p:spPr>
        <p:txBody>
          <a:bodyPr/>
          <a:lstStyle/>
          <a:p>
            <a:pPr marL="285750" indent="-285750"/>
            <a:r>
              <a:rPr lang="en-US" sz="1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Elbow Method : k=(</a:t>
            </a:r>
            <a:r>
              <a:rPr lang="en-US" sz="1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2,20) </a:t>
            </a:r>
            <a:endParaRPr lang="en-US" sz="1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 smtClean="0"/>
              <a:t>.</a:t>
            </a:r>
            <a:endParaRPr lang="ar-S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 smtClean="0"/>
              <a:t>.</a:t>
            </a:r>
            <a:endParaRPr lang="ar-S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73" y="1466632"/>
            <a:ext cx="466790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387" y="593373"/>
            <a:ext cx="3289551" cy="1896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63" y="2535446"/>
            <a:ext cx="3201932" cy="2194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2490304"/>
            <a:ext cx="3356407" cy="2239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56407" y="213282"/>
            <a:ext cx="301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Silhouette method</a:t>
            </a:r>
            <a:endParaRPr lang="en-US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8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760" y="127084"/>
            <a:ext cx="5511723" cy="497100"/>
          </a:xfrm>
        </p:spPr>
        <p:txBody>
          <a:bodyPr/>
          <a:lstStyle/>
          <a:p>
            <a:r>
              <a:rPr lang="en-US" dirty="0" smtClean="0"/>
              <a:t>Number Of Clustering 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60" y="875409"/>
            <a:ext cx="4225835" cy="947429"/>
          </a:xfrm>
          <a:prstGeom prst="rect">
            <a:avLst/>
          </a:prstGeom>
          <a:ln w="127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2402220"/>
            <a:ext cx="498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Counts of each cluster(group):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895" y="2013927"/>
            <a:ext cx="1647729" cy="120743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0" y="3332896"/>
            <a:ext cx="7092814" cy="170563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380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3341645" y="260648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Outline :</a:t>
            </a:r>
            <a:endParaRPr sz="4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979942" y="1191777"/>
            <a:ext cx="777499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  the problem (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Look at the big picture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 and get understand of Our Data Set</a:t>
            </a:r>
          </a:p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Exploratory Data 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</a:p>
          <a:p>
            <a:endParaRPr lang="en-US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Clean and prepare data for the training </a:t>
            </a:r>
          </a:p>
          <a:p>
            <a:endParaRPr lang="en-US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3585962" y="163760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apple-system"/>
              </a:rPr>
              <a:t>Dimensionality Reduction (PCA)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26" y="835365"/>
            <a:ext cx="2556022" cy="1828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76" y="2966440"/>
            <a:ext cx="3739089" cy="14668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957" y="2966439"/>
            <a:ext cx="3227480" cy="146685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0872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675841" y="121230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Visualize Clusters (k-Means)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1430245"/>
            <a:ext cx="4324227" cy="262956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3" y="2130166"/>
            <a:ext cx="1926563" cy="122972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913321" y="2745026"/>
            <a:ext cx="1297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1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69" y="304372"/>
            <a:ext cx="4354654" cy="4971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DBSCAN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62" y="1086967"/>
            <a:ext cx="6005169" cy="167489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1" y="2864498"/>
            <a:ext cx="6004702" cy="193143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124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30" y="811763"/>
            <a:ext cx="1772426" cy="11103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28" y="1091681"/>
            <a:ext cx="4272073" cy="360465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9522" y="336270"/>
            <a:ext cx="4354654" cy="4971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Counts of Each Cluster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6090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2106202" y="1582220"/>
            <a:ext cx="5106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</a:t>
            </a:r>
            <a:endParaRPr lang="en-US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058542" y="1863321"/>
            <a:ext cx="678867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+mj-lt"/>
              </a:rPr>
              <a:t>Look At the big Picture </a:t>
            </a:r>
          </a:p>
        </p:txBody>
      </p:sp>
      <p:sp>
        <p:nvSpPr>
          <p:cNvPr id="119" name="Google Shape;119;p15"/>
          <p:cNvSpPr txBox="1"/>
          <p:nvPr/>
        </p:nvSpPr>
        <p:spPr>
          <a:xfrm>
            <a:off x="739328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Segoe UI Semibold" panose="020B0702040204020203" pitchFamily="34" charset="0"/>
                <a:ea typeface="Titillium Web"/>
                <a:cs typeface="Segoe UI Semibold" panose="020B0702040204020203" pitchFamily="34" charset="0"/>
                <a:sym typeface="Titillium Web"/>
              </a:rPr>
              <a:t>1</a:t>
            </a:r>
            <a:endParaRPr sz="13000" b="1" dirty="0">
              <a:solidFill>
                <a:schemeClr val="accent4"/>
              </a:solidFill>
              <a:latin typeface="Segoe UI Semibold" panose="020B0702040204020203" pitchFamily="34" charset="0"/>
              <a:ea typeface="Titillium Web"/>
              <a:cs typeface="Segoe UI Semibold" panose="020B0702040204020203" pitchFamily="34" charset="0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7508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14" y="1710540"/>
            <a:ext cx="4629756" cy="2528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147300" y="626267"/>
            <a:ext cx="5335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Titillium Web"/>
              </a:rPr>
              <a:t>Credit Card Clustering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91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482024" y="2878244"/>
            <a:ext cx="596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Load Our DataSet </a:t>
            </a:r>
            <a:endParaRPr dirty="0">
              <a:latin typeface="+mj-lt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76991" y="2742044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0" b="1" dirty="0">
                <a:solidFill>
                  <a:schemeClr val="accent4"/>
                </a:solidFill>
                <a:latin typeface="Segoe UI Semibold" panose="020B0702040204020203" pitchFamily="34" charset="0"/>
                <a:ea typeface="Titillium Web"/>
                <a:cs typeface="Segoe UI Semibold" panose="020B0702040204020203" pitchFamily="34" charset="0"/>
                <a:sym typeface="Titillium Web"/>
              </a:rPr>
              <a:t>2</a:t>
            </a:r>
            <a:endParaRPr sz="13000" b="1" dirty="0">
              <a:solidFill>
                <a:schemeClr val="accent4"/>
              </a:solidFill>
              <a:latin typeface="Segoe UI Semibold" panose="020B0702040204020203" pitchFamily="34" charset="0"/>
              <a:ea typeface="Titillium Web"/>
              <a:cs typeface="Segoe UI Semibold" panose="020B0702040204020203" pitchFamily="34" charset="0"/>
              <a:sym typeface="Titillium Web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855663" y="2855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27559" y="57024"/>
            <a:ext cx="5401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Size of the dataset </a:t>
            </a:r>
            <a:r>
              <a:rPr lang="en-US" b="1" dirty="0" smtClean="0"/>
              <a:t>:       </a:t>
            </a:r>
            <a:r>
              <a:rPr lang="en-US" altLang="en-US" dirty="0" smtClean="0">
                <a:solidFill>
                  <a:schemeClr val="accent2"/>
                </a:solidFill>
                <a:latin typeface="var(--jp-code-font-family)"/>
              </a:rPr>
              <a:t>(8950, </a:t>
            </a:r>
            <a:r>
              <a:rPr lang="en-US" altLang="en-US" dirty="0">
                <a:solidFill>
                  <a:schemeClr val="accent2"/>
                </a:solidFill>
                <a:latin typeface="var(--jp-code-font-family)"/>
              </a:rPr>
              <a:t>18</a:t>
            </a:r>
            <a:r>
              <a:rPr lang="en-US" altLang="en-US" dirty="0" smtClean="0">
                <a:solidFill>
                  <a:schemeClr val="accent2"/>
                </a:solidFill>
                <a:latin typeface="var(--jp-code-font-family)"/>
              </a:rPr>
              <a:t>)</a:t>
            </a:r>
            <a:r>
              <a:rPr lang="en-US" altLang="en-US" sz="1100" dirty="0" smtClean="0">
                <a:solidFill>
                  <a:schemeClr val="accent2"/>
                </a:solidFill>
              </a:rPr>
              <a:t> </a:t>
            </a:r>
            <a:endParaRPr lang="en-US" altLang="en-US" sz="32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0342" y="438628"/>
            <a:ext cx="5329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Data Types of attributes in the datasets: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300" y="1387396"/>
            <a:ext cx="4905300" cy="35592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222927" y="2510593"/>
            <a:ext cx="733544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latin typeface="+mn-lt"/>
              </a:rPr>
              <a:t>Exploratory Data </a:t>
            </a:r>
            <a:r>
              <a:rPr lang="en-US" dirty="0" smtClean="0">
                <a:latin typeface="+mn-lt"/>
              </a:rPr>
              <a:t>Analysis(Visualization 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119" name="Google Shape;119;p15"/>
          <p:cNvSpPr txBox="1"/>
          <p:nvPr/>
        </p:nvSpPr>
        <p:spPr>
          <a:xfrm>
            <a:off x="739327" y="543375"/>
            <a:ext cx="967200" cy="16305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AE" sz="13000" b="1" dirty="0">
                <a:solidFill>
                  <a:schemeClr val="accent4"/>
                </a:solidFill>
                <a:latin typeface="Segoe UI Semibold" panose="020B0702040204020203" pitchFamily="34" charset="0"/>
                <a:ea typeface="Segoe UI Symbol" panose="020B0502040204020203" pitchFamily="34" charset="0"/>
                <a:cs typeface="Segoe UI Semibold" panose="020B0702040204020203" pitchFamily="34" charset="0"/>
                <a:sym typeface="Titillium Web"/>
              </a:rPr>
              <a:t>3</a:t>
            </a:r>
            <a:endParaRPr sz="13000" b="1" dirty="0">
              <a:solidFill>
                <a:schemeClr val="accent4"/>
              </a:solidFill>
              <a:latin typeface="Segoe UI Semibold" panose="020B0702040204020203" pitchFamily="34" charset="0"/>
              <a:ea typeface="Segoe UI Symbol" panose="020B0502040204020203" pitchFamily="34" charset="0"/>
              <a:cs typeface="Segoe UI Semibold" panose="020B0702040204020203" pitchFamily="34" charset="0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28721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165221" y="344700"/>
            <a:ext cx="5401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Missing Values: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45844" y="2928136"/>
            <a:ext cx="60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36" y="1631997"/>
            <a:ext cx="3182008" cy="3003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005"/>
          <a:stretch/>
        </p:blipFill>
        <p:spPr>
          <a:xfrm>
            <a:off x="5079530" y="1631997"/>
            <a:ext cx="3675404" cy="2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1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353209" y="139218"/>
            <a:ext cx="5401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Correlation attributes 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73"/>
          <a:stretch/>
        </p:blipFill>
        <p:spPr>
          <a:xfrm>
            <a:off x="1789573" y="1376737"/>
            <a:ext cx="7354427" cy="37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2833"/>
      </p:ext>
    </p:extLst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212</Words>
  <Application>Microsoft Office PowerPoint</Application>
  <PresentationFormat>On-screen Show (16:9)</PresentationFormat>
  <Paragraphs>83</Paragraphs>
  <Slides>24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Segoe UI Symbol</vt:lpstr>
      <vt:lpstr>-apple-system</vt:lpstr>
      <vt:lpstr>Calibri</vt:lpstr>
      <vt:lpstr>Titillium Web</vt:lpstr>
      <vt:lpstr>Segoe UI Semibold</vt:lpstr>
      <vt:lpstr>var(--jp-code-font-family)</vt:lpstr>
      <vt:lpstr>Donalbain template</vt:lpstr>
      <vt:lpstr>  Credit Card Clustering  </vt:lpstr>
      <vt:lpstr>Outline :</vt:lpstr>
      <vt:lpstr>Look At the big Picture </vt:lpstr>
      <vt:lpstr>PowerPoint Presentation</vt:lpstr>
      <vt:lpstr>Load Our DataSet </vt:lpstr>
      <vt:lpstr>PowerPoint Presentation</vt:lpstr>
      <vt:lpstr>Exploratory Data Analysis(Visualization )</vt:lpstr>
      <vt:lpstr>PowerPoint Presentation</vt:lpstr>
      <vt:lpstr>PowerPoint Presentation</vt:lpstr>
      <vt:lpstr>PowerPoint Presentation</vt:lpstr>
      <vt:lpstr>Histogram representation of the attributes </vt:lpstr>
      <vt:lpstr>Data Cleaning </vt:lpstr>
      <vt:lpstr>PowerPoint Presentation</vt:lpstr>
      <vt:lpstr>After removing the Outliers</vt:lpstr>
      <vt:lpstr>Clustering </vt:lpstr>
      <vt:lpstr>PowerPoint Presentation</vt:lpstr>
      <vt:lpstr>Elbow Method : k=(2,20) </vt:lpstr>
      <vt:lpstr>PowerPoint Presentation</vt:lpstr>
      <vt:lpstr>Number Of Clustering :</vt:lpstr>
      <vt:lpstr>PowerPoint Presentation</vt:lpstr>
      <vt:lpstr>PowerPoint Presentation</vt:lpstr>
      <vt:lpstr>DBSCAN</vt:lpstr>
      <vt:lpstr>Counts of Each Cluster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User</dc:creator>
  <cp:lastModifiedBy>‏‏مستخدم Windows</cp:lastModifiedBy>
  <cp:revision>56</cp:revision>
  <dcterms:modified xsi:type="dcterms:W3CDTF">2022-08-26T22:37:55Z</dcterms:modified>
</cp:coreProperties>
</file>