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iqSvefQjp48kMET7Wu3wDwYpG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C93"/>
    <a:srgbClr val="095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56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00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613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57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07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7091" y="1371999"/>
            <a:ext cx="3490960" cy="15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60389" y="3429000"/>
            <a:ext cx="40655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92D050"/>
                </a:solidFill>
                <a:latin typeface="+mn-lt"/>
                <a:cs typeface="DIN NEXT™ ARABIC BOLD" panose="020B0803020203050203" pitchFamily="34" charset="-78"/>
                <a:sym typeface="Arial"/>
              </a:rPr>
              <a:t>C</a:t>
            </a:r>
            <a:r>
              <a:rPr lang="en-US" sz="3200" b="1" dirty="0" err="1">
                <a:solidFill>
                  <a:schemeClr val="lt1"/>
                </a:solidFill>
                <a:latin typeface="+mn-lt"/>
                <a:cs typeface="DIN NEXT™ ARABIC BOLD" panose="020B0803020203050203" pitchFamily="34" charset="-78"/>
                <a:sym typeface="Arial"/>
              </a:rPr>
              <a:t>ourses</a:t>
            </a:r>
            <a:r>
              <a:rPr lang="en-US" sz="3200" b="1" dirty="0" err="1">
                <a:solidFill>
                  <a:srgbClr val="92D050"/>
                </a:solidFill>
                <a:latin typeface="+mn-lt"/>
                <a:cs typeface="DIN NEXT™ ARABIC BOLD" panose="020B0803020203050203" pitchFamily="34" charset="-78"/>
                <a:sym typeface="Arial"/>
              </a:rPr>
              <a:t>Q</a:t>
            </a:r>
            <a:r>
              <a:rPr lang="en-US" sz="3200" b="1" dirty="0" err="1">
                <a:solidFill>
                  <a:srgbClr val="095A58"/>
                </a:solidFill>
                <a:latin typeface="+mn-lt"/>
                <a:cs typeface="DIN NEXT™ ARABIC BOLD" panose="020B0803020203050203" pitchFamily="34" charset="-78"/>
                <a:sym typeface="Arial"/>
              </a:rPr>
              <a:t>A</a:t>
            </a:r>
            <a:endParaRPr sz="3600" b="1" dirty="0">
              <a:solidFill>
                <a:srgbClr val="095A58"/>
              </a:solidFill>
              <a:latin typeface="+mn-lt"/>
              <a:cs typeface="DIN NEXT™ ARABIC BOLD" panose="020B0803020203050203" pitchFamily="34" charset="-78"/>
              <a:sym typeface="Arial"/>
            </a:endParaRPr>
          </a:p>
        </p:txBody>
      </p:sp>
      <p:sp>
        <p:nvSpPr>
          <p:cNvPr id="6" name="Google Shape;85;p1">
            <a:extLst>
              <a:ext uri="{FF2B5EF4-FFF2-40B4-BE49-F238E27FC236}">
                <a16:creationId xmlns:a16="http://schemas.microsoft.com/office/drawing/2014/main" id="{79DF3DC8-B8E9-1313-A259-D183E343196C}"/>
              </a:ext>
            </a:extLst>
          </p:cNvPr>
          <p:cNvSpPr txBox="1"/>
          <p:nvPr/>
        </p:nvSpPr>
        <p:spPr>
          <a:xfrm>
            <a:off x="3252043" y="4475192"/>
            <a:ext cx="406553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b="1" dirty="0">
                <a:solidFill>
                  <a:srgbClr val="92D050"/>
                </a:solidFill>
              </a:rPr>
              <a:t>اعداد 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الاء قادري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b="1" dirty="0">
                <a:solidFill>
                  <a:schemeClr val="bg1"/>
                </a:solidFill>
              </a:rPr>
              <a:t>سماح الرفاعي</a:t>
            </a:r>
            <a:endParaRPr sz="28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6C38D314-9462-4ED4-C5DB-30B6D3C8FC31}"/>
              </a:ext>
            </a:extLst>
          </p:cNvPr>
          <p:cNvGrpSpPr/>
          <p:nvPr/>
        </p:nvGrpSpPr>
        <p:grpSpPr>
          <a:xfrm>
            <a:off x="237136" y="309821"/>
            <a:ext cx="1592646" cy="985304"/>
            <a:chOff x="237136" y="180614"/>
            <a:chExt cx="1592646" cy="985304"/>
          </a:xfrm>
        </p:grpSpPr>
        <p:pic>
          <p:nvPicPr>
            <p:cNvPr id="10" name="صورة 9">
              <a:extLst>
                <a:ext uri="{FF2B5EF4-FFF2-40B4-BE49-F238E27FC236}">
                  <a16:creationId xmlns:a16="http://schemas.microsoft.com/office/drawing/2014/main" id="{112C7975-C1D9-FD8F-AB7F-9B8A21E17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043" y="277878"/>
              <a:ext cx="703687" cy="888040"/>
            </a:xfrm>
            <a:prstGeom prst="rect">
              <a:avLst/>
            </a:prstGeom>
          </p:spPr>
        </p:pic>
        <p:sp>
          <p:nvSpPr>
            <p:cNvPr id="11" name="Google Shape;85;p1">
              <a:extLst>
                <a:ext uri="{FF2B5EF4-FFF2-40B4-BE49-F238E27FC236}">
                  <a16:creationId xmlns:a16="http://schemas.microsoft.com/office/drawing/2014/main" id="{DA6D3DC5-2258-B99F-5E01-3ECB009DB8AB}"/>
                </a:ext>
              </a:extLst>
            </p:cNvPr>
            <p:cNvSpPr txBox="1"/>
            <p:nvPr/>
          </p:nvSpPr>
          <p:spPr>
            <a:xfrm>
              <a:off x="237136" y="180614"/>
              <a:ext cx="1592646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92D050"/>
                  </a:solidFill>
                  <a:latin typeface="Sitka Text Semibold" pitchFamily="2" charset="0"/>
                  <a:sym typeface="Arial"/>
                </a:rPr>
                <a:t>C</a:t>
              </a:r>
              <a:r>
                <a:rPr lang="en-US" sz="1600" b="1" dirty="0">
                  <a:solidFill>
                    <a:schemeClr val="lt1"/>
                  </a:solidFill>
                  <a:latin typeface="Sitka Text Semibold" pitchFamily="2" charset="0"/>
                </a:rPr>
                <a:t>  </a:t>
              </a:r>
              <a:r>
                <a:rPr lang="en-US" sz="1600" b="1" dirty="0" err="1">
                  <a:solidFill>
                    <a:schemeClr val="lt1"/>
                  </a:solidFill>
                  <a:latin typeface="Sitka Text Semibold" pitchFamily="2" charset="0"/>
                  <a:sym typeface="Arial"/>
                </a:rPr>
                <a:t>urses</a:t>
              </a:r>
              <a:r>
                <a:rPr lang="en-US" sz="1600" b="1" dirty="0" err="1">
                  <a:solidFill>
                    <a:srgbClr val="92D050"/>
                  </a:solidFill>
                  <a:latin typeface="Sitka Text Semibold" pitchFamily="2" charset="0"/>
                  <a:sym typeface="Arial"/>
                </a:rPr>
                <a:t>QA</a:t>
              </a:r>
              <a:endParaRPr sz="1800" b="1" dirty="0">
                <a:solidFill>
                  <a:srgbClr val="92D050"/>
                </a:solidFill>
                <a:latin typeface="Sitka Text Semibold" pitchFamily="2" charset="0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863524" y="2800664"/>
            <a:ext cx="8541077" cy="233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ar-SA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عادة ما يتم توظيف اشخاص مهمتهم الإجابة عن الاستفسارات بخصوص أمور كثيرة, مثلا في الجامعات والمدارس, الهيئات العامة والحكومية , حتى الارشادات الطبية والكثير غيرهم.</a:t>
            </a:r>
          </a:p>
        </p:txBody>
      </p:sp>
      <p:sp>
        <p:nvSpPr>
          <p:cNvPr id="91" name="Google Shape;91;p2"/>
          <p:cNvSpPr txBox="1"/>
          <p:nvPr/>
        </p:nvSpPr>
        <p:spPr>
          <a:xfrm>
            <a:off x="1389558" y="2017946"/>
            <a:ext cx="9800771" cy="5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rgbClr val="3A3838"/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  <a:sym typeface="Arial"/>
              </a:rPr>
              <a:t>الوضع الحالي:</a:t>
            </a:r>
            <a:endParaRPr sz="2800" b="1" dirty="0">
              <a:solidFill>
                <a:srgbClr val="3A3838"/>
              </a:solidFill>
              <a:latin typeface="DIN NEXT™ ARABIC BOLD" panose="020B0803020203050203" pitchFamily="34" charset="-78"/>
              <a:cs typeface="DIN NEXT™ ARABIC BOLD" panose="020B0803020203050203" pitchFamily="34" charset="-78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825947" y="2731340"/>
            <a:ext cx="8540105" cy="300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ar-SA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-SA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وجود لوائح طويلة جداً قد لا تسمح ظروف وأوقات بعض الناس في قراءتها كاملة, ناهيك عن التركيز الذي يحتاجون إليه للوصول إلي المعلومة التي يريدونها.</a:t>
            </a:r>
          </a:p>
        </p:txBody>
      </p:sp>
      <p:sp>
        <p:nvSpPr>
          <p:cNvPr id="91" name="Google Shape;91;p2"/>
          <p:cNvSpPr txBox="1"/>
          <p:nvPr/>
        </p:nvSpPr>
        <p:spPr>
          <a:xfrm>
            <a:off x="1270959" y="1983222"/>
            <a:ext cx="9800771" cy="5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rgbClr val="3A3838"/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  <a:sym typeface="Arial"/>
              </a:rPr>
              <a:t>المشكلة:</a:t>
            </a:r>
            <a:endParaRPr sz="2800" b="1" dirty="0">
              <a:solidFill>
                <a:srgbClr val="3A3838"/>
              </a:solidFill>
              <a:latin typeface="DIN NEXT™ ARABIC BOLD" panose="020B0803020203050203" pitchFamily="34" charset="-78"/>
              <a:cs typeface="DIN NEXT™ ARABIC BOLD" panose="020B0803020203050203" pitchFamily="34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4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588855" y="2739893"/>
            <a:ext cx="9014289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ar-SA" sz="2800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تفويض الآلة في قراءة هذه اللوائح الطويلة ,وتفاصيل الجهة , ثم توفير مرشد ومساعد يمكنه الإجابة على أسئلة المستخدمين أو المواطنين بشكل سريع وذكي , وذلك بالاعتماد على المعلومات المقدمة.</a:t>
            </a:r>
            <a:endParaRPr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308536" y="2006372"/>
            <a:ext cx="9800771" cy="5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rgbClr val="3A3838"/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الحل</a:t>
            </a:r>
            <a:r>
              <a:rPr lang="ar-SA" sz="2800" b="1" dirty="0">
                <a:solidFill>
                  <a:srgbClr val="3A3838"/>
                </a:solidFill>
              </a:rPr>
              <a:t> </a:t>
            </a:r>
            <a:r>
              <a:rPr lang="ar-SA" sz="2800" b="1" dirty="0">
                <a:solidFill>
                  <a:srgbClr val="3A3838"/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</a:rPr>
              <a:t>المقترح</a:t>
            </a:r>
            <a:r>
              <a:rPr lang="ar-SA" sz="2800" b="1" dirty="0">
                <a:solidFill>
                  <a:srgbClr val="3A3838"/>
                </a:solidFill>
              </a:rPr>
              <a:t>:</a:t>
            </a:r>
            <a:endParaRPr sz="28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3977833" y="362694"/>
            <a:ext cx="4236334" cy="5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rgbClr val="3A3838"/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  <a:sym typeface="Arial"/>
              </a:rPr>
              <a:t>التنفيذ:</a:t>
            </a:r>
            <a:endParaRPr sz="2800" b="1" dirty="0">
              <a:solidFill>
                <a:srgbClr val="3A3838"/>
              </a:solidFill>
              <a:latin typeface="DIN NEXT™ ARABIC BOLD" panose="020B0803020203050203" pitchFamily="34" charset="-78"/>
              <a:cs typeface="DIN NEXT™ ARABIC BOLD" panose="020B0803020203050203" pitchFamily="34" charset="-78"/>
              <a:sym typeface="Arial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9BBAB08D-A574-DCC0-C9F0-F5594202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738" y="825744"/>
            <a:ext cx="6227179" cy="54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745114" y="2705166"/>
            <a:ext cx="8701772" cy="285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يمكن استخدامها كأداة (</a:t>
            </a:r>
            <a:r>
              <a:rPr lang="en-US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lang="ar-SA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) تربط بقاعدة البيانات في الجهة وذلك بشرائها بمبلغ محدد.</a:t>
            </a:r>
          </a:p>
          <a:p>
            <a:pPr indent="-457200" algn="just" rtl="1">
              <a:lnSpc>
                <a:spcPct val="150000"/>
              </a:lnSpc>
              <a:spcBef>
                <a:spcPts val="0"/>
              </a:spcBef>
              <a:buClr>
                <a:srgbClr val="3A3838"/>
              </a:buClr>
              <a:buSzPts val="2800"/>
            </a:pPr>
            <a:r>
              <a:rPr lang="ar-SA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يكون الاشتراك عبر سحابة وتحسب قيمته بعدد الجلسات المستخدمة وستكون هناك جلسة مجانية قبل الاشتراك للتجربة.</a:t>
            </a:r>
          </a:p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endParaRPr lang="ar-SA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endParaRPr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331685" y="2052669"/>
            <a:ext cx="9800771" cy="51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ar-SA" sz="2800" b="1" dirty="0">
                <a:solidFill>
                  <a:srgbClr val="3A3838"/>
                </a:solidFill>
                <a:latin typeface="DIN NEXT™ ARABIC BOLD" panose="020B0803020203050203" pitchFamily="34" charset="-78"/>
                <a:cs typeface="DIN NEXT™ ARABIC BOLD" panose="020B0803020203050203" pitchFamily="34" charset="-78"/>
                <a:sym typeface="Arial"/>
              </a:rPr>
              <a:t>الربحية:</a:t>
            </a:r>
            <a:endParaRPr sz="2800" b="1" dirty="0">
              <a:solidFill>
                <a:srgbClr val="3A3838"/>
              </a:solidFill>
              <a:latin typeface="DIN NEXT™ ARABIC BOLD" panose="020B0803020203050203" pitchFamily="34" charset="-78"/>
              <a:cs typeface="DIN NEXT™ ARABIC BOLD" panose="020B0803020203050203" pitchFamily="34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11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1354835" y="2159000"/>
            <a:ext cx="9800771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ar-SA" sz="9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 NEXT™ ARABIC BOLD" panose="020B0803020203050203" pitchFamily="34" charset="-78"/>
                <a:ea typeface="Arial"/>
                <a:cs typeface="DIN NEXT™ ARABIC BOLD" panose="020B0803020203050203" pitchFamily="34" charset="-78"/>
                <a:sym typeface="Arial"/>
              </a:rPr>
              <a:t>شكرا لكم</a:t>
            </a:r>
            <a:endParaRPr sz="9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 NEXT™ ARABIC BOLD" panose="020B0803020203050203" pitchFamily="34" charset="-78"/>
              <a:ea typeface="Arial"/>
              <a:cs typeface="DIN NEXT™ ARABIC BOLD" panose="020B0803020203050203" pitchFamily="34" charset="-7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4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144</Words>
  <Application>Microsoft Office PowerPoint</Application>
  <PresentationFormat>شاشة عريضة</PresentationFormat>
  <Paragraphs>16</Paragraphs>
  <Slides>7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Arial</vt:lpstr>
      <vt:lpstr>Calibri</vt:lpstr>
      <vt:lpstr>DIN NEXT™ ARABIC BOLD</vt:lpstr>
      <vt:lpstr>Sitka Text Semibold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خلود</dc:creator>
  <cp:lastModifiedBy>alaa qadri</cp:lastModifiedBy>
  <cp:revision>25</cp:revision>
  <dcterms:created xsi:type="dcterms:W3CDTF">2023-03-13T09:30:31Z</dcterms:created>
  <dcterms:modified xsi:type="dcterms:W3CDTF">2023-03-18T11:34:24Z</dcterms:modified>
</cp:coreProperties>
</file>