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9" r:id="rId3"/>
    <p:sldId id="260" r:id="rId4"/>
    <p:sldId id="261" r:id="rId5"/>
    <p:sldId id="265" r:id="rId6"/>
    <p:sldId id="266" r:id="rId7"/>
    <p:sldId id="262" r:id="rId8"/>
    <p:sldId id="263" r:id="rId9"/>
    <p:sldId id="267" r:id="rId10"/>
    <p:sldId id="268" r:id="rId11"/>
    <p:sldId id="269"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079" autoAdjust="0"/>
  </p:normalViewPr>
  <p:slideViewPr>
    <p:cSldViewPr snapToGrid="0">
      <p:cViewPr varScale="1">
        <p:scale>
          <a:sx n="51" d="100"/>
          <a:sy n="51" d="100"/>
        </p:scale>
        <p:origin x="123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75CF5-611E-4B01-97D0-AE992084FB87}" type="datetimeFigureOut">
              <a:rPr lang="en-US" smtClean="0"/>
              <a:t>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64F662-4679-46EC-BF21-1294932CC2AE}" type="slidenum">
              <a:rPr lang="en-US" smtClean="0"/>
              <a:t>‹#›</a:t>
            </a:fld>
            <a:endParaRPr lang="en-US"/>
          </a:p>
        </p:txBody>
      </p:sp>
    </p:spTree>
    <p:extLst>
      <p:ext uri="{BB962C8B-B14F-4D97-AF65-F5344CB8AC3E}">
        <p14:creationId xmlns:p14="http://schemas.microsoft.com/office/powerpoint/2010/main" val="735611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janbasktraining.com/blog/alpha-vs-beta-software-testing/"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www.atlassian.com/continuous-delivery/continuous-deployment" TargetMode="External"/><Relationship Id="rId4" Type="http://schemas.openxmlformats.org/officeDocument/2006/relationships/hyperlink" Target="https://www.janbasktraining.com/blog/jenkins-code-analysi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Predictability</a:t>
            </a:r>
            <a:r>
              <a:rPr lang="en-US" sz="1200" b="0" i="0" kern="1200" dirty="0" smtClean="0">
                <a:solidFill>
                  <a:schemeClr val="tx1"/>
                </a:solidFill>
                <a:effectLst/>
                <a:latin typeface="+mn-lt"/>
                <a:ea typeface="+mn-ea"/>
                <a:cs typeface="+mn-cs"/>
              </a:rPr>
              <a:t>: DevOps decreases the failure rate of new product releases.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Maintainability:</a:t>
            </a:r>
            <a:r>
              <a:rPr lang="en-US" sz="1200" b="0" i="0" kern="1200" dirty="0" smtClean="0">
                <a:solidFill>
                  <a:schemeClr val="tx1"/>
                </a:solidFill>
                <a:effectLst/>
                <a:latin typeface="+mn-lt"/>
                <a:ea typeface="+mn-ea"/>
                <a:cs typeface="+mn-cs"/>
              </a:rPr>
              <a:t> The process improves the overall recovery rate at the time of the release event.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Improved Quality</a:t>
            </a:r>
            <a:r>
              <a:rPr lang="en-US" sz="1200" b="0" i="0" kern="1200" dirty="0" smtClean="0">
                <a:solidFill>
                  <a:schemeClr val="tx1"/>
                </a:solidFill>
                <a:effectLst/>
                <a:latin typeface="+mn-lt"/>
                <a:ea typeface="+mn-ea"/>
                <a:cs typeface="+mn-cs"/>
              </a:rPr>
              <a:t>: DevOps improves the quality of product development by incorporating infrastructure issues.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Lower Risk</a:t>
            </a:r>
            <a:r>
              <a:rPr lang="en-US" sz="1200" b="0" i="0" kern="1200" dirty="0" smtClean="0">
                <a:solidFill>
                  <a:schemeClr val="tx1"/>
                </a:solidFill>
                <a:effectLst/>
                <a:latin typeface="+mn-lt"/>
                <a:ea typeface="+mn-ea"/>
                <a:cs typeface="+mn-cs"/>
              </a:rPr>
              <a:t>: Security aspects are incorporated in SDLC, and the number of defects gets decreased across the product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Cost Efficient</a:t>
            </a:r>
            <a:r>
              <a:rPr lang="en-US" sz="1200" b="0" i="0" kern="1200" dirty="0" smtClean="0">
                <a:solidFill>
                  <a:schemeClr val="tx1"/>
                </a:solidFill>
                <a:effectLst/>
                <a:latin typeface="+mn-lt"/>
                <a:ea typeface="+mn-ea"/>
                <a:cs typeface="+mn-cs"/>
              </a:rPr>
              <a:t>: Cost efficiency is improved due to DevOps that is always an aspiration of every business organization.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Stability:</a:t>
            </a:r>
            <a:r>
              <a:rPr lang="en-US" sz="1200" b="0" i="0" kern="1200" dirty="0" smtClean="0">
                <a:solidFill>
                  <a:schemeClr val="tx1"/>
                </a:solidFill>
                <a:effectLst/>
                <a:latin typeface="+mn-lt"/>
                <a:ea typeface="+mn-ea"/>
                <a:cs typeface="+mn-cs"/>
              </a:rPr>
              <a:t> DevOps implementation offers a stable and secure operational state.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Streamlined Delivery Process</a:t>
            </a:r>
            <a:r>
              <a:rPr lang="en-US" sz="1200" b="0" i="0" kern="1200" dirty="0" smtClean="0">
                <a:solidFill>
                  <a:schemeClr val="tx1"/>
                </a:solidFill>
                <a:effectLst/>
                <a:latin typeface="+mn-lt"/>
                <a:ea typeface="+mn-ea"/>
                <a:cs typeface="+mn-cs"/>
              </a:rPr>
              <a:t>: As DevOps provides streamlined software delivery, marketing effort is reduced up to 50%. It happens due to the mobile application and digital platform.</a:t>
            </a:r>
          </a:p>
          <a:p>
            <a:endParaRPr lang="en-US" dirty="0"/>
          </a:p>
        </p:txBody>
      </p:sp>
      <p:sp>
        <p:nvSpPr>
          <p:cNvPr id="4" name="Slide Number Placeholder 3"/>
          <p:cNvSpPr>
            <a:spLocks noGrp="1"/>
          </p:cNvSpPr>
          <p:nvPr>
            <p:ph type="sldNum" sz="quarter" idx="10"/>
          </p:nvPr>
        </p:nvSpPr>
        <p:spPr/>
        <p:txBody>
          <a:bodyPr/>
          <a:lstStyle/>
          <a:p>
            <a:fld id="{0364F662-4679-46EC-BF21-1294932CC2AE}" type="slidenum">
              <a:rPr lang="en-US" smtClean="0"/>
              <a:t>7</a:t>
            </a:fld>
            <a:endParaRPr lang="en-US"/>
          </a:p>
        </p:txBody>
      </p:sp>
    </p:spTree>
    <p:extLst>
      <p:ext uri="{BB962C8B-B14F-4D97-AF65-F5344CB8AC3E}">
        <p14:creationId xmlns:p14="http://schemas.microsoft.com/office/powerpoint/2010/main" val="3637125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1). Continuous Development</a:t>
            </a:r>
          </a:p>
          <a:p>
            <a:r>
              <a:rPr lang="en-US" sz="1200" b="1" i="1" kern="1200" dirty="0" smtClean="0">
                <a:solidFill>
                  <a:schemeClr val="tx1"/>
                </a:solidFill>
                <a:effectLst/>
                <a:latin typeface="+mn-lt"/>
                <a:ea typeface="+mn-ea"/>
                <a:cs typeface="+mn-cs"/>
              </a:rPr>
              <a:t>(Plan application objectives and Code the requirements)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first phase of DevOps lifecycle, you should plan your application objectives that must be delivered to the customer.</a:t>
            </a:r>
          </a:p>
          <a:p>
            <a:r>
              <a:rPr lang="en-US" sz="1200" b="0" i="0" kern="1200" dirty="0" smtClean="0">
                <a:solidFill>
                  <a:schemeClr val="tx1"/>
                </a:solidFill>
                <a:effectLst/>
                <a:latin typeface="+mn-lt"/>
                <a:ea typeface="+mn-ea"/>
                <a:cs typeface="+mn-cs"/>
              </a:rPr>
              <a:t>Once you are sure of application objectives, start with the project development. It includes activities like code generation and putting the same to the next phase. As DevOps follows the continuous development approach, work may carry out on the existing code by using continuous feedback in the development and operation scheme.</a:t>
            </a:r>
          </a:p>
          <a:p>
            <a:r>
              <a:rPr lang="en-US" sz="1200" b="1" i="0" kern="1200" dirty="0" smtClean="0">
                <a:solidFill>
                  <a:schemeClr val="tx1"/>
                </a:solidFill>
                <a:effectLst/>
                <a:latin typeface="+mn-lt"/>
                <a:ea typeface="+mn-ea"/>
                <a:cs typeface="+mn-cs"/>
              </a:rPr>
              <a:t>2). Continuous Integration</a:t>
            </a:r>
          </a:p>
          <a:p>
            <a:r>
              <a:rPr lang="en-US" sz="1200" b="1" i="1" kern="1200" dirty="0" smtClean="0">
                <a:solidFill>
                  <a:schemeClr val="tx1"/>
                </a:solidFill>
                <a:effectLst/>
                <a:latin typeface="+mn-lt"/>
                <a:ea typeface="+mn-ea"/>
                <a:cs typeface="+mn-cs"/>
              </a:rPr>
              <a:t>(Plan Tests and Build the product)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continuous integration process automatically starts after development. It includes several steps like the planning of tests that will be carried out in the next phase, understanding the code to produce the desired outcome as needed in the initial project documentation. Continuous integration is the seamless process in DevOps that leads to the next phase in an efficient manner.</a:t>
            </a:r>
          </a:p>
          <a:p>
            <a:r>
              <a:rPr lang="en-US" sz="1200" b="1" i="0" kern="1200" dirty="0" smtClean="0">
                <a:solidFill>
                  <a:schemeClr val="tx1"/>
                </a:solidFill>
                <a:effectLst/>
                <a:latin typeface="+mn-lt"/>
                <a:ea typeface="+mn-ea"/>
                <a:cs typeface="+mn-cs"/>
              </a:rPr>
              <a:t>3). Continuous Testing</a:t>
            </a:r>
          </a:p>
          <a:p>
            <a:r>
              <a:rPr lang="en-US" sz="1200" b="1" i="1" kern="1200" dirty="0" smtClean="0">
                <a:solidFill>
                  <a:schemeClr val="tx1"/>
                </a:solidFill>
                <a:effectLst/>
                <a:latin typeface="+mn-lt"/>
                <a:ea typeface="+mn-ea"/>
                <a:cs typeface="+mn-cs"/>
              </a:rPr>
              <a:t>(Verify the product for actual usage in a live environment)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Testing process checks the actual use of an application in the DevOps. </a:t>
            </a:r>
            <a:r>
              <a:rPr lang="en-US" sz="1200" b="0" i="0" u="none" strike="noStrike" kern="1200" dirty="0" smtClean="0">
                <a:solidFill>
                  <a:schemeClr val="tx1"/>
                </a:solidFill>
                <a:effectLst/>
                <a:latin typeface="+mn-lt"/>
                <a:ea typeface="+mn-ea"/>
                <a:cs typeface="+mn-cs"/>
                <a:hlinkClick r:id="rId3"/>
              </a:rPr>
              <a:t>Beta testers</a:t>
            </a:r>
            <a:r>
              <a:rPr lang="en-US" sz="1200" b="0" i="0" kern="1200" dirty="0" smtClean="0">
                <a:solidFill>
                  <a:schemeClr val="tx1"/>
                </a:solidFill>
                <a:effectLst/>
                <a:latin typeface="+mn-lt"/>
                <a:ea typeface="+mn-ea"/>
                <a:cs typeface="+mn-cs"/>
              </a:rPr>
              <a:t> produce results while still ensuring that application can have its intended use in a live environment. The testing process gives more information about different aspects of an application that in turn is sent to the development process to improve the application.</a:t>
            </a:r>
          </a:p>
          <a:p>
            <a:r>
              <a:rPr lang="en-US" sz="1200" b="1" i="0" kern="1200" dirty="0" smtClean="0">
                <a:solidFill>
                  <a:schemeClr val="tx1"/>
                </a:solidFill>
                <a:effectLst/>
                <a:latin typeface="+mn-lt"/>
                <a:ea typeface="+mn-ea"/>
                <a:cs typeface="+mn-cs"/>
              </a:rPr>
              <a:t>4). Continuous Monitoring</a:t>
            </a:r>
          </a:p>
          <a:p>
            <a:r>
              <a:rPr lang="en-US" sz="1200" b="1" i="1" kern="1200" dirty="0" smtClean="0">
                <a:solidFill>
                  <a:schemeClr val="tx1"/>
                </a:solidFill>
                <a:effectLst/>
                <a:latin typeface="+mn-lt"/>
                <a:ea typeface="+mn-ea"/>
                <a:cs typeface="+mn-cs"/>
              </a:rPr>
              <a:t>(Monitor the product output and find the problem areas)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monitoring phase is the operational phase in DevOps where key information about application usage is recorded and carefully processed to find out trends and identify the problem areas. It enhances the operational efficiencies of a software product that may occur in the form of documents or produce massive data about application parameters when the application is in a continuous use position.</a:t>
            </a:r>
          </a:p>
          <a:p>
            <a:r>
              <a:rPr lang="en-US" sz="1200" b="1" i="0" kern="1200" dirty="0" smtClean="0">
                <a:solidFill>
                  <a:schemeClr val="tx1"/>
                </a:solidFill>
                <a:effectLst/>
                <a:latin typeface="+mn-lt"/>
                <a:ea typeface="+mn-ea"/>
                <a:cs typeface="+mn-cs"/>
              </a:rPr>
              <a:t>5). Continuous Feedback</a:t>
            </a:r>
          </a:p>
          <a:p>
            <a:r>
              <a:rPr lang="en-US" sz="1200" b="1" i="1" kern="1200" dirty="0" smtClean="0">
                <a:solidFill>
                  <a:schemeClr val="tx1"/>
                </a:solidFill>
                <a:effectLst/>
                <a:latin typeface="+mn-lt"/>
                <a:ea typeface="+mn-ea"/>
                <a:cs typeface="+mn-cs"/>
              </a:rPr>
              <a:t>(Improvise the current product and helps to release new versions quickly)</a:t>
            </a:r>
            <a:endParaRPr lang="en-US" sz="1200" b="0" i="0" kern="1200" dirty="0" smtClean="0">
              <a:solidFill>
                <a:schemeClr val="tx1"/>
              </a:solidFill>
              <a:effectLst/>
              <a:latin typeface="+mn-lt"/>
              <a:ea typeface="+mn-ea"/>
              <a:cs typeface="+mn-cs"/>
            </a:endParaRPr>
          </a:p>
          <a:p>
            <a:r>
              <a:rPr lang="en-US" sz="1200" u="none" strike="noStrike" kern="1200" dirty="0" smtClean="0">
                <a:solidFill>
                  <a:schemeClr val="tx1"/>
                </a:solidFill>
                <a:effectLst/>
                <a:latin typeface="+mn-lt"/>
                <a:ea typeface="+mn-ea"/>
                <a:cs typeface="+mn-cs"/>
                <a:hlinkClick r:id="rId4" tooltip="Ultimate and Easy Ways About Jenkins Code Analysis To make you Successful"/>
              </a:rPr>
              <a:t>Read: Ultimate and Easy Ways About Jenkins Code Analysis To make you </a:t>
            </a:r>
            <a:r>
              <a:rPr lang="en-US" sz="1200" u="none" strike="noStrike" kern="1200" dirty="0" err="1" smtClean="0">
                <a:solidFill>
                  <a:schemeClr val="tx1"/>
                </a:solidFill>
                <a:effectLst/>
                <a:latin typeface="+mn-lt"/>
                <a:ea typeface="+mn-ea"/>
                <a:cs typeface="+mn-cs"/>
                <a:hlinkClick r:id="rId4" tooltip="Ultimate and Easy Ways About Jenkins Code Analysis To make you Successful"/>
              </a:rPr>
              <a:t>Successful</a:t>
            </a:r>
            <a:r>
              <a:rPr lang="en-US" sz="1200" b="0" i="0" kern="1200" dirty="0" err="1" smtClean="0">
                <a:solidFill>
                  <a:schemeClr val="tx1"/>
                </a:solidFill>
                <a:effectLst/>
                <a:latin typeface="+mn-lt"/>
                <a:ea typeface="+mn-ea"/>
                <a:cs typeface="+mn-cs"/>
              </a:rPr>
              <a:t>The</a:t>
            </a:r>
            <a:r>
              <a:rPr lang="en-US" sz="1200" b="0" i="0" kern="1200" dirty="0" smtClean="0">
                <a:solidFill>
                  <a:schemeClr val="tx1"/>
                </a:solidFill>
                <a:effectLst/>
                <a:latin typeface="+mn-lt"/>
                <a:ea typeface="+mn-ea"/>
                <a:cs typeface="+mn-cs"/>
              </a:rPr>
              <a:t> application performance is improved consistently by analyzing the final outcome of the product. The continuous feedback is an important phase of the software application where customer feedback is a big asset to improve the working of the current software product and release new versions quickly based on the response.</a:t>
            </a:r>
          </a:p>
          <a:p>
            <a:r>
              <a:rPr lang="en-US" sz="1200" b="1" i="0" kern="1200" dirty="0" smtClean="0">
                <a:solidFill>
                  <a:schemeClr val="tx1"/>
                </a:solidFill>
                <a:effectLst/>
                <a:latin typeface="+mn-lt"/>
                <a:ea typeface="+mn-ea"/>
                <a:cs typeface="+mn-cs"/>
              </a:rPr>
              <a:t>6). Continuous Deployment</a:t>
            </a:r>
          </a:p>
          <a:p>
            <a:r>
              <a:rPr lang="en-US" sz="1200" b="1" i="1" kern="1200" dirty="0" smtClean="0">
                <a:solidFill>
                  <a:schemeClr val="tx1"/>
                </a:solidFill>
                <a:effectLst/>
                <a:latin typeface="+mn-lt"/>
                <a:ea typeface="+mn-ea"/>
                <a:cs typeface="+mn-cs"/>
              </a:rPr>
              <a:t>(Ensures product is deployed with maximum accuracy)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hlinkClick r:id="rId5"/>
              </a:rPr>
              <a:t>deployment</a:t>
            </a:r>
            <a:r>
              <a:rPr lang="en-US" sz="1200" b="0" i="0" kern="1200" dirty="0" smtClean="0">
                <a:solidFill>
                  <a:schemeClr val="tx1"/>
                </a:solidFill>
                <a:effectLst/>
                <a:latin typeface="+mn-lt"/>
                <a:ea typeface="+mn-ea"/>
                <a:cs typeface="+mn-cs"/>
              </a:rPr>
              <a:t> process is performed in such a way that any changes made in the code should not affect the functioning of high traffic website.</a:t>
            </a:r>
          </a:p>
          <a:p>
            <a:r>
              <a:rPr lang="en-US" sz="1200" b="1" i="0" kern="1200" dirty="0" smtClean="0">
                <a:solidFill>
                  <a:schemeClr val="tx1"/>
                </a:solidFill>
                <a:effectLst/>
                <a:latin typeface="+mn-lt"/>
                <a:ea typeface="+mn-ea"/>
                <a:cs typeface="+mn-cs"/>
              </a:rPr>
              <a:t>7). Continuous operations</a:t>
            </a:r>
          </a:p>
          <a:p>
            <a:r>
              <a:rPr lang="en-US" sz="1200" b="1" i="1" kern="1200" dirty="0" smtClean="0">
                <a:solidFill>
                  <a:schemeClr val="tx1"/>
                </a:solidFill>
                <a:effectLst/>
                <a:latin typeface="+mn-lt"/>
                <a:ea typeface="+mn-ea"/>
                <a:cs typeface="+mn-cs"/>
              </a:rPr>
              <a:t>(Automate release process with shorter development cycles)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All DevOps operations are based on continuity with complete automation of the release process and allow organizations to accelerate the overall time to market on an ongoing basis.</a:t>
            </a:r>
          </a:p>
          <a:p>
            <a:endParaRPr lang="en-US" dirty="0"/>
          </a:p>
        </p:txBody>
      </p:sp>
      <p:sp>
        <p:nvSpPr>
          <p:cNvPr id="4" name="Slide Number Placeholder 3"/>
          <p:cNvSpPr>
            <a:spLocks noGrp="1"/>
          </p:cNvSpPr>
          <p:nvPr>
            <p:ph type="sldNum" sz="quarter" idx="10"/>
          </p:nvPr>
        </p:nvSpPr>
        <p:spPr/>
        <p:txBody>
          <a:bodyPr/>
          <a:lstStyle/>
          <a:p>
            <a:fld id="{0364F662-4679-46EC-BF21-1294932CC2AE}" type="slidenum">
              <a:rPr lang="en-US" smtClean="0"/>
              <a:t>8</a:t>
            </a:fld>
            <a:endParaRPr lang="en-US"/>
          </a:p>
        </p:txBody>
      </p:sp>
    </p:spTree>
    <p:extLst>
      <p:ext uri="{BB962C8B-B14F-4D97-AF65-F5344CB8AC3E}">
        <p14:creationId xmlns:p14="http://schemas.microsoft.com/office/powerpoint/2010/main" val="1673998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8E265A-1768-429E-93E1-FBFCD5D7DA15}"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07410-1F51-4A2E-A8EB-D0C938F802AA}" type="slidenum">
              <a:rPr lang="en-US" smtClean="0"/>
              <a:t>‹#›</a:t>
            </a:fld>
            <a:endParaRPr lang="en-US"/>
          </a:p>
        </p:txBody>
      </p:sp>
    </p:spTree>
    <p:extLst>
      <p:ext uri="{BB962C8B-B14F-4D97-AF65-F5344CB8AC3E}">
        <p14:creationId xmlns:p14="http://schemas.microsoft.com/office/powerpoint/2010/main" val="2368762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8E265A-1768-429E-93E1-FBFCD5D7DA15}"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07410-1F51-4A2E-A8EB-D0C938F802AA}" type="slidenum">
              <a:rPr lang="en-US" smtClean="0"/>
              <a:t>‹#›</a:t>
            </a:fld>
            <a:endParaRPr lang="en-US"/>
          </a:p>
        </p:txBody>
      </p:sp>
    </p:spTree>
    <p:extLst>
      <p:ext uri="{BB962C8B-B14F-4D97-AF65-F5344CB8AC3E}">
        <p14:creationId xmlns:p14="http://schemas.microsoft.com/office/powerpoint/2010/main" val="2312301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8E265A-1768-429E-93E1-FBFCD5D7DA15}"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07410-1F51-4A2E-A8EB-D0C938F802A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66108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8E265A-1768-429E-93E1-FBFCD5D7DA15}"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07410-1F51-4A2E-A8EB-D0C938F802AA}" type="slidenum">
              <a:rPr lang="en-US" smtClean="0"/>
              <a:t>‹#›</a:t>
            </a:fld>
            <a:endParaRPr lang="en-US"/>
          </a:p>
        </p:txBody>
      </p:sp>
    </p:spTree>
    <p:extLst>
      <p:ext uri="{BB962C8B-B14F-4D97-AF65-F5344CB8AC3E}">
        <p14:creationId xmlns:p14="http://schemas.microsoft.com/office/powerpoint/2010/main" val="1826204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8E265A-1768-429E-93E1-FBFCD5D7DA15}"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07410-1F51-4A2E-A8EB-D0C938F802A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3198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8E265A-1768-429E-93E1-FBFCD5D7DA15}"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07410-1F51-4A2E-A8EB-D0C938F802AA}" type="slidenum">
              <a:rPr lang="en-US" smtClean="0"/>
              <a:t>‹#›</a:t>
            </a:fld>
            <a:endParaRPr lang="en-US"/>
          </a:p>
        </p:txBody>
      </p:sp>
    </p:spTree>
    <p:extLst>
      <p:ext uri="{BB962C8B-B14F-4D97-AF65-F5344CB8AC3E}">
        <p14:creationId xmlns:p14="http://schemas.microsoft.com/office/powerpoint/2010/main" val="1980870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8E265A-1768-429E-93E1-FBFCD5D7DA15}"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07410-1F51-4A2E-A8EB-D0C938F802AA}" type="slidenum">
              <a:rPr lang="en-US" smtClean="0"/>
              <a:t>‹#›</a:t>
            </a:fld>
            <a:endParaRPr lang="en-US"/>
          </a:p>
        </p:txBody>
      </p:sp>
    </p:spTree>
    <p:extLst>
      <p:ext uri="{BB962C8B-B14F-4D97-AF65-F5344CB8AC3E}">
        <p14:creationId xmlns:p14="http://schemas.microsoft.com/office/powerpoint/2010/main" val="919818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8E265A-1768-429E-93E1-FBFCD5D7DA15}"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07410-1F51-4A2E-A8EB-D0C938F802AA}" type="slidenum">
              <a:rPr lang="en-US" smtClean="0"/>
              <a:t>‹#›</a:t>
            </a:fld>
            <a:endParaRPr lang="en-US"/>
          </a:p>
        </p:txBody>
      </p:sp>
    </p:spTree>
    <p:extLst>
      <p:ext uri="{BB962C8B-B14F-4D97-AF65-F5344CB8AC3E}">
        <p14:creationId xmlns:p14="http://schemas.microsoft.com/office/powerpoint/2010/main" val="3848169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8E265A-1768-429E-93E1-FBFCD5D7DA15}"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07410-1F51-4A2E-A8EB-D0C938F802AA}" type="slidenum">
              <a:rPr lang="en-US" smtClean="0"/>
              <a:t>‹#›</a:t>
            </a:fld>
            <a:endParaRPr lang="en-US"/>
          </a:p>
        </p:txBody>
      </p:sp>
    </p:spTree>
    <p:extLst>
      <p:ext uri="{BB962C8B-B14F-4D97-AF65-F5344CB8AC3E}">
        <p14:creationId xmlns:p14="http://schemas.microsoft.com/office/powerpoint/2010/main" val="4003046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8E265A-1768-429E-93E1-FBFCD5D7DA15}"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07410-1F51-4A2E-A8EB-D0C938F802AA}" type="slidenum">
              <a:rPr lang="en-US" smtClean="0"/>
              <a:t>‹#›</a:t>
            </a:fld>
            <a:endParaRPr lang="en-US"/>
          </a:p>
        </p:txBody>
      </p:sp>
    </p:spTree>
    <p:extLst>
      <p:ext uri="{BB962C8B-B14F-4D97-AF65-F5344CB8AC3E}">
        <p14:creationId xmlns:p14="http://schemas.microsoft.com/office/powerpoint/2010/main" val="1235364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8E265A-1768-429E-93E1-FBFCD5D7DA15}"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107410-1F51-4A2E-A8EB-D0C938F802AA}" type="slidenum">
              <a:rPr lang="en-US" smtClean="0"/>
              <a:t>‹#›</a:t>
            </a:fld>
            <a:endParaRPr lang="en-US"/>
          </a:p>
        </p:txBody>
      </p:sp>
    </p:spTree>
    <p:extLst>
      <p:ext uri="{BB962C8B-B14F-4D97-AF65-F5344CB8AC3E}">
        <p14:creationId xmlns:p14="http://schemas.microsoft.com/office/powerpoint/2010/main" val="864231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8E265A-1768-429E-93E1-FBFCD5D7DA15}" type="datetimeFigureOut">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107410-1F51-4A2E-A8EB-D0C938F802AA}" type="slidenum">
              <a:rPr lang="en-US" smtClean="0"/>
              <a:t>‹#›</a:t>
            </a:fld>
            <a:endParaRPr lang="en-US"/>
          </a:p>
        </p:txBody>
      </p:sp>
    </p:spTree>
    <p:extLst>
      <p:ext uri="{BB962C8B-B14F-4D97-AF65-F5344CB8AC3E}">
        <p14:creationId xmlns:p14="http://schemas.microsoft.com/office/powerpoint/2010/main" val="1163914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8E265A-1768-429E-93E1-FBFCD5D7DA15}" type="datetimeFigureOut">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107410-1F51-4A2E-A8EB-D0C938F802AA}" type="slidenum">
              <a:rPr lang="en-US" smtClean="0"/>
              <a:t>‹#›</a:t>
            </a:fld>
            <a:endParaRPr lang="en-US"/>
          </a:p>
        </p:txBody>
      </p:sp>
    </p:spTree>
    <p:extLst>
      <p:ext uri="{BB962C8B-B14F-4D97-AF65-F5344CB8AC3E}">
        <p14:creationId xmlns:p14="http://schemas.microsoft.com/office/powerpoint/2010/main" val="1277697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8E265A-1768-429E-93E1-FBFCD5D7DA15}" type="datetimeFigureOut">
              <a:rPr lang="en-US" smtClean="0"/>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107410-1F51-4A2E-A8EB-D0C938F802AA}" type="slidenum">
              <a:rPr lang="en-US" smtClean="0"/>
              <a:t>‹#›</a:t>
            </a:fld>
            <a:endParaRPr lang="en-US"/>
          </a:p>
        </p:txBody>
      </p:sp>
    </p:spTree>
    <p:extLst>
      <p:ext uri="{BB962C8B-B14F-4D97-AF65-F5344CB8AC3E}">
        <p14:creationId xmlns:p14="http://schemas.microsoft.com/office/powerpoint/2010/main" val="1981833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8E265A-1768-429E-93E1-FBFCD5D7DA15}"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107410-1F51-4A2E-A8EB-D0C938F802AA}" type="slidenum">
              <a:rPr lang="en-US" smtClean="0"/>
              <a:t>‹#›</a:t>
            </a:fld>
            <a:endParaRPr lang="en-US"/>
          </a:p>
        </p:txBody>
      </p:sp>
    </p:spTree>
    <p:extLst>
      <p:ext uri="{BB962C8B-B14F-4D97-AF65-F5344CB8AC3E}">
        <p14:creationId xmlns:p14="http://schemas.microsoft.com/office/powerpoint/2010/main" val="126191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08E265A-1768-429E-93E1-FBFCD5D7DA15}"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107410-1F51-4A2E-A8EB-D0C938F802AA}" type="slidenum">
              <a:rPr lang="en-US" smtClean="0"/>
              <a:t>‹#›</a:t>
            </a:fld>
            <a:endParaRPr lang="en-US"/>
          </a:p>
        </p:txBody>
      </p:sp>
    </p:spTree>
    <p:extLst>
      <p:ext uri="{BB962C8B-B14F-4D97-AF65-F5344CB8AC3E}">
        <p14:creationId xmlns:p14="http://schemas.microsoft.com/office/powerpoint/2010/main" val="2580008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8E265A-1768-429E-93E1-FBFCD5D7DA15}" type="datetimeFigureOut">
              <a:rPr lang="en-US" smtClean="0"/>
              <a:t>11/8/2020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107410-1F51-4A2E-A8EB-D0C938F802AA}" type="slidenum">
              <a:rPr lang="en-US" smtClean="0"/>
              <a:t>‹#›</a:t>
            </a:fld>
            <a:endParaRPr lang="en-US"/>
          </a:p>
        </p:txBody>
      </p:sp>
      <p:sp>
        <p:nvSpPr>
          <p:cNvPr id="8" name="MSIPCMContentMarking" descr="{&quot;HashCode&quot;:-1699574231,&quot;Placement&quot;:&quot;Footer&quot;}"/>
          <p:cNvSpPr txBox="1"/>
          <p:nvPr userDrawn="1"/>
        </p:nvSpPr>
        <p:spPr>
          <a:xfrm>
            <a:off x="0" y="6646927"/>
            <a:ext cx="619703" cy="211073"/>
          </a:xfrm>
          <a:prstGeom prst="rect">
            <a:avLst/>
          </a:prstGeom>
          <a:noFill/>
        </p:spPr>
        <p:txBody>
          <a:bodyPr vert="horz" wrap="square" lIns="0" tIns="0" rIns="0" bIns="0" rtlCol="0" anchor="ctr" anchorCtr="1">
            <a:spAutoFit/>
          </a:bodyPr>
          <a:lstStyle/>
          <a:p>
            <a:pPr algn="l">
              <a:spcBef>
                <a:spcPts val="0"/>
              </a:spcBef>
              <a:spcAft>
                <a:spcPts val="0"/>
              </a:spcAft>
            </a:pPr>
            <a:r>
              <a:rPr lang="en-US" sz="700" smtClean="0">
                <a:solidFill>
                  <a:srgbClr val="000000"/>
                </a:solidFill>
                <a:latin typeface="Calibri" panose="020F0502020204030204" pitchFamily="34" charset="0"/>
              </a:rPr>
              <a:t>C2 General</a:t>
            </a:r>
            <a:endParaRPr lang="en-US" sz="700">
              <a:solidFill>
                <a:srgbClr val="000000"/>
              </a:solidFill>
              <a:latin typeface="Calibri" panose="020F0502020204030204" pitchFamily="34" charset="0"/>
            </a:endParaRPr>
          </a:p>
        </p:txBody>
      </p:sp>
    </p:spTree>
    <p:extLst>
      <p:ext uri="{BB962C8B-B14F-4D97-AF65-F5344CB8AC3E}">
        <p14:creationId xmlns:p14="http://schemas.microsoft.com/office/powerpoint/2010/main" val="873482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janbasktraining.com/blog/devops-tutorial/#WhatisDevOps" TargetMode="External"/><Relationship Id="rId2" Type="http://schemas.openxmlformats.org/officeDocument/2006/relationships/hyperlink" Target="https://www.janbasktraining.com/blog/devops-tutorial/" TargetMode="External"/><Relationship Id="rId1" Type="http://schemas.openxmlformats.org/officeDocument/2006/relationships/slideLayout" Target="../slideLayouts/slideLayout2.xml"/><Relationship Id="rId4" Type="http://schemas.openxmlformats.org/officeDocument/2006/relationships/hyperlink" Target="https://www.janbasktraining.com/blog/what-is-devops-lifecycl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5543" y="-903769"/>
            <a:ext cx="9030586" cy="2387600"/>
          </a:xfrm>
        </p:spPr>
        <p:txBody>
          <a:bodyPr/>
          <a:lstStyle/>
          <a:p>
            <a:pPr algn="l"/>
            <a:r>
              <a:rPr lang="en-US" b="1" dirty="0" smtClean="0">
                <a:latin typeface="Algerian" panose="04020705040A02060702" pitchFamily="82" charset="0"/>
              </a:rPr>
              <a:t>Introducing DevOps</a:t>
            </a:r>
            <a:endParaRPr lang="en-US" sz="4400" b="1" dirty="0">
              <a:latin typeface="Algerian" panose="04020705040A0206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272968"/>
            <a:ext cx="6911162" cy="3383553"/>
          </a:xfrm>
          <a:prstGeom prst="rect">
            <a:avLst/>
          </a:prstGeom>
        </p:spPr>
      </p:pic>
    </p:spTree>
    <p:extLst>
      <p:ext uri="{BB962C8B-B14F-4D97-AF65-F5344CB8AC3E}">
        <p14:creationId xmlns:p14="http://schemas.microsoft.com/office/powerpoint/2010/main" val="4221695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DevOps Improved the Development and Operation Process?</a:t>
            </a:r>
          </a:p>
        </p:txBody>
      </p:sp>
      <p:sp>
        <p:nvSpPr>
          <p:cNvPr id="3" name="Content Placeholder 2"/>
          <p:cNvSpPr>
            <a:spLocks noGrp="1"/>
          </p:cNvSpPr>
          <p:nvPr>
            <p:ph idx="1"/>
          </p:nvPr>
        </p:nvSpPr>
        <p:spPr>
          <a:xfrm>
            <a:off x="677334" y="2036726"/>
            <a:ext cx="9346019" cy="4531539"/>
          </a:xfrm>
        </p:spPr>
        <p:txBody>
          <a:bodyPr>
            <a:normAutofit fontScale="92500"/>
          </a:bodyPr>
          <a:lstStyle/>
          <a:p>
            <a:pPr marL="0" indent="0">
              <a:buNone/>
            </a:pPr>
            <a:r>
              <a:rPr lang="en-US" sz="2400" dirty="0" smtClean="0"/>
              <a:t>As </a:t>
            </a:r>
            <a:r>
              <a:rPr lang="en-US" sz="2400" dirty="0"/>
              <a:t>far as operation process execution is concerned, then implementation of DevOps improves the operational processes in the following ways</a:t>
            </a:r>
            <a:r>
              <a:rPr lang="en-US" sz="2400" dirty="0" smtClean="0"/>
              <a:t>:</a:t>
            </a:r>
          </a:p>
          <a:p>
            <a:endParaRPr lang="en-US" sz="2400" dirty="0"/>
          </a:p>
          <a:p>
            <a:pPr lvl="1">
              <a:buFont typeface="Arial" panose="020B0604020202020204" pitchFamily="34" charset="0"/>
              <a:buChar char="•"/>
            </a:pPr>
            <a:r>
              <a:rPr lang="en-US" sz="2200" dirty="0"/>
              <a:t>Configuration management helps the organization to execute and organize the configuration plans, and they become able to manage their infrastructure in an effective</a:t>
            </a:r>
          </a:p>
          <a:p>
            <a:pPr lvl="1">
              <a:buFont typeface="Arial" panose="020B0604020202020204" pitchFamily="34" charset="0"/>
              <a:buChar char="•"/>
            </a:pPr>
            <a:r>
              <a:rPr lang="en-US" sz="2200" dirty="0"/>
              <a:t>Containers and virtualization concepts provide a simulated environment to increase software reliability and maintain uptime of the production environment.</a:t>
            </a:r>
          </a:p>
          <a:p>
            <a:pPr lvl="1">
              <a:buFont typeface="Arial" panose="020B0604020202020204" pitchFamily="34" charset="0"/>
              <a:buChar char="•"/>
            </a:pPr>
            <a:r>
              <a:rPr lang="en-US" sz="2200" dirty="0"/>
              <a:t>Effective and improved server monitoring is offered. As a result of this, proper feedback can be provided, and effective administration is assured.</a:t>
            </a:r>
          </a:p>
          <a:p>
            <a:pPr marL="0" indent="0">
              <a:buNone/>
            </a:pPr>
            <a:endParaRPr lang="en-US" sz="2000" dirty="0"/>
          </a:p>
        </p:txBody>
      </p:sp>
    </p:spTree>
    <p:extLst>
      <p:ext uri="{BB962C8B-B14F-4D97-AF65-F5344CB8AC3E}">
        <p14:creationId xmlns:p14="http://schemas.microsoft.com/office/powerpoint/2010/main" val="7068605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594207" y="1727967"/>
            <a:ext cx="9346019" cy="4531539"/>
          </a:xfrm>
        </p:spPr>
        <p:txBody>
          <a:bodyPr>
            <a:normAutofit/>
          </a:bodyPr>
          <a:lstStyle/>
          <a:p>
            <a:pPr marL="0" indent="0">
              <a:buNone/>
            </a:pPr>
            <a:endParaRPr lang="en-US" sz="2000" dirty="0" smtClean="0">
              <a:solidFill>
                <a:schemeClr val="tx1"/>
              </a:solidFill>
              <a:hlinkClick r:id="rId2"/>
            </a:endParaRPr>
          </a:p>
          <a:p>
            <a:pPr marL="0" indent="0">
              <a:buNone/>
            </a:pPr>
            <a:endParaRPr lang="en-US" sz="2000" dirty="0">
              <a:solidFill>
                <a:schemeClr val="tx1"/>
              </a:solidFill>
              <a:hlinkClick r:id="rId2"/>
            </a:endParaRPr>
          </a:p>
          <a:p>
            <a:pPr marL="0" indent="0">
              <a:buNone/>
            </a:pPr>
            <a:r>
              <a:rPr lang="en-US" sz="2000" dirty="0" smtClean="0">
                <a:solidFill>
                  <a:schemeClr val="tx1"/>
                </a:solidFill>
                <a:hlinkClick r:id="rId2"/>
              </a:rPr>
              <a:t>https</a:t>
            </a:r>
            <a:r>
              <a:rPr lang="en-US" sz="2000" dirty="0">
                <a:solidFill>
                  <a:schemeClr val="tx1"/>
                </a:solidFill>
                <a:hlinkClick r:id="rId2"/>
              </a:rPr>
              <a:t>://</a:t>
            </a:r>
            <a:r>
              <a:rPr lang="en-US" sz="2000" dirty="0" smtClean="0">
                <a:solidFill>
                  <a:schemeClr val="tx1"/>
                </a:solidFill>
                <a:hlinkClick r:id="rId2"/>
              </a:rPr>
              <a:t>www.janbasktraining.com/blog/devops-tutorial/</a:t>
            </a:r>
            <a:endParaRPr lang="en-US" sz="2000" dirty="0" smtClean="0">
              <a:solidFill>
                <a:schemeClr val="tx1"/>
              </a:solidFill>
            </a:endParaRPr>
          </a:p>
          <a:p>
            <a:pPr marL="0" indent="0">
              <a:buNone/>
            </a:pPr>
            <a:r>
              <a:rPr lang="en-US" sz="2000" dirty="0">
                <a:solidFill>
                  <a:schemeClr val="tx1"/>
                </a:solidFill>
                <a:hlinkClick r:id="rId3"/>
              </a:rPr>
              <a:t>https://www.janbasktraining.com/blog/devops-tutorial/#</a:t>
            </a:r>
            <a:r>
              <a:rPr lang="en-US" sz="2000" dirty="0" smtClean="0">
                <a:solidFill>
                  <a:schemeClr val="tx1"/>
                </a:solidFill>
                <a:hlinkClick r:id="rId3"/>
              </a:rPr>
              <a:t>WhatisDevOps</a:t>
            </a:r>
            <a:endParaRPr lang="en-US" sz="2000" dirty="0" smtClean="0">
              <a:solidFill>
                <a:schemeClr val="tx1"/>
              </a:solidFill>
            </a:endParaRPr>
          </a:p>
          <a:p>
            <a:pPr marL="0" indent="0">
              <a:buNone/>
            </a:pPr>
            <a:r>
              <a:rPr lang="en-US" sz="2000" dirty="0" smtClean="0">
                <a:solidFill>
                  <a:schemeClr val="tx1"/>
                </a:solidFill>
                <a:hlinkClick r:id="rId4"/>
              </a:rPr>
              <a:t>https</a:t>
            </a:r>
            <a:r>
              <a:rPr lang="en-US" sz="2000" dirty="0">
                <a:solidFill>
                  <a:schemeClr val="tx1"/>
                </a:solidFill>
                <a:hlinkClick r:id="rId4"/>
              </a:rPr>
              <a:t>://www.janbasktraining.com/blog/what-is-devops-lifecycle</a:t>
            </a:r>
            <a:r>
              <a:rPr lang="en-US" sz="2000" dirty="0" smtClean="0">
                <a:solidFill>
                  <a:schemeClr val="tx1"/>
                </a:solidFill>
                <a:hlinkClick r:id="rId4"/>
              </a:rPr>
              <a:t>/</a:t>
            </a:r>
            <a:endParaRPr lang="en-US" sz="2000" dirty="0" smtClean="0">
              <a:solidFill>
                <a:schemeClr val="tx1"/>
              </a:solidFill>
            </a:endParaRPr>
          </a:p>
          <a:p>
            <a:pPr marL="0" indent="0">
              <a:buNone/>
            </a:pPr>
            <a:endParaRPr lang="en-US" sz="2000" dirty="0"/>
          </a:p>
        </p:txBody>
      </p:sp>
    </p:spTree>
    <p:extLst>
      <p:ext uri="{BB962C8B-B14F-4D97-AF65-F5344CB8AC3E}">
        <p14:creationId xmlns:p14="http://schemas.microsoft.com/office/powerpoint/2010/main" val="37287487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520" y="2555358"/>
            <a:ext cx="8572992" cy="1038447"/>
          </a:xfrm>
        </p:spPr>
        <p:txBody>
          <a:bodyPr>
            <a:noAutofit/>
          </a:bodyPr>
          <a:lstStyle/>
          <a:p>
            <a:pPr algn="ctr"/>
            <a:r>
              <a:rPr lang="en-US" sz="6600" dirty="0" smtClean="0">
                <a:latin typeface="Algerian" panose="04020705040A02060702" pitchFamily="82" charset="0"/>
              </a:rPr>
              <a:t>Thanks!</a:t>
            </a:r>
            <a:endParaRPr lang="en-US" sz="6600" dirty="0">
              <a:latin typeface="Algerian" panose="04020705040A02060702" pitchFamily="82" charset="0"/>
            </a:endParaRPr>
          </a:p>
        </p:txBody>
      </p:sp>
    </p:spTree>
    <p:extLst>
      <p:ext uri="{BB962C8B-B14F-4D97-AF65-F5344CB8AC3E}">
        <p14:creationId xmlns:p14="http://schemas.microsoft.com/office/powerpoint/2010/main" val="2320324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a:bodyPr>
          <a:lstStyle/>
          <a:p>
            <a:r>
              <a:rPr lang="en-US" sz="2000" dirty="0" smtClean="0"/>
              <a:t>What is DevOps?</a:t>
            </a:r>
          </a:p>
          <a:p>
            <a:r>
              <a:rPr lang="en-US" sz="2000" dirty="0" smtClean="0"/>
              <a:t>Why DevOps?</a:t>
            </a:r>
          </a:p>
          <a:p>
            <a:r>
              <a:rPr lang="en-US" sz="2000" dirty="0" smtClean="0"/>
              <a:t>DevOps Implementation.</a:t>
            </a:r>
          </a:p>
          <a:p>
            <a:r>
              <a:rPr lang="en-US" sz="2000" dirty="0" smtClean="0"/>
              <a:t>DevOps Life cycle.</a:t>
            </a:r>
          </a:p>
          <a:p>
            <a:r>
              <a:rPr lang="en-US" dirty="0"/>
              <a:t>How DevOps Improved the Development and Operation Process?</a:t>
            </a:r>
          </a:p>
          <a:p>
            <a:endParaRPr lang="en-US" sz="2000" dirty="0"/>
          </a:p>
        </p:txBody>
      </p:sp>
    </p:spTree>
    <p:extLst>
      <p:ext uri="{BB962C8B-B14F-4D97-AF65-F5344CB8AC3E}">
        <p14:creationId xmlns:p14="http://schemas.microsoft.com/office/powerpoint/2010/main" val="3694609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DevOps</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DevOps word in itself is a combination of two words one is Development and other is Operations. It is neither an application nor a tool; instead, it is just a culture to promote development and Operation process collaboratively. As a result of DevOps implementation, </a:t>
            </a:r>
            <a:r>
              <a:rPr lang="en-US" b="1" dirty="0"/>
              <a:t>the speed to deliver applications</a:t>
            </a:r>
            <a:r>
              <a:rPr lang="en-US" dirty="0"/>
              <a:t> and </a:t>
            </a:r>
            <a:r>
              <a:rPr lang="en-US" b="1" dirty="0"/>
              <a:t>services has increased</a:t>
            </a:r>
            <a:r>
              <a:rPr lang="en-US" dirty="0" smtClean="0"/>
              <a:t>.</a:t>
            </a:r>
          </a:p>
          <a:p>
            <a:endParaRPr lang="en-US" dirty="0"/>
          </a:p>
          <a:p>
            <a:r>
              <a:rPr lang="en-US" dirty="0"/>
              <a:t>DevOps enables organizations to </a:t>
            </a:r>
            <a:r>
              <a:rPr lang="en-US" b="1" dirty="0"/>
              <a:t>serve their customers strongly and better in the market</a:t>
            </a:r>
            <a:r>
              <a:rPr lang="en-US" dirty="0"/>
              <a:t>. </a:t>
            </a:r>
            <a:endParaRPr lang="en-US" dirty="0" smtClean="0"/>
          </a:p>
          <a:p>
            <a:endParaRPr lang="en-US" dirty="0"/>
          </a:p>
          <a:p>
            <a:r>
              <a:rPr lang="en-US" dirty="0" smtClean="0"/>
              <a:t>In </a:t>
            </a:r>
            <a:r>
              <a:rPr lang="en-US" dirty="0"/>
              <a:t>other words, we can say that DevOps is the process of alignment of IT and development operations with better and improved communication.</a:t>
            </a:r>
          </a:p>
          <a:p>
            <a:endParaRPr lang="en-US" sz="2000" dirty="0"/>
          </a:p>
        </p:txBody>
      </p:sp>
    </p:spTree>
    <p:extLst>
      <p:ext uri="{BB962C8B-B14F-4D97-AF65-F5344CB8AC3E}">
        <p14:creationId xmlns:p14="http://schemas.microsoft.com/office/powerpoint/2010/main" val="628386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DevOps?</a:t>
            </a:r>
            <a:br>
              <a:rPr lang="en-US" dirty="0"/>
            </a:br>
            <a:endParaRPr lang="en-US" dirty="0"/>
          </a:p>
        </p:txBody>
      </p:sp>
      <p:sp>
        <p:nvSpPr>
          <p:cNvPr id="3" name="Content Placeholder 2"/>
          <p:cNvSpPr>
            <a:spLocks noGrp="1"/>
          </p:cNvSpPr>
          <p:nvPr>
            <p:ph idx="1"/>
          </p:nvPr>
        </p:nvSpPr>
        <p:spPr>
          <a:xfrm>
            <a:off x="760228" y="1648047"/>
            <a:ext cx="8707326" cy="5348177"/>
          </a:xfrm>
        </p:spPr>
        <p:txBody>
          <a:bodyPr>
            <a:normAutofit/>
          </a:bodyPr>
          <a:lstStyle/>
          <a:p>
            <a:r>
              <a:rPr lang="en-US" sz="2000" dirty="0"/>
              <a:t>DevOps implementation has increased the rate of software delivery and the revenue for business stakeholders. Following listed reasons are the most considerable ones that led to the creation of DevOps</a:t>
            </a:r>
            <a:r>
              <a:rPr lang="en-US" sz="2000" dirty="0" smtClean="0"/>
              <a:t>.</a:t>
            </a:r>
          </a:p>
          <a:p>
            <a:pPr marL="0" indent="0">
              <a:buNone/>
            </a:pPr>
            <a:endParaRPr lang="en-US" sz="2000" dirty="0"/>
          </a:p>
          <a:p>
            <a:pPr lvl="1">
              <a:buFont typeface="Arial" panose="020B0604020202020204" pitchFamily="34" charset="0"/>
              <a:buChar char="•"/>
            </a:pPr>
            <a:r>
              <a:rPr lang="en-US" sz="1800" dirty="0"/>
              <a:t>Before DevOps, operation and development teams were working in an isolated environment.</a:t>
            </a:r>
          </a:p>
          <a:p>
            <a:pPr lvl="1">
              <a:buFont typeface="Arial" panose="020B0604020202020204" pitchFamily="34" charset="0"/>
              <a:buChar char="•"/>
            </a:pPr>
            <a:r>
              <a:rPr lang="en-US" sz="1800" dirty="0"/>
              <a:t>Testing and Deployment activities mostly were performed in an isolated manner after design-build step, and they took more time than actual project completion time.</a:t>
            </a:r>
          </a:p>
          <a:p>
            <a:pPr lvl="1">
              <a:buFont typeface="Arial" panose="020B0604020202020204" pitchFamily="34" charset="0"/>
              <a:buChar char="•"/>
            </a:pPr>
            <a:r>
              <a:rPr lang="en-US" sz="1800" dirty="0"/>
              <a:t>Team members usually spend a large amount of time in deploying, testing, designing, and building the projects</a:t>
            </a:r>
          </a:p>
          <a:p>
            <a:pPr lvl="1">
              <a:buFont typeface="Arial" panose="020B0604020202020204" pitchFamily="34" charset="0"/>
              <a:buChar char="•"/>
            </a:pPr>
            <a:r>
              <a:rPr lang="en-US" sz="1800" dirty="0"/>
              <a:t>Human production errors were deployed during manual code conduction.</a:t>
            </a:r>
          </a:p>
          <a:p>
            <a:pPr lvl="1">
              <a:buFont typeface="Arial" panose="020B0604020202020204" pitchFamily="34" charset="0"/>
              <a:buChar char="•"/>
            </a:pPr>
            <a:r>
              <a:rPr lang="en-US" sz="1800" dirty="0"/>
              <a:t>Operations and coding teams generally had different timelines and did not have proper synchronization that results in further delay.</a:t>
            </a:r>
          </a:p>
          <a:p>
            <a:endParaRPr lang="en-US" sz="2000" dirty="0"/>
          </a:p>
        </p:txBody>
      </p:sp>
    </p:spTree>
    <p:extLst>
      <p:ext uri="{BB962C8B-B14F-4D97-AF65-F5344CB8AC3E}">
        <p14:creationId xmlns:p14="http://schemas.microsoft.com/office/powerpoint/2010/main" val="3152095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DevOps?</a:t>
            </a:r>
            <a:br>
              <a:rPr lang="en-US" dirty="0"/>
            </a:br>
            <a:endParaRPr lang="en-US" dirty="0"/>
          </a:p>
        </p:txBody>
      </p:sp>
      <p:sp>
        <p:nvSpPr>
          <p:cNvPr id="3" name="Content Placeholder 2"/>
          <p:cNvSpPr>
            <a:spLocks noGrp="1"/>
          </p:cNvSpPr>
          <p:nvPr>
            <p:ph idx="1"/>
          </p:nvPr>
        </p:nvSpPr>
        <p:spPr>
          <a:xfrm>
            <a:off x="677334" y="2402958"/>
            <a:ext cx="8707326" cy="5348177"/>
          </a:xfrm>
        </p:spPr>
        <p:txBody>
          <a:bodyPr>
            <a:normAutofit/>
          </a:bodyPr>
          <a:lstStyle/>
          <a:p>
            <a:pPr marL="0" indent="0">
              <a:buNone/>
            </a:pPr>
            <a:r>
              <a:rPr lang="en-US" sz="2000" dirty="0" smtClean="0"/>
              <a:t>To </a:t>
            </a:r>
            <a:r>
              <a:rPr lang="en-US" sz="2000" dirty="0"/>
              <a:t>avoid the hassles mentioned above and non-collaborative performance measures, there was an urgent need for robust IT technology like DevOps to satisfy business owners and stakeholders.</a:t>
            </a:r>
          </a:p>
          <a:p>
            <a:endParaRPr lang="en-US" sz="2000" dirty="0"/>
          </a:p>
        </p:txBody>
      </p:sp>
    </p:spTree>
    <p:extLst>
      <p:ext uri="{BB962C8B-B14F-4D97-AF65-F5344CB8AC3E}">
        <p14:creationId xmlns:p14="http://schemas.microsoft.com/office/powerpoint/2010/main" val="1957607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009" y="1297370"/>
            <a:ext cx="8596668" cy="1826581"/>
          </a:xfrm>
        </p:spPr>
        <p:txBody>
          <a:bodyPr/>
          <a:lstStyle/>
          <a:p>
            <a:r>
              <a:rPr lang="en-US" b="1" dirty="0"/>
              <a:t>DevOps Implementation</a:t>
            </a:r>
          </a:p>
        </p:txBody>
      </p:sp>
      <p:sp>
        <p:nvSpPr>
          <p:cNvPr id="4" name="Rectangle 1"/>
          <p:cNvSpPr>
            <a:spLocks noGrp="1" noChangeArrowheads="1"/>
          </p:cNvSpPr>
          <p:nvPr>
            <p:ph type="body" idx="1"/>
          </p:nvPr>
        </p:nvSpPr>
        <p:spPr bwMode="auto">
          <a:xfrm>
            <a:off x="1006944" y="3406706"/>
            <a:ext cx="869981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smtClean="0">
                <a:ln>
                  <a:noFill/>
                </a:ln>
                <a:solidFill>
                  <a:schemeClr val="tx1"/>
                </a:solidFill>
                <a:effectLst/>
                <a:latin typeface="Bahnschrift SemiBold" panose="020B0502040204020203" pitchFamily="34" charset="0"/>
              </a:rPr>
              <a:t>“DevOps is not a goal but a never-ending process of continual improvement.”</a:t>
            </a:r>
            <a:endParaRPr kumimoji="0" lang="en-US" altLang="en-US" b="0" i="0" u="none" strike="noStrike" cap="none" normalizeH="0" baseline="0" dirty="0" smtClean="0">
              <a:ln>
                <a:noFill/>
              </a:ln>
              <a:solidFill>
                <a:schemeClr val="tx1"/>
              </a:solidFill>
              <a:effectLst/>
              <a:latin typeface="Bahnschrift SemiBold"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45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DevOps Implementation</a:t>
            </a:r>
            <a:endParaRPr lang="en-US" dirty="0"/>
          </a:p>
        </p:txBody>
      </p:sp>
      <p:sp>
        <p:nvSpPr>
          <p:cNvPr id="3" name="Content Placeholder 2"/>
          <p:cNvSpPr>
            <a:spLocks noGrp="1"/>
          </p:cNvSpPr>
          <p:nvPr>
            <p:ph idx="1"/>
          </p:nvPr>
        </p:nvSpPr>
        <p:spPr/>
        <p:txBody>
          <a:bodyPr>
            <a:normAutofit/>
          </a:bodyPr>
          <a:lstStyle/>
          <a:p>
            <a:pPr marL="0" indent="0">
              <a:buNone/>
            </a:pPr>
            <a:r>
              <a:rPr lang="en-US" dirty="0"/>
              <a:t>The DevOps offer continuous integration and continuous delivery. It makes the product delivery cycle quicker, and enterprises become able to launch the software timely without compromising its quality</a:t>
            </a:r>
            <a:r>
              <a:rPr lang="en-US" dirty="0" smtClean="0"/>
              <a:t>.</a:t>
            </a:r>
          </a:p>
          <a:p>
            <a:pPr marL="0" indent="0">
              <a:buNone/>
            </a:pPr>
            <a:endParaRPr lang="en-US" sz="20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804" y="3844234"/>
            <a:ext cx="9227409" cy="1514579"/>
          </a:xfrm>
          <a:prstGeom prst="rect">
            <a:avLst/>
          </a:prstGeom>
        </p:spPr>
      </p:pic>
    </p:spTree>
    <p:extLst>
      <p:ext uri="{BB962C8B-B14F-4D97-AF65-F5344CB8AC3E}">
        <p14:creationId xmlns:p14="http://schemas.microsoft.com/office/powerpoint/2010/main" val="2654733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Life cycle</a:t>
            </a:r>
          </a:p>
        </p:txBody>
      </p:sp>
      <p:sp>
        <p:nvSpPr>
          <p:cNvPr id="3" name="Content Placeholder 2"/>
          <p:cNvSpPr>
            <a:spLocks noGrp="1"/>
          </p:cNvSpPr>
          <p:nvPr>
            <p:ph idx="1"/>
          </p:nvPr>
        </p:nvSpPr>
        <p:spPr>
          <a:xfrm>
            <a:off x="765544" y="1600791"/>
            <a:ext cx="8508458" cy="4531539"/>
          </a:xfrm>
        </p:spPr>
        <p:txBody>
          <a:bodyPr>
            <a:normAutofit/>
          </a:bodyPr>
          <a:lstStyle/>
          <a:p>
            <a:pPr marL="0" indent="0">
              <a:buNone/>
            </a:pPr>
            <a:r>
              <a:rPr lang="en-US" sz="2000" dirty="0"/>
              <a:t>Understanding DevOps is not complete without understanding the DevOps lifecycle phases. The continuous DevOps lifecycle includes seven phases as given below</a:t>
            </a:r>
            <a:r>
              <a:rPr lang="en-US" sz="2000" dirty="0" smtClean="0"/>
              <a:t>.</a:t>
            </a:r>
          </a:p>
          <a:p>
            <a:pPr marL="0" indent="0">
              <a:buNone/>
            </a:pPr>
            <a:endParaRPr lang="en-US" sz="2000" dirty="0"/>
          </a:p>
          <a:p>
            <a:pPr lvl="1">
              <a:buFont typeface="Arial" panose="020B0604020202020204" pitchFamily="34" charset="0"/>
              <a:buChar char="•"/>
            </a:pPr>
            <a:r>
              <a:rPr lang="en-US" sz="1800" i="1" dirty="0"/>
              <a:t>Continuous Development</a:t>
            </a:r>
            <a:endParaRPr lang="en-US" sz="1800" dirty="0"/>
          </a:p>
          <a:p>
            <a:pPr lvl="1">
              <a:buFont typeface="Arial" panose="020B0604020202020204" pitchFamily="34" charset="0"/>
              <a:buChar char="•"/>
            </a:pPr>
            <a:r>
              <a:rPr lang="en-US" sz="1800" i="1" dirty="0"/>
              <a:t>Continuous Integration</a:t>
            </a:r>
            <a:endParaRPr lang="en-US" sz="1800" dirty="0"/>
          </a:p>
          <a:p>
            <a:pPr lvl="1">
              <a:buFont typeface="Arial" panose="020B0604020202020204" pitchFamily="34" charset="0"/>
              <a:buChar char="•"/>
            </a:pPr>
            <a:r>
              <a:rPr lang="en-US" sz="1800" i="1" dirty="0"/>
              <a:t>Continuous Testing</a:t>
            </a:r>
            <a:endParaRPr lang="en-US" sz="1800" dirty="0"/>
          </a:p>
          <a:p>
            <a:pPr lvl="1">
              <a:buFont typeface="Arial" panose="020B0604020202020204" pitchFamily="34" charset="0"/>
              <a:buChar char="•"/>
            </a:pPr>
            <a:r>
              <a:rPr lang="en-US" sz="1800" i="1" dirty="0"/>
              <a:t>Continuous Monitoring</a:t>
            </a:r>
            <a:endParaRPr lang="en-US" sz="1800" dirty="0"/>
          </a:p>
          <a:p>
            <a:pPr lvl="1">
              <a:buFont typeface="Arial" panose="020B0604020202020204" pitchFamily="34" charset="0"/>
              <a:buChar char="•"/>
            </a:pPr>
            <a:r>
              <a:rPr lang="en-US" sz="1800" i="1" dirty="0"/>
              <a:t>Continuous Feedback</a:t>
            </a:r>
            <a:endParaRPr lang="en-US" sz="1800" dirty="0"/>
          </a:p>
          <a:p>
            <a:pPr lvl="1">
              <a:buFont typeface="Arial" panose="020B0604020202020204" pitchFamily="34" charset="0"/>
              <a:buChar char="•"/>
            </a:pPr>
            <a:r>
              <a:rPr lang="en-US" sz="1800" i="1" dirty="0"/>
              <a:t>Continuous Deployment</a:t>
            </a:r>
            <a:endParaRPr lang="en-US" sz="1800" dirty="0"/>
          </a:p>
          <a:p>
            <a:pPr lvl="1">
              <a:buFont typeface="Arial" panose="020B0604020202020204" pitchFamily="34" charset="0"/>
              <a:buChar char="•"/>
            </a:pPr>
            <a:r>
              <a:rPr lang="en-US" sz="1800" i="1" dirty="0"/>
              <a:t>Continuous Operations</a:t>
            </a:r>
            <a:endParaRPr lang="en-US" sz="1800" dirty="0"/>
          </a:p>
          <a:p>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2943" y="2498516"/>
            <a:ext cx="4186507" cy="4083037"/>
          </a:xfrm>
          <a:prstGeom prst="rect">
            <a:avLst/>
          </a:prstGeom>
        </p:spPr>
      </p:pic>
    </p:spTree>
    <p:extLst>
      <p:ext uri="{BB962C8B-B14F-4D97-AF65-F5344CB8AC3E}">
        <p14:creationId xmlns:p14="http://schemas.microsoft.com/office/powerpoint/2010/main" val="484108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DevOps Improved the Development and Operation Process?</a:t>
            </a:r>
          </a:p>
        </p:txBody>
      </p:sp>
      <p:sp>
        <p:nvSpPr>
          <p:cNvPr id="3" name="Content Placeholder 2"/>
          <p:cNvSpPr>
            <a:spLocks noGrp="1"/>
          </p:cNvSpPr>
          <p:nvPr>
            <p:ph idx="1"/>
          </p:nvPr>
        </p:nvSpPr>
        <p:spPr>
          <a:xfrm>
            <a:off x="574157" y="2589618"/>
            <a:ext cx="9346019" cy="4531539"/>
          </a:xfrm>
        </p:spPr>
        <p:txBody>
          <a:bodyPr>
            <a:normAutofit/>
          </a:bodyPr>
          <a:lstStyle/>
          <a:p>
            <a:pPr marL="0" indent="0">
              <a:buNone/>
            </a:pPr>
            <a:r>
              <a:rPr lang="en-US" sz="2400" dirty="0"/>
              <a:t>DevOps solves development challenges in the following ways</a:t>
            </a:r>
            <a:r>
              <a:rPr lang="en-US" sz="2400" dirty="0" smtClean="0"/>
              <a:t>:</a:t>
            </a:r>
          </a:p>
          <a:p>
            <a:pPr marL="0" indent="0">
              <a:buNone/>
            </a:pPr>
            <a:endParaRPr lang="en-US" sz="2400" dirty="0"/>
          </a:p>
          <a:p>
            <a:pPr marL="685800" lvl="1">
              <a:buFont typeface="Arial" panose="020B0604020202020204" pitchFamily="34" charset="0"/>
              <a:buChar char="•"/>
            </a:pPr>
            <a:r>
              <a:rPr lang="en-US" sz="2000" dirty="0"/>
              <a:t>Code deployment time is reduced because of the faster testing process and speedy feedback mechanism.</a:t>
            </a:r>
          </a:p>
          <a:p>
            <a:pPr marL="685800" lvl="1">
              <a:buFont typeface="Arial" panose="020B0604020202020204" pitchFamily="34" charset="0"/>
              <a:buChar char="•"/>
            </a:pPr>
            <a:r>
              <a:rPr lang="en-US" sz="2000" dirty="0"/>
              <a:t>Developers do not feel work pressure and can build new code in less time.</a:t>
            </a:r>
          </a:p>
          <a:p>
            <a:pPr marL="0" indent="0">
              <a:buNone/>
            </a:pPr>
            <a:endParaRPr lang="en-US" sz="2000" dirty="0"/>
          </a:p>
        </p:txBody>
      </p:sp>
    </p:spTree>
    <p:extLst>
      <p:ext uri="{BB962C8B-B14F-4D97-AF65-F5344CB8AC3E}">
        <p14:creationId xmlns:p14="http://schemas.microsoft.com/office/powerpoint/2010/main" val="131779659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1161</Words>
  <Application>Microsoft Office PowerPoint</Application>
  <PresentationFormat>Widescreen</PresentationFormat>
  <Paragraphs>93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Bahnschrift SemiBold</vt:lpstr>
      <vt:lpstr>Calibri</vt:lpstr>
      <vt:lpstr>Trebuchet MS</vt:lpstr>
      <vt:lpstr>Wingdings 3</vt:lpstr>
      <vt:lpstr>Facet</vt:lpstr>
      <vt:lpstr>Introducing DevOps</vt:lpstr>
      <vt:lpstr>Contents:</vt:lpstr>
      <vt:lpstr>What is DevOps?</vt:lpstr>
      <vt:lpstr>Why DevOps? </vt:lpstr>
      <vt:lpstr>Why DevOps? </vt:lpstr>
      <vt:lpstr>DevOps Implementation</vt:lpstr>
      <vt:lpstr>DevOps Implementation</vt:lpstr>
      <vt:lpstr>DevOps Life cycle</vt:lpstr>
      <vt:lpstr>How DevOps Improved the Development and Operation Process?</vt:lpstr>
      <vt:lpstr>How DevOps Improved the Development and Operation Process?</vt:lpstr>
      <vt:lpstr>References</vt:lpstr>
      <vt:lpstr>Thanks!</vt:lpstr>
    </vt:vector>
  </TitlesOfParts>
  <Company>Vodafone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DevOps</dc:title>
  <dc:creator>AbdElHafez, Alaa, Vodafone Group</dc:creator>
  <cp:lastModifiedBy>AbdElHafez, Alaa, Vodafone Group</cp:lastModifiedBy>
  <cp:revision>12</cp:revision>
  <dcterms:created xsi:type="dcterms:W3CDTF">2020-11-08T13:29:36Z</dcterms:created>
  <dcterms:modified xsi:type="dcterms:W3CDTF">2020-11-08T16:08:18Z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59f705-2ba0-454b-9cfc-6ce5bcaac040_Enabled">
    <vt:lpwstr>True</vt:lpwstr>
  </property>
  <property fmtid="{D5CDD505-2E9C-101B-9397-08002B2CF9AE}" pid="3" name="MSIP_Label_0359f705-2ba0-454b-9cfc-6ce5bcaac040_SiteId">
    <vt:lpwstr>68283f3b-8487-4c86-adb3-a5228f18b893</vt:lpwstr>
  </property>
  <property fmtid="{D5CDD505-2E9C-101B-9397-08002B2CF9AE}" pid="4" name="MSIP_Label_0359f705-2ba0-454b-9cfc-6ce5bcaac040_Owner">
    <vt:lpwstr>alaa.abdelhafeez@vodafone.com</vt:lpwstr>
  </property>
  <property fmtid="{D5CDD505-2E9C-101B-9397-08002B2CF9AE}" pid="5" name="MSIP_Label_0359f705-2ba0-454b-9cfc-6ce5bcaac040_SetDate">
    <vt:lpwstr>2020-11-08T13:53:43.4296282Z</vt:lpwstr>
  </property>
  <property fmtid="{D5CDD505-2E9C-101B-9397-08002B2CF9AE}" pid="6" name="MSIP_Label_0359f705-2ba0-454b-9cfc-6ce5bcaac040_Name">
    <vt:lpwstr>C2 General</vt:lpwstr>
  </property>
  <property fmtid="{D5CDD505-2E9C-101B-9397-08002B2CF9AE}" pid="7" name="MSIP_Label_0359f705-2ba0-454b-9cfc-6ce5bcaac040_Application">
    <vt:lpwstr>Microsoft Azure Information Protection</vt:lpwstr>
  </property>
  <property fmtid="{D5CDD505-2E9C-101B-9397-08002B2CF9AE}" pid="8" name="MSIP_Label_0359f705-2ba0-454b-9cfc-6ce5bcaac040_Extended_MSFT_Method">
    <vt:lpwstr>Automatic</vt:lpwstr>
  </property>
  <property fmtid="{D5CDD505-2E9C-101B-9397-08002B2CF9AE}" pid="9" name="Sensitivity">
    <vt:lpwstr>C2 General</vt:lpwstr>
  </property>
</Properties>
</file>