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D906B-9A12-1CD5-3D2A-76BE57BF1039}" v="157" dt="2023-03-07T04:28:38.224"/>
    <p1510:client id="{89238399-23D0-4AB5-8030-445973B144A5}" v="428" dt="2023-03-07T04:05:06.050"/>
    <p1510:client id="{FAA98709-AA1F-1700-C304-B50B79D2D33D}" v="1079" dt="2023-03-07T05:54:06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8C2EE-BE58-4D49-A320-87ACCC9B237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E673C-18D7-4A51-BDEA-021A66FC6CD5}">
      <dgm:prSet/>
      <dgm:spPr/>
      <dgm:t>
        <a:bodyPr/>
        <a:lstStyle/>
        <a:p>
          <a:pPr>
            <a:defRPr cap="all"/>
          </a:pPr>
          <a:r>
            <a:rPr lang="en-US" dirty="0"/>
            <a:t>Why CI/CD ?</a:t>
          </a:r>
        </a:p>
      </dgm:t>
    </dgm:pt>
    <dgm:pt modelId="{200849BE-633D-4A59-BA49-9D03B9C5361A}" type="parTrans" cxnId="{3A10B409-4B3C-48E1-8D1A-B07860F62578}">
      <dgm:prSet/>
      <dgm:spPr/>
      <dgm:t>
        <a:bodyPr/>
        <a:lstStyle/>
        <a:p>
          <a:endParaRPr lang="en-US"/>
        </a:p>
      </dgm:t>
    </dgm:pt>
    <dgm:pt modelId="{DC8F9DF3-FA9E-45F0-BE00-B94E2FE99A9F}" type="sibTrans" cxnId="{3A10B409-4B3C-48E1-8D1A-B07860F62578}">
      <dgm:prSet/>
      <dgm:spPr/>
      <dgm:t>
        <a:bodyPr/>
        <a:lstStyle/>
        <a:p>
          <a:endParaRPr lang="en-US"/>
        </a:p>
      </dgm:t>
    </dgm:pt>
    <dgm:pt modelId="{CD492B00-9836-4A67-AFC4-63DC0CEC50F6}">
      <dgm:prSet/>
      <dgm:spPr/>
      <dgm:t>
        <a:bodyPr/>
        <a:lstStyle/>
        <a:p>
          <a:pPr>
            <a:defRPr cap="all"/>
          </a:pPr>
          <a:r>
            <a:rPr lang="en-US" dirty="0"/>
            <a:t>Cost </a:t>
          </a:r>
          <a:r>
            <a:rPr lang="en-US" b="0" dirty="0">
              <a:latin typeface="Rockwell"/>
            </a:rPr>
            <a:t>optimization</a:t>
          </a:r>
        </a:p>
      </dgm:t>
    </dgm:pt>
    <dgm:pt modelId="{E0F63C6C-F02D-4180-8BF2-8717F488F03B}" type="parTrans" cxnId="{434B0D49-F388-4B47-BC23-CF611B607D9D}">
      <dgm:prSet/>
      <dgm:spPr/>
      <dgm:t>
        <a:bodyPr/>
        <a:lstStyle/>
        <a:p>
          <a:endParaRPr lang="en-US"/>
        </a:p>
      </dgm:t>
    </dgm:pt>
    <dgm:pt modelId="{BCACFF39-0E28-4BE0-B198-BFADB87A5254}" type="sibTrans" cxnId="{434B0D49-F388-4B47-BC23-CF611B607D9D}">
      <dgm:prSet/>
      <dgm:spPr/>
      <dgm:t>
        <a:bodyPr/>
        <a:lstStyle/>
        <a:p>
          <a:endParaRPr lang="en-US"/>
        </a:p>
      </dgm:t>
    </dgm:pt>
    <dgm:pt modelId="{8F86905F-3DDB-43E0-95E0-1551C441059F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Rockwell"/>
            </a:rPr>
            <a:t> Deploy on AWS</a:t>
          </a:r>
        </a:p>
      </dgm:t>
    </dgm:pt>
    <dgm:pt modelId="{F2730C63-4998-4A24-8E86-2804CDF250CD}" type="parTrans" cxnId="{83087C9A-B083-484F-8E0C-B01C038F22BD}">
      <dgm:prSet/>
      <dgm:spPr/>
    </dgm:pt>
    <dgm:pt modelId="{0D2C4F29-AFE1-4C0B-B885-365C8AB4EB3B}" type="sibTrans" cxnId="{83087C9A-B083-484F-8E0C-B01C038F22BD}">
      <dgm:prSet/>
      <dgm:spPr/>
      <dgm:t>
        <a:bodyPr/>
        <a:lstStyle/>
        <a:p>
          <a:endParaRPr lang="en-US"/>
        </a:p>
      </dgm:t>
    </dgm:pt>
    <dgm:pt modelId="{41971679-F281-41A4-806E-9C3D0A8933C3}" type="pres">
      <dgm:prSet presAssocID="{A318C2EE-BE58-4D49-A320-87ACCC9B2370}" presName="linear" presStyleCnt="0">
        <dgm:presLayoutVars>
          <dgm:animLvl val="lvl"/>
          <dgm:resizeHandles val="exact"/>
        </dgm:presLayoutVars>
      </dgm:prSet>
      <dgm:spPr/>
    </dgm:pt>
    <dgm:pt modelId="{2835B659-6981-4BFD-96E0-35DF3104A7BF}" type="pres">
      <dgm:prSet presAssocID="{3E3E673C-18D7-4A51-BDEA-021A66FC6C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9586BD-3796-4122-9FFA-C132063B2391}" type="pres">
      <dgm:prSet presAssocID="{DC8F9DF3-FA9E-45F0-BE00-B94E2FE99A9F}" presName="spacer" presStyleCnt="0"/>
      <dgm:spPr/>
    </dgm:pt>
    <dgm:pt modelId="{CED57352-990E-4DBF-8450-393C0FEA1A10}" type="pres">
      <dgm:prSet presAssocID="{8F86905F-3DDB-43E0-95E0-1551C44105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2EA06D-036E-457A-A25C-E6E78C89372A}" type="pres">
      <dgm:prSet presAssocID="{0D2C4F29-AFE1-4C0B-B885-365C8AB4EB3B}" presName="spacer" presStyleCnt="0"/>
      <dgm:spPr/>
    </dgm:pt>
    <dgm:pt modelId="{89835F28-8E87-4BB5-88E5-498D27550F65}" type="pres">
      <dgm:prSet presAssocID="{CD492B00-9836-4A67-AFC4-63DC0CEC50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10B409-4B3C-48E1-8D1A-B07860F62578}" srcId="{A318C2EE-BE58-4D49-A320-87ACCC9B2370}" destId="{3E3E673C-18D7-4A51-BDEA-021A66FC6CD5}" srcOrd="0" destOrd="0" parTransId="{200849BE-633D-4A59-BA49-9D03B9C5361A}" sibTransId="{DC8F9DF3-FA9E-45F0-BE00-B94E2FE99A9F}"/>
    <dgm:cxn modelId="{9DD6F22B-972F-49A7-BC7F-166CE0E1ADBD}" type="presOf" srcId="{CD492B00-9836-4A67-AFC4-63DC0CEC50F6}" destId="{89835F28-8E87-4BB5-88E5-498D27550F65}" srcOrd="0" destOrd="0" presId="urn:microsoft.com/office/officeart/2005/8/layout/vList2"/>
    <dgm:cxn modelId="{434B0D49-F388-4B47-BC23-CF611B607D9D}" srcId="{A318C2EE-BE58-4D49-A320-87ACCC9B2370}" destId="{CD492B00-9836-4A67-AFC4-63DC0CEC50F6}" srcOrd="2" destOrd="0" parTransId="{E0F63C6C-F02D-4180-8BF2-8717F488F03B}" sibTransId="{BCACFF39-0E28-4BE0-B198-BFADB87A5254}"/>
    <dgm:cxn modelId="{83087C9A-B083-484F-8E0C-B01C038F22BD}" srcId="{A318C2EE-BE58-4D49-A320-87ACCC9B2370}" destId="{8F86905F-3DDB-43E0-95E0-1551C441059F}" srcOrd="1" destOrd="0" parTransId="{F2730C63-4998-4A24-8E86-2804CDF250CD}" sibTransId="{0D2C4F29-AFE1-4C0B-B885-365C8AB4EB3B}"/>
    <dgm:cxn modelId="{DBB3E2D4-8327-498D-9D0F-690A3F4B9A9C}" type="presOf" srcId="{8F86905F-3DDB-43E0-95E0-1551C441059F}" destId="{CED57352-990E-4DBF-8450-393C0FEA1A10}" srcOrd="0" destOrd="0" presId="urn:microsoft.com/office/officeart/2005/8/layout/vList2"/>
    <dgm:cxn modelId="{B7629FD9-D247-4062-8A0F-2B698099AE71}" type="presOf" srcId="{3E3E673C-18D7-4A51-BDEA-021A66FC6CD5}" destId="{2835B659-6981-4BFD-96E0-35DF3104A7BF}" srcOrd="0" destOrd="0" presId="urn:microsoft.com/office/officeart/2005/8/layout/vList2"/>
    <dgm:cxn modelId="{98CF5CE9-ADD0-4826-83BB-3A8E5DDBC645}" type="presOf" srcId="{A318C2EE-BE58-4D49-A320-87ACCC9B2370}" destId="{41971679-F281-41A4-806E-9C3D0A8933C3}" srcOrd="0" destOrd="0" presId="urn:microsoft.com/office/officeart/2005/8/layout/vList2"/>
    <dgm:cxn modelId="{87D936FF-ACC2-4676-9A02-4F4BB70A7557}" type="presParOf" srcId="{41971679-F281-41A4-806E-9C3D0A8933C3}" destId="{2835B659-6981-4BFD-96E0-35DF3104A7BF}" srcOrd="0" destOrd="0" presId="urn:microsoft.com/office/officeart/2005/8/layout/vList2"/>
    <dgm:cxn modelId="{DB9E1771-97C5-46B0-9B91-00CA589CA370}" type="presParOf" srcId="{41971679-F281-41A4-806E-9C3D0A8933C3}" destId="{019586BD-3796-4122-9FFA-C132063B2391}" srcOrd="1" destOrd="0" presId="urn:microsoft.com/office/officeart/2005/8/layout/vList2"/>
    <dgm:cxn modelId="{D24E7CFF-BD89-49DE-9C37-C19801AE3EC4}" type="presParOf" srcId="{41971679-F281-41A4-806E-9C3D0A8933C3}" destId="{CED57352-990E-4DBF-8450-393C0FEA1A10}" srcOrd="2" destOrd="0" presId="urn:microsoft.com/office/officeart/2005/8/layout/vList2"/>
    <dgm:cxn modelId="{7F4C08F2-1EFB-4446-9BBE-C066CF9841B7}" type="presParOf" srcId="{41971679-F281-41A4-806E-9C3D0A8933C3}" destId="{5A2EA06D-036E-457A-A25C-E6E78C89372A}" srcOrd="3" destOrd="0" presId="urn:microsoft.com/office/officeart/2005/8/layout/vList2"/>
    <dgm:cxn modelId="{26DFC7FB-F00F-41A5-ADB5-42C5E477BD38}" type="presParOf" srcId="{41971679-F281-41A4-806E-9C3D0A8933C3}" destId="{89835F28-8E87-4BB5-88E5-498D27550F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F1B58-4D1F-4DBA-9DAE-D90499F6E31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A3B9FF-17ED-4392-BC18-E32939B0FBC4}">
      <dgm:prSet/>
      <dgm:spPr/>
      <dgm:t>
        <a:bodyPr/>
        <a:lstStyle/>
        <a:p>
          <a:r>
            <a:rPr lang="en-US"/>
            <a:t>Amazon Web Services (AWS) delivers reliable, scalable, and cost-effective computing resources on which to host your applications.</a:t>
          </a:r>
        </a:p>
      </dgm:t>
    </dgm:pt>
    <dgm:pt modelId="{15F5D943-B03C-4AA3-B18F-1A063F5CDBE7}" type="parTrans" cxnId="{4570EA61-E3C2-422D-8BAF-8AA8F623D700}">
      <dgm:prSet/>
      <dgm:spPr/>
      <dgm:t>
        <a:bodyPr/>
        <a:lstStyle/>
        <a:p>
          <a:endParaRPr lang="en-US"/>
        </a:p>
      </dgm:t>
    </dgm:pt>
    <dgm:pt modelId="{C8D4F5AD-7C2B-4529-829D-92A9707D3DCA}" type="sibTrans" cxnId="{4570EA61-E3C2-422D-8BAF-8AA8F623D700}">
      <dgm:prSet/>
      <dgm:spPr/>
      <dgm:t>
        <a:bodyPr/>
        <a:lstStyle/>
        <a:p>
          <a:endParaRPr lang="en-US"/>
        </a:p>
      </dgm:t>
    </dgm:pt>
    <dgm:pt modelId="{45B108A3-68F1-483F-8C93-8B51E2E02BB2}">
      <dgm:prSet/>
      <dgm:spPr/>
      <dgm:t>
        <a:bodyPr/>
        <a:lstStyle/>
        <a:p>
          <a:r>
            <a:rPr lang="en-US"/>
            <a:t>Businesses can consume applications that are hosted online,</a:t>
          </a:r>
        </a:p>
      </dgm:t>
    </dgm:pt>
    <dgm:pt modelId="{848FE54D-2338-4BDF-B892-0D7062BDEFDB}" type="parTrans" cxnId="{DB79B63E-E303-4067-860D-51E6C485A136}">
      <dgm:prSet/>
      <dgm:spPr/>
      <dgm:t>
        <a:bodyPr/>
        <a:lstStyle/>
        <a:p>
          <a:endParaRPr lang="en-US"/>
        </a:p>
      </dgm:t>
    </dgm:pt>
    <dgm:pt modelId="{1B5F6445-6490-47F7-9794-D38AB4AF4EEB}" type="sibTrans" cxnId="{DB79B63E-E303-4067-860D-51E6C485A136}">
      <dgm:prSet/>
      <dgm:spPr/>
      <dgm:t>
        <a:bodyPr/>
        <a:lstStyle/>
        <a:p>
          <a:endParaRPr lang="en-US"/>
        </a:p>
      </dgm:t>
    </dgm:pt>
    <dgm:pt modelId="{63486946-9A81-44EE-ABFB-DF012A3B2D9A}">
      <dgm:prSet/>
      <dgm:spPr/>
      <dgm:t>
        <a:bodyPr/>
        <a:lstStyle/>
        <a:p>
          <a:r>
            <a:rPr lang="en-US"/>
            <a:t>enabling them to lower their costs by paying only for what they use,</a:t>
          </a:r>
        </a:p>
      </dgm:t>
    </dgm:pt>
    <dgm:pt modelId="{522D3A97-2629-49A3-B6A7-FB0BEE249528}" type="parTrans" cxnId="{7BE42A22-967F-4E80-84E0-EA3E704ED2F3}">
      <dgm:prSet/>
      <dgm:spPr/>
      <dgm:t>
        <a:bodyPr/>
        <a:lstStyle/>
        <a:p>
          <a:endParaRPr lang="en-US"/>
        </a:p>
      </dgm:t>
    </dgm:pt>
    <dgm:pt modelId="{DBE34D27-7063-4A16-922D-E3BC4206D73E}" type="sibTrans" cxnId="{7BE42A22-967F-4E80-84E0-EA3E704ED2F3}">
      <dgm:prSet/>
      <dgm:spPr/>
      <dgm:t>
        <a:bodyPr/>
        <a:lstStyle/>
        <a:p>
          <a:endParaRPr lang="en-US"/>
        </a:p>
      </dgm:t>
    </dgm:pt>
    <dgm:pt modelId="{8624C9A4-D60B-4834-92A2-AC9122FCBAD7}">
      <dgm:prSet/>
      <dgm:spPr/>
      <dgm:t>
        <a:bodyPr/>
        <a:lstStyle/>
        <a:p>
          <a:r>
            <a:rPr lang="en-US"/>
            <a:t>enjoy seamless and painless upgrades in functionality, </a:t>
          </a:r>
        </a:p>
      </dgm:t>
    </dgm:pt>
    <dgm:pt modelId="{69715CEF-56DB-4059-AB96-C6EDBA797746}" type="parTrans" cxnId="{EE081271-E468-4169-9D23-54FD5E0E5E6D}">
      <dgm:prSet/>
      <dgm:spPr/>
      <dgm:t>
        <a:bodyPr/>
        <a:lstStyle/>
        <a:p>
          <a:endParaRPr lang="en-US"/>
        </a:p>
      </dgm:t>
    </dgm:pt>
    <dgm:pt modelId="{596C71CE-AC02-499E-8B7F-FC165DC4C159}" type="sibTrans" cxnId="{EE081271-E468-4169-9D23-54FD5E0E5E6D}">
      <dgm:prSet/>
      <dgm:spPr/>
      <dgm:t>
        <a:bodyPr/>
        <a:lstStyle/>
        <a:p>
          <a:endParaRPr lang="en-US"/>
        </a:p>
      </dgm:t>
    </dgm:pt>
    <dgm:pt modelId="{D25A55E2-CC42-4137-9203-144E013727E8}">
      <dgm:prSet/>
      <dgm:spPr/>
      <dgm:t>
        <a:bodyPr/>
        <a:lstStyle/>
        <a:p>
          <a:r>
            <a:rPr lang="en-US"/>
            <a:t>and integrate easily with their existing data and systems.</a:t>
          </a:r>
        </a:p>
      </dgm:t>
    </dgm:pt>
    <dgm:pt modelId="{B874B72C-86BE-4CF7-B3B3-8761F6D04549}" type="parTrans" cxnId="{45862667-24DD-4FE4-A20C-A9C077E01195}">
      <dgm:prSet/>
      <dgm:spPr/>
      <dgm:t>
        <a:bodyPr/>
        <a:lstStyle/>
        <a:p>
          <a:endParaRPr lang="en-US"/>
        </a:p>
      </dgm:t>
    </dgm:pt>
    <dgm:pt modelId="{8D54255E-EC08-4CDD-813F-F5D0DE7FF643}" type="sibTrans" cxnId="{45862667-24DD-4FE4-A20C-A9C077E01195}">
      <dgm:prSet/>
      <dgm:spPr/>
      <dgm:t>
        <a:bodyPr/>
        <a:lstStyle/>
        <a:p>
          <a:endParaRPr lang="en-US"/>
        </a:p>
      </dgm:t>
    </dgm:pt>
    <dgm:pt modelId="{5A296E37-3BAD-4A64-AF1E-557B4AE383B6}" type="pres">
      <dgm:prSet presAssocID="{043F1B58-4D1F-4DBA-9DAE-D90499F6E311}" presName="Name0" presStyleCnt="0">
        <dgm:presLayoutVars>
          <dgm:dir/>
          <dgm:animLvl val="lvl"/>
          <dgm:resizeHandles val="exact"/>
        </dgm:presLayoutVars>
      </dgm:prSet>
      <dgm:spPr/>
    </dgm:pt>
    <dgm:pt modelId="{731CD5CC-128E-4A19-86FE-266559AAE4B5}" type="pres">
      <dgm:prSet presAssocID="{45B108A3-68F1-483F-8C93-8B51E2E02BB2}" presName="boxAndChildren" presStyleCnt="0"/>
      <dgm:spPr/>
    </dgm:pt>
    <dgm:pt modelId="{50475AB9-2ACA-4EDF-BC59-5ED1377294B8}" type="pres">
      <dgm:prSet presAssocID="{45B108A3-68F1-483F-8C93-8B51E2E02BB2}" presName="parentTextBox" presStyleLbl="node1" presStyleIdx="0" presStyleCnt="2"/>
      <dgm:spPr/>
    </dgm:pt>
    <dgm:pt modelId="{C51AA959-C54F-447D-843D-1BA2F1A2C393}" type="pres">
      <dgm:prSet presAssocID="{45B108A3-68F1-483F-8C93-8B51E2E02BB2}" presName="entireBox" presStyleLbl="node1" presStyleIdx="0" presStyleCnt="2"/>
      <dgm:spPr/>
    </dgm:pt>
    <dgm:pt modelId="{748E7178-A517-4CEC-864A-E6D30F072B36}" type="pres">
      <dgm:prSet presAssocID="{45B108A3-68F1-483F-8C93-8B51E2E02BB2}" presName="descendantBox" presStyleCnt="0"/>
      <dgm:spPr/>
    </dgm:pt>
    <dgm:pt modelId="{2E4F3A7D-729C-4BA2-9FC9-7A9DE6DACD08}" type="pres">
      <dgm:prSet presAssocID="{63486946-9A81-44EE-ABFB-DF012A3B2D9A}" presName="childTextBox" presStyleLbl="fgAccFollowNode1" presStyleIdx="0" presStyleCnt="3">
        <dgm:presLayoutVars>
          <dgm:bulletEnabled val="1"/>
        </dgm:presLayoutVars>
      </dgm:prSet>
      <dgm:spPr/>
    </dgm:pt>
    <dgm:pt modelId="{227389BD-1CA9-4470-B1BF-5E909D9EC353}" type="pres">
      <dgm:prSet presAssocID="{8624C9A4-D60B-4834-92A2-AC9122FCBAD7}" presName="childTextBox" presStyleLbl="fgAccFollowNode1" presStyleIdx="1" presStyleCnt="3">
        <dgm:presLayoutVars>
          <dgm:bulletEnabled val="1"/>
        </dgm:presLayoutVars>
      </dgm:prSet>
      <dgm:spPr/>
    </dgm:pt>
    <dgm:pt modelId="{517975A7-41BB-4E20-8D4F-92709071AF8A}" type="pres">
      <dgm:prSet presAssocID="{D25A55E2-CC42-4137-9203-144E013727E8}" presName="childTextBox" presStyleLbl="fgAccFollowNode1" presStyleIdx="2" presStyleCnt="3">
        <dgm:presLayoutVars>
          <dgm:bulletEnabled val="1"/>
        </dgm:presLayoutVars>
      </dgm:prSet>
      <dgm:spPr/>
    </dgm:pt>
    <dgm:pt modelId="{E350DD53-D0E6-4A29-8AA3-31FE42C31146}" type="pres">
      <dgm:prSet presAssocID="{C8D4F5AD-7C2B-4529-829D-92A9707D3DCA}" presName="sp" presStyleCnt="0"/>
      <dgm:spPr/>
    </dgm:pt>
    <dgm:pt modelId="{2AD95F6D-6678-4E1B-B7A3-21EF4B419B9C}" type="pres">
      <dgm:prSet presAssocID="{C8A3B9FF-17ED-4392-BC18-E32939B0FBC4}" presName="arrowAndChildren" presStyleCnt="0"/>
      <dgm:spPr/>
    </dgm:pt>
    <dgm:pt modelId="{4E39CD61-1CF2-495E-8D2E-7D76FEBFA427}" type="pres">
      <dgm:prSet presAssocID="{C8A3B9FF-17ED-4392-BC18-E32939B0FBC4}" presName="parentTextArrow" presStyleLbl="node1" presStyleIdx="1" presStyleCnt="2"/>
      <dgm:spPr/>
    </dgm:pt>
  </dgm:ptLst>
  <dgm:cxnLst>
    <dgm:cxn modelId="{D425A313-B00C-4750-9B8E-EE3F52BC8A8F}" type="presOf" srcId="{8624C9A4-D60B-4834-92A2-AC9122FCBAD7}" destId="{227389BD-1CA9-4470-B1BF-5E909D9EC353}" srcOrd="0" destOrd="0" presId="urn:microsoft.com/office/officeart/2005/8/layout/process4"/>
    <dgm:cxn modelId="{7BE42A22-967F-4E80-84E0-EA3E704ED2F3}" srcId="{45B108A3-68F1-483F-8C93-8B51E2E02BB2}" destId="{63486946-9A81-44EE-ABFB-DF012A3B2D9A}" srcOrd="0" destOrd="0" parTransId="{522D3A97-2629-49A3-B6A7-FB0BEE249528}" sibTransId="{DBE34D27-7063-4A16-922D-E3BC4206D73E}"/>
    <dgm:cxn modelId="{DB79B63E-E303-4067-860D-51E6C485A136}" srcId="{043F1B58-4D1F-4DBA-9DAE-D90499F6E311}" destId="{45B108A3-68F1-483F-8C93-8B51E2E02BB2}" srcOrd="1" destOrd="0" parTransId="{848FE54D-2338-4BDF-B892-0D7062BDEFDB}" sibTransId="{1B5F6445-6490-47F7-9794-D38AB4AF4EEB}"/>
    <dgm:cxn modelId="{4570EA61-E3C2-422D-8BAF-8AA8F623D700}" srcId="{043F1B58-4D1F-4DBA-9DAE-D90499F6E311}" destId="{C8A3B9FF-17ED-4392-BC18-E32939B0FBC4}" srcOrd="0" destOrd="0" parTransId="{15F5D943-B03C-4AA3-B18F-1A063F5CDBE7}" sibTransId="{C8D4F5AD-7C2B-4529-829D-92A9707D3DCA}"/>
    <dgm:cxn modelId="{45862667-24DD-4FE4-A20C-A9C077E01195}" srcId="{45B108A3-68F1-483F-8C93-8B51E2E02BB2}" destId="{D25A55E2-CC42-4137-9203-144E013727E8}" srcOrd="2" destOrd="0" parTransId="{B874B72C-86BE-4CF7-B3B3-8761F6D04549}" sibTransId="{8D54255E-EC08-4CDD-813F-F5D0DE7FF643}"/>
    <dgm:cxn modelId="{79EE686B-4457-4BC5-8E71-C436350E8B5F}" type="presOf" srcId="{63486946-9A81-44EE-ABFB-DF012A3B2D9A}" destId="{2E4F3A7D-729C-4BA2-9FC9-7A9DE6DACD08}" srcOrd="0" destOrd="0" presId="urn:microsoft.com/office/officeart/2005/8/layout/process4"/>
    <dgm:cxn modelId="{EE081271-E468-4169-9D23-54FD5E0E5E6D}" srcId="{45B108A3-68F1-483F-8C93-8B51E2E02BB2}" destId="{8624C9A4-D60B-4834-92A2-AC9122FCBAD7}" srcOrd="1" destOrd="0" parTransId="{69715CEF-56DB-4059-AB96-C6EDBA797746}" sibTransId="{596C71CE-AC02-499E-8B7F-FC165DC4C159}"/>
    <dgm:cxn modelId="{FD037775-3E83-4CAA-82DD-4834C24E34EB}" type="presOf" srcId="{C8A3B9FF-17ED-4392-BC18-E32939B0FBC4}" destId="{4E39CD61-1CF2-495E-8D2E-7D76FEBFA427}" srcOrd="0" destOrd="0" presId="urn:microsoft.com/office/officeart/2005/8/layout/process4"/>
    <dgm:cxn modelId="{45B10F7D-1D41-484C-A1DF-60F6A3A7CB7F}" type="presOf" srcId="{45B108A3-68F1-483F-8C93-8B51E2E02BB2}" destId="{50475AB9-2ACA-4EDF-BC59-5ED1377294B8}" srcOrd="0" destOrd="0" presId="urn:microsoft.com/office/officeart/2005/8/layout/process4"/>
    <dgm:cxn modelId="{D41EBDA3-D575-4CD6-86A0-D91F7C6965A1}" type="presOf" srcId="{D25A55E2-CC42-4137-9203-144E013727E8}" destId="{517975A7-41BB-4E20-8D4F-92709071AF8A}" srcOrd="0" destOrd="0" presId="urn:microsoft.com/office/officeart/2005/8/layout/process4"/>
    <dgm:cxn modelId="{B10E8BAE-14EA-4F57-9CBB-1C5DB08B967F}" type="presOf" srcId="{043F1B58-4D1F-4DBA-9DAE-D90499F6E311}" destId="{5A296E37-3BAD-4A64-AF1E-557B4AE383B6}" srcOrd="0" destOrd="0" presId="urn:microsoft.com/office/officeart/2005/8/layout/process4"/>
    <dgm:cxn modelId="{389EF2D0-E3C7-44CB-94A4-9DAFD9592466}" type="presOf" srcId="{45B108A3-68F1-483F-8C93-8B51E2E02BB2}" destId="{C51AA959-C54F-447D-843D-1BA2F1A2C393}" srcOrd="1" destOrd="0" presId="urn:microsoft.com/office/officeart/2005/8/layout/process4"/>
    <dgm:cxn modelId="{C50685DC-3BF7-4ACB-B7D8-DB73B233874C}" type="presParOf" srcId="{5A296E37-3BAD-4A64-AF1E-557B4AE383B6}" destId="{731CD5CC-128E-4A19-86FE-266559AAE4B5}" srcOrd="0" destOrd="0" presId="urn:microsoft.com/office/officeart/2005/8/layout/process4"/>
    <dgm:cxn modelId="{D84D3B6B-A5A2-42DE-A756-FCB5E9098869}" type="presParOf" srcId="{731CD5CC-128E-4A19-86FE-266559AAE4B5}" destId="{50475AB9-2ACA-4EDF-BC59-5ED1377294B8}" srcOrd="0" destOrd="0" presId="urn:microsoft.com/office/officeart/2005/8/layout/process4"/>
    <dgm:cxn modelId="{6C4573EE-343C-440F-BA26-ABEBDE53AC8C}" type="presParOf" srcId="{731CD5CC-128E-4A19-86FE-266559AAE4B5}" destId="{C51AA959-C54F-447D-843D-1BA2F1A2C393}" srcOrd="1" destOrd="0" presId="urn:microsoft.com/office/officeart/2005/8/layout/process4"/>
    <dgm:cxn modelId="{9057691F-0C7A-42BE-9B72-EDDB0BBF7163}" type="presParOf" srcId="{731CD5CC-128E-4A19-86FE-266559AAE4B5}" destId="{748E7178-A517-4CEC-864A-E6D30F072B36}" srcOrd="2" destOrd="0" presId="urn:microsoft.com/office/officeart/2005/8/layout/process4"/>
    <dgm:cxn modelId="{1BC429B1-5397-4D66-A58D-BE3373125AB2}" type="presParOf" srcId="{748E7178-A517-4CEC-864A-E6D30F072B36}" destId="{2E4F3A7D-729C-4BA2-9FC9-7A9DE6DACD08}" srcOrd="0" destOrd="0" presId="urn:microsoft.com/office/officeart/2005/8/layout/process4"/>
    <dgm:cxn modelId="{7A5784B0-CF52-4933-96A3-8EE8BBB830CE}" type="presParOf" srcId="{748E7178-A517-4CEC-864A-E6D30F072B36}" destId="{227389BD-1CA9-4470-B1BF-5E909D9EC353}" srcOrd="1" destOrd="0" presId="urn:microsoft.com/office/officeart/2005/8/layout/process4"/>
    <dgm:cxn modelId="{D31F09CF-BAD6-45B8-BD07-B1585B3E6688}" type="presParOf" srcId="{748E7178-A517-4CEC-864A-E6D30F072B36}" destId="{517975A7-41BB-4E20-8D4F-92709071AF8A}" srcOrd="2" destOrd="0" presId="urn:microsoft.com/office/officeart/2005/8/layout/process4"/>
    <dgm:cxn modelId="{639E5E86-EC93-4C46-BB33-6C6C2CAC64A3}" type="presParOf" srcId="{5A296E37-3BAD-4A64-AF1E-557B4AE383B6}" destId="{E350DD53-D0E6-4A29-8AA3-31FE42C31146}" srcOrd="1" destOrd="0" presId="urn:microsoft.com/office/officeart/2005/8/layout/process4"/>
    <dgm:cxn modelId="{F024290E-AE6E-4C7F-A9AE-628E3B8984EC}" type="presParOf" srcId="{5A296E37-3BAD-4A64-AF1E-557B4AE383B6}" destId="{2AD95F6D-6678-4E1B-B7A3-21EF4B419B9C}" srcOrd="2" destOrd="0" presId="urn:microsoft.com/office/officeart/2005/8/layout/process4"/>
    <dgm:cxn modelId="{68352A72-C1D2-42E1-B7E0-2899A7AF7A28}" type="presParOf" srcId="{2AD95F6D-6678-4E1B-B7A3-21EF4B419B9C}" destId="{4E39CD61-1CF2-495E-8D2E-7D76FEBFA42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5B659-6981-4BFD-96E0-35DF3104A7BF}">
      <dsp:nvSpPr>
        <dsp:cNvPr id="0" name=""/>
        <dsp:cNvSpPr/>
      </dsp:nvSpPr>
      <dsp:spPr>
        <a:xfrm>
          <a:off x="0" y="23862"/>
          <a:ext cx="10058399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700" kern="1200" dirty="0"/>
            <a:t>Why CI/CD ?</a:t>
          </a:r>
        </a:p>
      </dsp:txBody>
      <dsp:txXfrm>
        <a:off x="53688" y="77550"/>
        <a:ext cx="9951023" cy="992424"/>
      </dsp:txXfrm>
    </dsp:sp>
    <dsp:sp modelId="{CED57352-990E-4DBF-8450-393C0FEA1A10}">
      <dsp:nvSpPr>
        <dsp:cNvPr id="0" name=""/>
        <dsp:cNvSpPr/>
      </dsp:nvSpPr>
      <dsp:spPr>
        <a:xfrm>
          <a:off x="0" y="1259022"/>
          <a:ext cx="10058399" cy="1099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700" kern="1200" dirty="0">
              <a:latin typeface="Rockwell"/>
            </a:rPr>
            <a:t> Deploy on AWS</a:t>
          </a:r>
        </a:p>
      </dsp:txBody>
      <dsp:txXfrm>
        <a:off x="53688" y="1312710"/>
        <a:ext cx="9951023" cy="992424"/>
      </dsp:txXfrm>
    </dsp:sp>
    <dsp:sp modelId="{89835F28-8E87-4BB5-88E5-498D27550F65}">
      <dsp:nvSpPr>
        <dsp:cNvPr id="0" name=""/>
        <dsp:cNvSpPr/>
      </dsp:nvSpPr>
      <dsp:spPr>
        <a:xfrm>
          <a:off x="0" y="2494182"/>
          <a:ext cx="10058399" cy="1099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700" kern="1200" dirty="0"/>
            <a:t>Cost </a:t>
          </a:r>
          <a:r>
            <a:rPr lang="en-US" sz="4700" b="0" kern="1200" dirty="0">
              <a:latin typeface="Rockwell"/>
            </a:rPr>
            <a:t>optimization</a:t>
          </a:r>
        </a:p>
      </dsp:txBody>
      <dsp:txXfrm>
        <a:off x="53688" y="2547870"/>
        <a:ext cx="9951023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AA959-C54F-447D-843D-1BA2F1A2C393}">
      <dsp:nvSpPr>
        <dsp:cNvPr id="0" name=""/>
        <dsp:cNvSpPr/>
      </dsp:nvSpPr>
      <dsp:spPr>
        <a:xfrm>
          <a:off x="0" y="3263426"/>
          <a:ext cx="5141912" cy="2141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Businesses can consume applications that are hosted online,</a:t>
          </a:r>
        </a:p>
      </dsp:txBody>
      <dsp:txXfrm>
        <a:off x="0" y="3263426"/>
        <a:ext cx="5141912" cy="1156226"/>
      </dsp:txXfrm>
    </dsp:sp>
    <dsp:sp modelId="{2E4F3A7D-729C-4BA2-9FC9-7A9DE6DACD08}">
      <dsp:nvSpPr>
        <dsp:cNvPr id="0" name=""/>
        <dsp:cNvSpPr/>
      </dsp:nvSpPr>
      <dsp:spPr>
        <a:xfrm>
          <a:off x="2510" y="4376829"/>
          <a:ext cx="1712296" cy="9849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enabling them to lower their costs by paying only for what they use,</a:t>
          </a:r>
        </a:p>
      </dsp:txBody>
      <dsp:txXfrm>
        <a:off x="2510" y="4376829"/>
        <a:ext cx="1712296" cy="984933"/>
      </dsp:txXfrm>
    </dsp:sp>
    <dsp:sp modelId="{227389BD-1CA9-4470-B1BF-5E909D9EC353}">
      <dsp:nvSpPr>
        <dsp:cNvPr id="0" name=""/>
        <dsp:cNvSpPr/>
      </dsp:nvSpPr>
      <dsp:spPr>
        <a:xfrm>
          <a:off x="1714807" y="4376829"/>
          <a:ext cx="1712296" cy="984933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enjoy seamless and painless upgrades in functionality, </a:t>
          </a:r>
        </a:p>
      </dsp:txBody>
      <dsp:txXfrm>
        <a:off x="1714807" y="4376829"/>
        <a:ext cx="1712296" cy="984933"/>
      </dsp:txXfrm>
    </dsp:sp>
    <dsp:sp modelId="{517975A7-41BB-4E20-8D4F-92709071AF8A}">
      <dsp:nvSpPr>
        <dsp:cNvPr id="0" name=""/>
        <dsp:cNvSpPr/>
      </dsp:nvSpPr>
      <dsp:spPr>
        <a:xfrm>
          <a:off x="3427104" y="4376829"/>
          <a:ext cx="1712296" cy="984933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 integrate easily with their existing data and systems.</a:t>
          </a:r>
        </a:p>
      </dsp:txBody>
      <dsp:txXfrm>
        <a:off x="3427104" y="4376829"/>
        <a:ext cx="1712296" cy="984933"/>
      </dsp:txXfrm>
    </dsp:sp>
    <dsp:sp modelId="{4E39CD61-1CF2-495E-8D2E-7D76FEBFA427}">
      <dsp:nvSpPr>
        <dsp:cNvPr id="0" name=""/>
        <dsp:cNvSpPr/>
      </dsp:nvSpPr>
      <dsp:spPr>
        <a:xfrm rot="10800000">
          <a:off x="0" y="2438"/>
          <a:ext cx="5141912" cy="3293105"/>
        </a:xfrm>
        <a:prstGeom prst="upArrowCallou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Amazon Web Services (AWS) delivers reliable, scalable, and cost-effective computing resources on which to host your applications.</a:t>
          </a:r>
        </a:p>
      </dsp:txBody>
      <dsp:txXfrm rot="10800000">
        <a:off x="0" y="2438"/>
        <a:ext cx="5141912" cy="2139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0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5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6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3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6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6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6800">
                <a:cs typeface="Calibri Light"/>
              </a:rPr>
              <a:t>Deploying </a:t>
            </a:r>
            <a:r>
              <a:rPr lang="en-US" sz="6800">
                <a:ea typeface="+mj-lt"/>
                <a:cs typeface="+mj-lt"/>
              </a:rPr>
              <a:t>micro-services app on AWS</a:t>
            </a:r>
            <a:endParaRPr lang="en-US" sz="6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Cost optimized application CI/CD model</a:t>
            </a: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26" name="Graphic 25" descr="Cloud Computing">
            <a:extLst>
              <a:ext uri="{FF2B5EF4-FFF2-40B4-BE49-F238E27FC236}">
                <a16:creationId xmlns:a16="http://schemas.microsoft.com/office/drawing/2014/main" id="{3DC4CBD9-7742-2441-C57E-0136C9EF1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321-1BC4-0F35-3D71-06AE726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Contents:</a:t>
            </a: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44CCE2-DA15-6FDF-1174-6849B26BC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02971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680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C204-A49E-3C55-56FF-6798B46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WHY CI/CD?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9647EE-58A8-039F-027E-835C551994AF}"/>
              </a:ext>
            </a:extLst>
          </p:cNvPr>
          <p:cNvSpPr txBox="1">
            <a:spLocks/>
          </p:cNvSpPr>
          <p:nvPr/>
        </p:nvSpPr>
        <p:spPr>
          <a:xfrm>
            <a:off x="4973569" y="359136"/>
            <a:ext cx="6624482" cy="137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CI/CD is a powerful engine of software development and it has untold benefits for businesses such as:</a:t>
            </a:r>
            <a:br>
              <a:rPr lang="en-US" dirty="0"/>
            </a:br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1887AD-8123-7F35-5337-631B3E894673}"/>
              </a:ext>
            </a:extLst>
          </p:cNvPr>
          <p:cNvSpPr>
            <a:spLocks noGrp="1"/>
          </p:cNvSpPr>
          <p:nvPr/>
        </p:nvSpPr>
        <p:spPr>
          <a:xfrm>
            <a:off x="5263355" y="1804414"/>
            <a:ext cx="6368718" cy="48143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Rockwell"/>
                <a:ea typeface="+mn-lt"/>
                <a:cs typeface="+mn-lt"/>
              </a:rPr>
              <a:t>CI/CD pipelines Automation reduces the cost !</a:t>
            </a:r>
            <a:endParaRPr lang="en-US" sz="1400" dirty="0">
              <a:latin typeface="Rockwell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Font typeface="Arial"/>
              <a:buChar char="•"/>
            </a:pPr>
            <a:r>
              <a:rPr lang="en-US" sz="1400" dirty="0">
                <a:latin typeface="Rockwell"/>
                <a:ea typeface="+mn-lt"/>
                <a:cs typeface="+mn-lt"/>
              </a:rPr>
              <a:t>Deliver faster,</a:t>
            </a:r>
            <a:endParaRPr lang="en-US" sz="1400" dirty="0">
              <a:latin typeface="Rockwell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 marL="274320" lvl="1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r>
              <a:rPr lang="en-US" sz="1400" i="1" dirty="0">
                <a:latin typeface="Calibri"/>
                <a:ea typeface="+mn-lt"/>
                <a:cs typeface="+mn-lt"/>
              </a:rPr>
              <a:t>The business bottom line: Expensive developer resources aren’t sitting idle when a successful CI/CD pipeline is in play</a:t>
            </a:r>
          </a:p>
          <a:p>
            <a:pPr marL="274320" lvl="1">
              <a:lnSpc>
                <a:spcPct val="90000"/>
              </a:lnSpc>
              <a:spcAft>
                <a:spcPts val="600"/>
              </a:spcAft>
            </a:pPr>
            <a:endParaRPr lang="en-US" sz="1400" i="1" dirty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Font typeface="Arial"/>
              <a:buChar char="•"/>
            </a:pPr>
            <a:r>
              <a:rPr lang="en-US" sz="1400" dirty="0">
                <a:latin typeface="Rockwell"/>
                <a:ea typeface="+mn-lt"/>
                <a:cs typeface="+mn-lt"/>
              </a:rPr>
              <a:t>Ensure superior code quality,</a:t>
            </a:r>
            <a:br>
              <a:rPr lang="en-US" sz="1400" dirty="0">
                <a:ea typeface="+mn-lt"/>
                <a:cs typeface="+mn-lt"/>
              </a:rPr>
            </a:br>
            <a:br>
              <a:rPr lang="en-US" sz="1400" dirty="0">
                <a:ea typeface="+mn-lt"/>
                <a:cs typeface="+mn-lt"/>
              </a:rPr>
            </a:br>
            <a:r>
              <a:rPr lang="en-US" sz="1400" i="1" dirty="0">
                <a:latin typeface="Calibri"/>
                <a:ea typeface="+mn-lt"/>
                <a:cs typeface="+mn-lt"/>
              </a:rPr>
              <a:t>That concept of “failing fast” means teams aren’t wasting time or resources with buggy code , and </a:t>
            </a:r>
            <a:r>
              <a:rPr lang="en-US" sz="1400" i="1" dirty="0" err="1">
                <a:latin typeface="Calibri"/>
                <a:ea typeface="+mn-lt"/>
                <a:cs typeface="+mn-lt"/>
              </a:rPr>
              <a:t>devs</a:t>
            </a:r>
            <a:r>
              <a:rPr lang="en-US" sz="1400" i="1" dirty="0">
                <a:latin typeface="Calibri"/>
                <a:ea typeface="+mn-lt"/>
                <a:cs typeface="+mn-lt"/>
              </a:rPr>
              <a:t> aren’t plagued with endless “fix” requests when they’ve moved on to other projects.</a:t>
            </a:r>
            <a:r>
              <a:rPr lang="en-US" sz="1400" i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b="1" i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Time is saved, money is saved.</a:t>
            </a:r>
            <a:br>
              <a:rPr lang="en-US" sz="1400" b="1" i="1" dirty="0">
                <a:latin typeface="Calibri"/>
                <a:ea typeface="+mn-lt"/>
                <a:cs typeface="+mn-lt"/>
              </a:rPr>
            </a:br>
            <a:endParaRPr lang="en-US" sz="1400" b="1" i="1">
              <a:latin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Font typeface="Arial"/>
              <a:buChar char="•"/>
            </a:pPr>
            <a:r>
              <a:rPr lang="en-US" sz="1400" dirty="0">
                <a:latin typeface="Rockwell"/>
                <a:cs typeface="Calibri"/>
              </a:rPr>
              <a:t>Simplified rollback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r>
              <a:rPr lang="en-US" sz="1400" i="1" dirty="0">
                <a:latin typeface="Calibri"/>
                <a:ea typeface="+mn-lt"/>
                <a:cs typeface="+mn-lt"/>
              </a:rPr>
              <a:t>     The ability to easily rollback code saves teams time, energy, and resources and leads to faster fixes of problem code.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2722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C204-A49E-3C55-56FF-6798B46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  <a:ea typeface="+mj-lt"/>
                <a:cs typeface="+mj-lt"/>
              </a:rPr>
              <a:t>Deploy on AWS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BEFEF942-E708-FB74-C096-D54E934BF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623093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7001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C204-A49E-3C55-56FF-6798B46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Cost optimization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9647EE-58A8-039F-027E-835C551994AF}"/>
              </a:ext>
            </a:extLst>
          </p:cNvPr>
          <p:cNvSpPr txBox="1">
            <a:spLocks/>
          </p:cNvSpPr>
          <p:nvPr/>
        </p:nvSpPr>
        <p:spPr>
          <a:xfrm>
            <a:off x="4927734" y="250278"/>
            <a:ext cx="6624482" cy="137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Deploying applications on AWS cloud using CICD tools is superior in Time and Cost saving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60D53-BF2E-5851-7728-608F8E8178C3}"/>
              </a:ext>
            </a:extLst>
          </p:cNvPr>
          <p:cNvSpPr>
            <a:spLocks noGrp="1"/>
          </p:cNvSpPr>
          <p:nvPr/>
        </p:nvSpPr>
        <p:spPr>
          <a:xfrm>
            <a:off x="5263355" y="1804414"/>
            <a:ext cx="6368718" cy="4814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217C7-D864-0617-4D68-61591C81E35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464F70-A917-2998-BEAB-53A86BB48788}"/>
              </a:ext>
            </a:extLst>
          </p:cNvPr>
          <p:cNvSpPr>
            <a:spLocks noGrp="1"/>
          </p:cNvSpPr>
          <p:nvPr/>
        </p:nvSpPr>
        <p:spPr>
          <a:xfrm>
            <a:off x="4974597" y="1515656"/>
            <a:ext cx="6368718" cy="538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en-US" sz="1600" dirty="0">
                <a:ea typeface="+mn-lt"/>
                <a:cs typeface="+mn-lt"/>
              </a:rPr>
              <a:t>Most of the CICD tools are open-source tools which can be used for free with no need to buy license such as: Jenkins and Gradle.</a:t>
            </a:r>
            <a:endParaRPr lang="en-US" sz="16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endParaRPr lang="en-US" sz="1600" dirty="0">
              <a:latin typeface="Rockwell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en-US" sz="1600" dirty="0">
                <a:latin typeface="Rockwell"/>
                <a:cs typeface="Calibri"/>
              </a:rPr>
              <a:t>AWS provides a free pricing calculator that allows you to start</a:t>
            </a:r>
            <a:r>
              <a:rPr lang="en-US" sz="1600" dirty="0">
                <a:ea typeface="+mn-lt"/>
                <a:cs typeface="+mn-lt"/>
              </a:rPr>
              <a:t> your estimate with no commitment and explore AWS services and pricing for your architectu</a:t>
            </a:r>
            <a:r>
              <a:rPr lang="en-US" sz="1400" dirty="0">
                <a:ea typeface="+mn-lt"/>
                <a:cs typeface="+mn-lt"/>
              </a:rPr>
              <a:t>re needs.</a:t>
            </a:r>
            <a:endParaRPr lang="en-US" sz="1400" dirty="0">
              <a:latin typeface="Rockwell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Rockwell"/>
              <a:cs typeface="Calibri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>
              <a:latin typeface="Rockwell"/>
              <a:cs typeface="Calibri"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6CD71205-0136-E7D4-9C47-EFD37DBB6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505" y="3756405"/>
            <a:ext cx="5630780" cy="257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C204-A49E-3C55-56FF-6798B46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Cost optimization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60D53-BF2E-5851-7728-608F8E8178C3}"/>
              </a:ext>
            </a:extLst>
          </p:cNvPr>
          <p:cNvSpPr>
            <a:spLocks noGrp="1"/>
          </p:cNvSpPr>
          <p:nvPr/>
        </p:nvSpPr>
        <p:spPr>
          <a:xfrm>
            <a:off x="5263355" y="1804414"/>
            <a:ext cx="6368718" cy="4814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217C7-D864-0617-4D68-61591C81E35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464F70-A917-2998-BEAB-53A86BB48788}"/>
              </a:ext>
            </a:extLst>
          </p:cNvPr>
          <p:cNvSpPr>
            <a:spLocks noGrp="1"/>
          </p:cNvSpPr>
          <p:nvPr/>
        </p:nvSpPr>
        <p:spPr>
          <a:xfrm>
            <a:off x="4974597" y="627611"/>
            <a:ext cx="6185380" cy="667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,Sans-Serif"/>
              <a:buChar char="§"/>
            </a:pPr>
            <a:r>
              <a:rPr lang="en-US" sz="1600" dirty="0">
                <a:ea typeface="+mn-lt"/>
                <a:cs typeface="+mn-lt"/>
              </a:rPr>
              <a:t>Also, AWS services provide many financial management solutions. you can,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Organize and Report Cost and Usage based on User-Defined Methods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Manage Billing and Control Costs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Optimize Costs with Resource and Pricing Recommendations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Improved Planning with Flexible Forecasting and Budgeting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endParaRPr lang="en-US" sz="1400" dirty="0">
              <a:latin typeface="Rockwell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2878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4026-6C39-28F3-88A2-AB53B6C90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tx2"/>
                </a:solidFill>
              </a:rPr>
              <a:t>Hope it was helpful and convenient 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0EF98-12F6-0E69-4713-9AE6D22B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Thanks 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3128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Deploying micro-services app on AWS</vt:lpstr>
      <vt:lpstr>Contents:</vt:lpstr>
      <vt:lpstr>WHY CI/CD?</vt:lpstr>
      <vt:lpstr>Deploy on AWS</vt:lpstr>
      <vt:lpstr>Cost optimization</vt:lpstr>
      <vt:lpstr>Cost optimization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542</cp:revision>
  <dcterms:created xsi:type="dcterms:W3CDTF">2023-03-07T02:59:32Z</dcterms:created>
  <dcterms:modified xsi:type="dcterms:W3CDTF">2023-03-07T05:54:36Z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2023-03-07T02:59:36Z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9c246ad6-1da6-48d1-a534-f43d596f6180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General</vt:lpwstr>
  </property>
</Properties>
</file>