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298" r:id="rId3"/>
    <p:sldId id="301" r:id="rId4"/>
    <p:sldId id="300" r:id="rId5"/>
    <p:sldId id="299" r:id="rId6"/>
    <p:sldId id="303" r:id="rId7"/>
    <p:sldId id="302" r:id="rId8"/>
    <p:sldId id="304" r:id="rId9"/>
    <p:sldId id="305" r:id="rId10"/>
    <p:sldId id="258" r:id="rId11"/>
    <p:sldId id="308" r:id="rId12"/>
    <p:sldId id="307" r:id="rId13"/>
    <p:sldId id="309" r:id="rId14"/>
    <p:sldId id="310" r:id="rId15"/>
    <p:sldId id="311" r:id="rId16"/>
    <p:sldId id="313" r:id="rId17"/>
    <p:sldId id="312" r:id="rId18"/>
    <p:sldId id="259" r:id="rId19"/>
    <p:sldId id="278" r:id="rId20"/>
  </p:sldIdLst>
  <p:sldSz cx="9144000" cy="5143500" type="screen16x9"/>
  <p:notesSz cx="6858000" cy="9144000"/>
  <p:embeddedFontLst>
    <p:embeddedFont>
      <p:font typeface="Advent Pro Light" panose="020B0604020202020204" charset="0"/>
      <p:regular r:id="rId22"/>
      <p:bold r:id="rId23"/>
    </p:embeddedFont>
    <p:embeddedFont>
      <p:font typeface="Anton" pitchFamily="2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ira Sans Condensed" panose="020B0503050000020004" pitchFamily="34" charset="0"/>
      <p:regular r:id="rId29"/>
      <p:bold r:id="rId30"/>
      <p:italic r:id="rId31"/>
      <p:boldItalic r:id="rId32"/>
    </p:embeddedFont>
    <p:embeddedFont>
      <p:font typeface="Fira Sans Condensed Light" panose="020B0403050000020004" pitchFamily="34" charset="0"/>
      <p:regular r:id="rId33"/>
      <p:bold r:id="rId34"/>
      <p:italic r:id="rId35"/>
      <p:boldItalic r:id="rId36"/>
    </p:embeddedFont>
    <p:embeddedFont>
      <p:font typeface="Rajdhani" panose="020B0604020202020204" charset="0"/>
      <p:regular r:id="rId37"/>
      <p:bold r:id="rId38"/>
    </p:embeddedFont>
    <p:embeddedFont>
      <p:font typeface="Roboto Medium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C92AD5-1C7B-4F7F-8763-DE3BB170C865}">
  <a:tblStyle styleId="{9BC92AD5-1C7B-4F7F-8763-DE3BB170C8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63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7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83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5016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15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032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03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63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25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17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10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31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179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7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55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9" r:id="rId5"/>
    <p:sldLayoutId id="2147483660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gi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465999" y="1197207"/>
            <a:ext cx="6116229" cy="209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Layered Graph Drawing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Web Topologies |2021CNM601 </a:t>
            </a:r>
          </a:p>
        </p:txBody>
      </p:sp>
      <p:sp>
        <p:nvSpPr>
          <p:cNvPr id="19" name="Google Shape;103;p24">
            <a:extLst>
              <a:ext uri="{FF2B5EF4-FFF2-40B4-BE49-F238E27FC236}">
                <a16:creationId xmlns:a16="http://schemas.microsoft.com/office/drawing/2014/main" id="{319E2C7A-5CB7-818B-69B7-EB9A76F22445}"/>
              </a:ext>
            </a:extLst>
          </p:cNvPr>
          <p:cNvSpPr txBox="1">
            <a:spLocks/>
          </p:cNvSpPr>
          <p:nvPr/>
        </p:nvSpPr>
        <p:spPr>
          <a:xfrm>
            <a:off x="720000" y="3923586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r>
              <a:rPr lang="en-US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Alaa Hesham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D1A1D1E-1E39-BD8E-4888-4D4353470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" y="-115437"/>
            <a:ext cx="2344154" cy="11638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Operation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</a:t>
            </a:r>
            <a:r>
              <a:rPr lang="en" dirty="0"/>
              <a:t>natial set up of nodes and egdes coponent as well as layout mood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Sequnac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Determining order of nodes as well specifying constraints if any.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Layering 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768313" y="320442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Layer assignment in which nodes are placed in Horizontal layers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Drawing </a:t>
            </a:r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Placing nodes in their new coordinates and redrawing edges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09;p25">
            <a:extLst>
              <a:ext uri="{FF2B5EF4-FFF2-40B4-BE49-F238E27FC236}">
                <a16:creationId xmlns:a16="http://schemas.microsoft.com/office/drawing/2014/main" id="{5D0E67C6-6F62-CDBC-4544-2AE0CA5806AC}"/>
              </a:ext>
            </a:extLst>
          </p:cNvPr>
          <p:cNvSpPr txBox="1">
            <a:spLocks/>
          </p:cNvSpPr>
          <p:nvPr/>
        </p:nvSpPr>
        <p:spPr>
          <a:xfrm>
            <a:off x="-1800000" y="329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dirty="0"/>
              <a:t>Related Apps : Y-files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4" name="Google Shape;110;p25">
            <a:extLst>
              <a:ext uri="{FF2B5EF4-FFF2-40B4-BE49-F238E27FC236}">
                <a16:creationId xmlns:a16="http://schemas.microsoft.com/office/drawing/2014/main" id="{7BD121BD-79B1-6DD3-3389-168D31F092E6}"/>
              </a:ext>
            </a:extLst>
          </p:cNvPr>
          <p:cNvSpPr txBox="1">
            <a:spLocks/>
          </p:cNvSpPr>
          <p:nvPr/>
        </p:nvSpPr>
        <p:spPr>
          <a:xfrm>
            <a:off x="617306" y="808650"/>
            <a:ext cx="4000776" cy="3044294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234000" tIns="234000" rIns="234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endParaRPr lang="en-US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Works best with SE diagrams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Supports different layer modes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Allows customization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Works across platforms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" name="Google Shape;1745;p44">
            <a:extLst>
              <a:ext uri="{FF2B5EF4-FFF2-40B4-BE49-F238E27FC236}">
                <a16:creationId xmlns:a16="http://schemas.microsoft.com/office/drawing/2014/main" id="{FC3066FE-D08A-AA85-ADF2-FB82073134BB}"/>
              </a:ext>
            </a:extLst>
          </p:cNvPr>
          <p:cNvGrpSpPr/>
          <p:nvPr/>
        </p:nvGrpSpPr>
        <p:grpSpPr>
          <a:xfrm>
            <a:off x="5116830" y="1110286"/>
            <a:ext cx="3533290" cy="2691052"/>
            <a:chOff x="3578510" y="1419647"/>
            <a:chExt cx="4021500" cy="3062887"/>
          </a:xfrm>
        </p:grpSpPr>
        <p:sp>
          <p:nvSpPr>
            <p:cNvPr id="7" name="Google Shape;1746;p44">
              <a:extLst>
                <a:ext uri="{FF2B5EF4-FFF2-40B4-BE49-F238E27FC236}">
                  <a16:creationId xmlns:a16="http://schemas.microsoft.com/office/drawing/2014/main" id="{528503B8-7946-AB82-59BE-73F5B5A292A3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7;p44">
              <a:extLst>
                <a:ext uri="{FF2B5EF4-FFF2-40B4-BE49-F238E27FC236}">
                  <a16:creationId xmlns:a16="http://schemas.microsoft.com/office/drawing/2014/main" id="{375F1D24-7C30-B4FA-A26B-F8793644E87E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748;p44">
              <a:extLst>
                <a:ext uri="{FF2B5EF4-FFF2-40B4-BE49-F238E27FC236}">
                  <a16:creationId xmlns:a16="http://schemas.microsoft.com/office/drawing/2014/main" id="{26EE09EE-D90E-FC4B-3965-8A8E7EA28A25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1" name="Google Shape;1749;p44">
                <a:extLst>
                  <a:ext uri="{FF2B5EF4-FFF2-40B4-BE49-F238E27FC236}">
                    <a16:creationId xmlns:a16="http://schemas.microsoft.com/office/drawing/2014/main" id="{D1FF7547-BA68-6C53-9E5C-090D7CDCFF2C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50;p44">
                <a:extLst>
                  <a:ext uri="{FF2B5EF4-FFF2-40B4-BE49-F238E27FC236}">
                    <a16:creationId xmlns:a16="http://schemas.microsoft.com/office/drawing/2014/main" id="{35E87472-5228-F2B8-3B13-FB53C85302F7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0" name="Google Shape;1751;p44">
              <a:extLst>
                <a:ext uri="{FF2B5EF4-FFF2-40B4-BE49-F238E27FC236}">
                  <a16:creationId xmlns:a16="http://schemas.microsoft.com/office/drawing/2014/main" id="{BF06F7D8-B682-E1EC-7E0F-9FBE21CF2525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854C2BD-EEA0-873F-C269-F3C01C94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46" y="13388"/>
            <a:ext cx="4876561" cy="777008"/>
          </a:xfrm>
        </p:spPr>
        <p:txBody>
          <a:bodyPr/>
          <a:lstStyle/>
          <a:p>
            <a:r>
              <a:rPr lang="en-US" dirty="0"/>
              <a:t>Advantages of Y-FILES</a:t>
            </a:r>
          </a:p>
        </p:txBody>
      </p:sp>
    </p:spTree>
    <p:extLst>
      <p:ext uri="{BB962C8B-B14F-4D97-AF65-F5344CB8AC3E}">
        <p14:creationId xmlns:p14="http://schemas.microsoft.com/office/powerpoint/2010/main" val="283593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4" name="Google Shape;110;p25">
            <a:extLst>
              <a:ext uri="{FF2B5EF4-FFF2-40B4-BE49-F238E27FC236}">
                <a16:creationId xmlns:a16="http://schemas.microsoft.com/office/drawing/2014/main" id="{7BD121BD-79B1-6DD3-3389-168D31F092E6}"/>
              </a:ext>
            </a:extLst>
          </p:cNvPr>
          <p:cNvSpPr txBox="1">
            <a:spLocks/>
          </p:cNvSpPr>
          <p:nvPr/>
        </p:nvSpPr>
        <p:spPr>
          <a:xfrm>
            <a:off x="617306" y="808650"/>
            <a:ext cx="4000776" cy="3044294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234000" tIns="234000" rIns="234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endParaRPr lang="en-US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Complex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Not open source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Does not work with dynamic graphs</a:t>
            </a:r>
            <a:endParaRPr lang="en-US" dirty="0"/>
          </a:p>
        </p:txBody>
      </p:sp>
      <p:grpSp>
        <p:nvGrpSpPr>
          <p:cNvPr id="6" name="Google Shape;1745;p44">
            <a:extLst>
              <a:ext uri="{FF2B5EF4-FFF2-40B4-BE49-F238E27FC236}">
                <a16:creationId xmlns:a16="http://schemas.microsoft.com/office/drawing/2014/main" id="{FC3066FE-D08A-AA85-ADF2-FB82073134BB}"/>
              </a:ext>
            </a:extLst>
          </p:cNvPr>
          <p:cNvGrpSpPr/>
          <p:nvPr/>
        </p:nvGrpSpPr>
        <p:grpSpPr>
          <a:xfrm>
            <a:off x="5116830" y="1110286"/>
            <a:ext cx="3533290" cy="2691052"/>
            <a:chOff x="3578510" y="1419647"/>
            <a:chExt cx="4021500" cy="3062887"/>
          </a:xfrm>
        </p:grpSpPr>
        <p:sp>
          <p:nvSpPr>
            <p:cNvPr id="7" name="Google Shape;1746;p44">
              <a:extLst>
                <a:ext uri="{FF2B5EF4-FFF2-40B4-BE49-F238E27FC236}">
                  <a16:creationId xmlns:a16="http://schemas.microsoft.com/office/drawing/2014/main" id="{528503B8-7946-AB82-59BE-73F5B5A292A3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7;p44">
              <a:extLst>
                <a:ext uri="{FF2B5EF4-FFF2-40B4-BE49-F238E27FC236}">
                  <a16:creationId xmlns:a16="http://schemas.microsoft.com/office/drawing/2014/main" id="{375F1D24-7C30-B4FA-A26B-F8793644E87E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748;p44">
              <a:extLst>
                <a:ext uri="{FF2B5EF4-FFF2-40B4-BE49-F238E27FC236}">
                  <a16:creationId xmlns:a16="http://schemas.microsoft.com/office/drawing/2014/main" id="{26EE09EE-D90E-FC4B-3965-8A8E7EA28A25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1" name="Google Shape;1749;p44">
                <a:extLst>
                  <a:ext uri="{FF2B5EF4-FFF2-40B4-BE49-F238E27FC236}">
                    <a16:creationId xmlns:a16="http://schemas.microsoft.com/office/drawing/2014/main" id="{D1FF7547-BA68-6C53-9E5C-090D7CDCFF2C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50;p44">
                <a:extLst>
                  <a:ext uri="{FF2B5EF4-FFF2-40B4-BE49-F238E27FC236}">
                    <a16:creationId xmlns:a16="http://schemas.microsoft.com/office/drawing/2014/main" id="{35E87472-5228-F2B8-3B13-FB53C85302F7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0" name="Google Shape;1751;p44">
              <a:extLst>
                <a:ext uri="{FF2B5EF4-FFF2-40B4-BE49-F238E27FC236}">
                  <a16:creationId xmlns:a16="http://schemas.microsoft.com/office/drawing/2014/main" id="{BF06F7D8-B682-E1EC-7E0F-9FBE21CF2525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854C2BD-EEA0-873F-C269-F3C01C94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46" y="13388"/>
            <a:ext cx="4876561" cy="777008"/>
          </a:xfrm>
        </p:spPr>
        <p:txBody>
          <a:bodyPr/>
          <a:lstStyle/>
          <a:p>
            <a:r>
              <a:rPr lang="en-US" dirty="0"/>
              <a:t>Disadvantages of YFILES</a:t>
            </a:r>
          </a:p>
        </p:txBody>
      </p:sp>
    </p:spTree>
    <p:extLst>
      <p:ext uri="{BB962C8B-B14F-4D97-AF65-F5344CB8AC3E}">
        <p14:creationId xmlns:p14="http://schemas.microsoft.com/office/powerpoint/2010/main" val="251829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54C2BD-EEA0-873F-C269-F3C01C94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46" y="13388"/>
            <a:ext cx="4876561" cy="777008"/>
          </a:xfrm>
        </p:spPr>
        <p:txBody>
          <a:bodyPr/>
          <a:lstStyle/>
          <a:p>
            <a:r>
              <a:rPr lang="en-US" dirty="0"/>
              <a:t>Related Apps- Hierarchical clustering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A31647D-8F01-7472-61E3-FD7365AB1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58" y="908791"/>
            <a:ext cx="5661660" cy="3070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88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4" name="Google Shape;110;p25">
            <a:extLst>
              <a:ext uri="{FF2B5EF4-FFF2-40B4-BE49-F238E27FC236}">
                <a16:creationId xmlns:a16="http://schemas.microsoft.com/office/drawing/2014/main" id="{7BD121BD-79B1-6DD3-3389-168D31F092E6}"/>
              </a:ext>
            </a:extLst>
          </p:cNvPr>
          <p:cNvSpPr txBox="1">
            <a:spLocks/>
          </p:cNvSpPr>
          <p:nvPr/>
        </p:nvSpPr>
        <p:spPr>
          <a:xfrm>
            <a:off x="617306" y="808649"/>
            <a:ext cx="4042376" cy="3362517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234000" tIns="234000" rIns="234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endParaRPr lang="en-US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Bottom-up approach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Treats every node like a cluster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Calculate distance between nodes ,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Collects nodes in one cluster and compare it with the nearest next node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1A71D8-3DA2-C8FD-D1E0-13E86EA16AD0}"/>
              </a:ext>
            </a:extLst>
          </p:cNvPr>
          <p:cNvSpPr txBox="1">
            <a:spLocks/>
          </p:cNvSpPr>
          <p:nvPr/>
        </p:nvSpPr>
        <p:spPr>
          <a:xfrm>
            <a:off x="264293" y="35643"/>
            <a:ext cx="4876561" cy="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/>
              <a:t>Related Apps- Hierarchical clustering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E37CA-3776-1173-0C6E-0EA4884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85" y="533835"/>
            <a:ext cx="3459382" cy="689326"/>
          </a:xfrm>
        </p:spPr>
        <p:txBody>
          <a:bodyPr/>
          <a:lstStyle/>
          <a:p>
            <a:r>
              <a:rPr lang="en-US" dirty="0"/>
              <a:t>Node pair sampling -Paris</a:t>
            </a:r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14EEE7A1-B4DC-02EC-DEA9-84D855676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573" y="1223161"/>
            <a:ext cx="2247900" cy="472440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6332E122-BF8D-9AAA-C9F9-5414B1431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497" y="2234637"/>
            <a:ext cx="2255520" cy="510540"/>
          </a:xfrm>
          <a:prstGeom prst="rect">
            <a:avLst/>
          </a:prstGeom>
        </p:spPr>
      </p:pic>
      <p:pic>
        <p:nvPicPr>
          <p:cNvPr id="17" name="Picture 1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5EF8699-C5D9-654E-2EF0-8653377EA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017" y="3606294"/>
            <a:ext cx="3901440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2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6B1A71D8-3DA2-C8FD-D1E0-13E86EA16AD0}"/>
              </a:ext>
            </a:extLst>
          </p:cNvPr>
          <p:cNvSpPr txBox="1">
            <a:spLocks/>
          </p:cNvSpPr>
          <p:nvPr/>
        </p:nvSpPr>
        <p:spPr>
          <a:xfrm>
            <a:off x="264293" y="35643"/>
            <a:ext cx="4876561" cy="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/>
              <a:t>Related Apps- Hierarchical clustering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E37CA-3776-1173-0C6E-0EA4884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85" y="533835"/>
            <a:ext cx="3459382" cy="689326"/>
          </a:xfrm>
        </p:spPr>
        <p:txBody>
          <a:bodyPr/>
          <a:lstStyle/>
          <a:p>
            <a:r>
              <a:rPr lang="en-US" dirty="0"/>
              <a:t>Node pair sampling -Paris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94C887-CDD5-55C5-490A-D7EEA7508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211" y="1426655"/>
            <a:ext cx="7228058" cy="28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9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4" name="Google Shape;110;p25">
            <a:extLst>
              <a:ext uri="{FF2B5EF4-FFF2-40B4-BE49-F238E27FC236}">
                <a16:creationId xmlns:a16="http://schemas.microsoft.com/office/drawing/2014/main" id="{7BD121BD-79B1-6DD3-3389-168D31F092E6}"/>
              </a:ext>
            </a:extLst>
          </p:cNvPr>
          <p:cNvSpPr txBox="1">
            <a:spLocks/>
          </p:cNvSpPr>
          <p:nvPr/>
        </p:nvSpPr>
        <p:spPr>
          <a:xfrm>
            <a:off x="206275" y="851773"/>
            <a:ext cx="4641298" cy="2949565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234000" tIns="234000" rIns="234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endParaRPr lang="en-US" dirty="0"/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Efficient and most of all parameters free.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 implementation of dendrogram.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run once and the output is shown on the dendrogram.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Captures multi-scale natures of a dataset</a:t>
            </a:r>
            <a:endParaRPr lang="en-US" dirty="0"/>
          </a:p>
        </p:txBody>
      </p:sp>
      <p:grpSp>
        <p:nvGrpSpPr>
          <p:cNvPr id="6" name="Google Shape;1745;p44">
            <a:extLst>
              <a:ext uri="{FF2B5EF4-FFF2-40B4-BE49-F238E27FC236}">
                <a16:creationId xmlns:a16="http://schemas.microsoft.com/office/drawing/2014/main" id="{FC3066FE-D08A-AA85-ADF2-FB82073134BB}"/>
              </a:ext>
            </a:extLst>
          </p:cNvPr>
          <p:cNvGrpSpPr/>
          <p:nvPr/>
        </p:nvGrpSpPr>
        <p:grpSpPr>
          <a:xfrm>
            <a:off x="5116830" y="1110286"/>
            <a:ext cx="3533290" cy="2691052"/>
            <a:chOff x="3578510" y="1419647"/>
            <a:chExt cx="4021500" cy="3062887"/>
          </a:xfrm>
        </p:grpSpPr>
        <p:sp>
          <p:nvSpPr>
            <p:cNvPr id="7" name="Google Shape;1746;p44">
              <a:extLst>
                <a:ext uri="{FF2B5EF4-FFF2-40B4-BE49-F238E27FC236}">
                  <a16:creationId xmlns:a16="http://schemas.microsoft.com/office/drawing/2014/main" id="{528503B8-7946-AB82-59BE-73F5B5A292A3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7;p44">
              <a:extLst>
                <a:ext uri="{FF2B5EF4-FFF2-40B4-BE49-F238E27FC236}">
                  <a16:creationId xmlns:a16="http://schemas.microsoft.com/office/drawing/2014/main" id="{375F1D24-7C30-B4FA-A26B-F8793644E87E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748;p44">
              <a:extLst>
                <a:ext uri="{FF2B5EF4-FFF2-40B4-BE49-F238E27FC236}">
                  <a16:creationId xmlns:a16="http://schemas.microsoft.com/office/drawing/2014/main" id="{26EE09EE-D90E-FC4B-3965-8A8E7EA28A25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1" name="Google Shape;1749;p44">
                <a:extLst>
                  <a:ext uri="{FF2B5EF4-FFF2-40B4-BE49-F238E27FC236}">
                    <a16:creationId xmlns:a16="http://schemas.microsoft.com/office/drawing/2014/main" id="{D1FF7547-BA68-6C53-9E5C-090D7CDCFF2C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50;p44">
                <a:extLst>
                  <a:ext uri="{FF2B5EF4-FFF2-40B4-BE49-F238E27FC236}">
                    <a16:creationId xmlns:a16="http://schemas.microsoft.com/office/drawing/2014/main" id="{35E87472-5228-F2B8-3B13-FB53C85302F7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0" name="Google Shape;1751;p44">
              <a:extLst>
                <a:ext uri="{FF2B5EF4-FFF2-40B4-BE49-F238E27FC236}">
                  <a16:creationId xmlns:a16="http://schemas.microsoft.com/office/drawing/2014/main" id="{BF06F7D8-B682-E1EC-7E0F-9FBE21CF2525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854C2BD-EEA0-873F-C269-F3C01C94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46" y="13388"/>
            <a:ext cx="4876561" cy="777008"/>
          </a:xfrm>
        </p:spPr>
        <p:txBody>
          <a:bodyPr/>
          <a:lstStyle/>
          <a:p>
            <a:r>
              <a:rPr lang="en-US" dirty="0"/>
              <a:t>Advantages of Paris Algorithm</a:t>
            </a:r>
          </a:p>
        </p:txBody>
      </p:sp>
    </p:spTree>
    <p:extLst>
      <p:ext uri="{BB962C8B-B14F-4D97-AF65-F5344CB8AC3E}">
        <p14:creationId xmlns:p14="http://schemas.microsoft.com/office/powerpoint/2010/main" val="271538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4" name="Google Shape;110;p25">
            <a:extLst>
              <a:ext uri="{FF2B5EF4-FFF2-40B4-BE49-F238E27FC236}">
                <a16:creationId xmlns:a16="http://schemas.microsoft.com/office/drawing/2014/main" id="{7BD121BD-79B1-6DD3-3389-168D31F092E6}"/>
              </a:ext>
            </a:extLst>
          </p:cNvPr>
          <p:cNvSpPr txBox="1">
            <a:spLocks/>
          </p:cNvSpPr>
          <p:nvPr/>
        </p:nvSpPr>
        <p:spPr>
          <a:xfrm>
            <a:off x="559149" y="935357"/>
            <a:ext cx="4000776" cy="3044294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234000" tIns="234000" rIns="234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n-US" dirty="0"/>
              <a:t>•</a:t>
            </a:r>
            <a:r>
              <a:rPr lang="en-US" sz="1600" b="1" dirty="0">
                <a:solidFill>
                  <a:srgbClr val="FFFFFF"/>
                </a:solidFill>
              </a:rPr>
              <a:t>Sensitivity to noise and outliers.</a:t>
            </a:r>
          </a:p>
          <a:p>
            <a:pPr marL="0" indent="0">
              <a:lnSpc>
                <a:spcPct val="20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•Faces Difficulty when handling with different sizes of clusters.</a:t>
            </a:r>
          </a:p>
          <a:p>
            <a:pPr marL="0" indent="0">
              <a:lnSpc>
                <a:spcPct val="20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•Might fail when computing large datasets.</a:t>
            </a:r>
          </a:p>
        </p:txBody>
      </p:sp>
      <p:grpSp>
        <p:nvGrpSpPr>
          <p:cNvPr id="6" name="Google Shape;1745;p44">
            <a:extLst>
              <a:ext uri="{FF2B5EF4-FFF2-40B4-BE49-F238E27FC236}">
                <a16:creationId xmlns:a16="http://schemas.microsoft.com/office/drawing/2014/main" id="{FC3066FE-D08A-AA85-ADF2-FB82073134BB}"/>
              </a:ext>
            </a:extLst>
          </p:cNvPr>
          <p:cNvGrpSpPr/>
          <p:nvPr/>
        </p:nvGrpSpPr>
        <p:grpSpPr>
          <a:xfrm>
            <a:off x="5116830" y="1110286"/>
            <a:ext cx="3533290" cy="2691052"/>
            <a:chOff x="3578510" y="1419647"/>
            <a:chExt cx="4021500" cy="3062887"/>
          </a:xfrm>
        </p:grpSpPr>
        <p:sp>
          <p:nvSpPr>
            <p:cNvPr id="7" name="Google Shape;1746;p44">
              <a:extLst>
                <a:ext uri="{FF2B5EF4-FFF2-40B4-BE49-F238E27FC236}">
                  <a16:creationId xmlns:a16="http://schemas.microsoft.com/office/drawing/2014/main" id="{528503B8-7946-AB82-59BE-73F5B5A292A3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7;p44">
              <a:extLst>
                <a:ext uri="{FF2B5EF4-FFF2-40B4-BE49-F238E27FC236}">
                  <a16:creationId xmlns:a16="http://schemas.microsoft.com/office/drawing/2014/main" id="{375F1D24-7C30-B4FA-A26B-F8793644E87E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748;p44">
              <a:extLst>
                <a:ext uri="{FF2B5EF4-FFF2-40B4-BE49-F238E27FC236}">
                  <a16:creationId xmlns:a16="http://schemas.microsoft.com/office/drawing/2014/main" id="{26EE09EE-D90E-FC4B-3965-8A8E7EA28A25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1" name="Google Shape;1749;p44">
                <a:extLst>
                  <a:ext uri="{FF2B5EF4-FFF2-40B4-BE49-F238E27FC236}">
                    <a16:creationId xmlns:a16="http://schemas.microsoft.com/office/drawing/2014/main" id="{D1FF7547-BA68-6C53-9E5C-090D7CDCFF2C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50;p44">
                <a:extLst>
                  <a:ext uri="{FF2B5EF4-FFF2-40B4-BE49-F238E27FC236}">
                    <a16:creationId xmlns:a16="http://schemas.microsoft.com/office/drawing/2014/main" id="{35E87472-5228-F2B8-3B13-FB53C85302F7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0" name="Google Shape;1751;p44">
              <a:extLst>
                <a:ext uri="{FF2B5EF4-FFF2-40B4-BE49-F238E27FC236}">
                  <a16:creationId xmlns:a16="http://schemas.microsoft.com/office/drawing/2014/main" id="{BF06F7D8-B682-E1EC-7E0F-9FBE21CF2525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854C2BD-EEA0-873F-C269-F3C01C94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46" y="13388"/>
            <a:ext cx="4876561" cy="777008"/>
          </a:xfrm>
        </p:spPr>
        <p:txBody>
          <a:bodyPr/>
          <a:lstStyle/>
          <a:p>
            <a:r>
              <a:rPr lang="en-US" dirty="0"/>
              <a:t>Disadvantages of Paris Algorithm</a:t>
            </a:r>
          </a:p>
        </p:txBody>
      </p:sp>
    </p:spTree>
    <p:extLst>
      <p:ext uri="{BB962C8B-B14F-4D97-AF65-F5344CB8AC3E}">
        <p14:creationId xmlns:p14="http://schemas.microsoft.com/office/powerpoint/2010/main" val="250536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04369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487162" y="689429"/>
            <a:ext cx="7897806" cy="38324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What are graphs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Why graphs are important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What is Hierarchical layout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How does Hierarchical layout works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When to use Hierarchical layout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Y-files as a related app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Hierarchical clustering as a related app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General opinion </a:t>
            </a:r>
            <a:endParaRPr sz="2000" b="1"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2171469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69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770" name="Google Shape;1770;p46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-425434" y="304691"/>
            <a:ext cx="3031709" cy="774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</a:t>
            </a:r>
            <a:endParaRPr dirty="0"/>
          </a:p>
        </p:txBody>
      </p:sp>
      <p:cxnSp>
        <p:nvCxnSpPr>
          <p:cNvPr id="143" name="Google Shape;143;p28"/>
          <p:cNvCxnSpPr>
            <a:cxnSpLocks/>
          </p:cNvCxnSpPr>
          <p:nvPr/>
        </p:nvCxnSpPr>
        <p:spPr>
          <a:xfrm>
            <a:off x="6151725" y="503985"/>
            <a:ext cx="0" cy="413552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2" name="Google Shape;152;p28"/>
          <p:cNvCxnSpPr>
            <a:cxnSpLocks/>
          </p:cNvCxnSpPr>
          <p:nvPr/>
        </p:nvCxnSpPr>
        <p:spPr>
          <a:xfrm>
            <a:off x="6025915" y="925473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</p:cNvCxnSpPr>
          <p:nvPr/>
        </p:nvCxnSpPr>
        <p:spPr>
          <a:xfrm>
            <a:off x="6041930" y="1630527"/>
            <a:ext cx="208550" cy="192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</p:cNvCxnSpPr>
          <p:nvPr/>
        </p:nvCxnSpPr>
        <p:spPr>
          <a:xfrm>
            <a:off x="6041930" y="2456278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cxnSpLocks/>
          </p:cNvCxnSpPr>
          <p:nvPr/>
        </p:nvCxnSpPr>
        <p:spPr>
          <a:xfrm flipV="1">
            <a:off x="6041930" y="3397351"/>
            <a:ext cx="208500" cy="19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55;p28">
            <a:extLst>
              <a:ext uri="{FF2B5EF4-FFF2-40B4-BE49-F238E27FC236}">
                <a16:creationId xmlns:a16="http://schemas.microsoft.com/office/drawing/2014/main" id="{940779E7-2C38-8550-EDE2-81687498AC35}"/>
              </a:ext>
            </a:extLst>
          </p:cNvPr>
          <p:cNvCxnSpPr>
            <a:cxnSpLocks/>
          </p:cNvCxnSpPr>
          <p:nvPr/>
        </p:nvCxnSpPr>
        <p:spPr>
          <a:xfrm>
            <a:off x="6041930" y="4218027"/>
            <a:ext cx="208500" cy="1691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8247D1-1D87-F963-DD54-6C660A97A129}"/>
              </a:ext>
            </a:extLst>
          </p:cNvPr>
          <p:cNvSpPr txBox="1"/>
          <p:nvPr/>
        </p:nvSpPr>
        <p:spPr>
          <a:xfrm>
            <a:off x="4629086" y="771584"/>
            <a:ext cx="128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73ED33-1088-AF2B-8B00-45EF51604E71}"/>
              </a:ext>
            </a:extLst>
          </p:cNvPr>
          <p:cNvSpPr txBox="1"/>
          <p:nvPr/>
        </p:nvSpPr>
        <p:spPr>
          <a:xfrm>
            <a:off x="6484383" y="1476638"/>
            <a:ext cx="128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Background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CD411B-5A84-7583-651A-779A6D4B7B6D}"/>
              </a:ext>
            </a:extLst>
          </p:cNvPr>
          <p:cNvSpPr txBox="1"/>
          <p:nvPr/>
        </p:nvSpPr>
        <p:spPr>
          <a:xfrm>
            <a:off x="3223936" y="2335579"/>
            <a:ext cx="3263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Implementation Methodology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C328E-ADB1-627E-F7A3-83EC72770F26}"/>
              </a:ext>
            </a:extLst>
          </p:cNvPr>
          <p:cNvSpPr txBox="1"/>
          <p:nvPr/>
        </p:nvSpPr>
        <p:spPr>
          <a:xfrm>
            <a:off x="6430594" y="3243462"/>
            <a:ext cx="3263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Related Apps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20D47E-FA86-37EC-37C2-80EF6D73C5D2}"/>
              </a:ext>
            </a:extLst>
          </p:cNvPr>
          <p:cNvSpPr txBox="1"/>
          <p:nvPr/>
        </p:nvSpPr>
        <p:spPr>
          <a:xfrm>
            <a:off x="4514599" y="4081056"/>
            <a:ext cx="3263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E843BAD5-659F-6CB2-8091-4E0A6E172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3" name="Google Shape;109;p25">
            <a:extLst>
              <a:ext uri="{FF2B5EF4-FFF2-40B4-BE49-F238E27FC236}">
                <a16:creationId xmlns:a16="http://schemas.microsoft.com/office/drawing/2014/main" id="{6E9FF980-7654-F13A-193F-12B89A249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08803" y="842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Introdcution </a:t>
            </a:r>
            <a:endParaRPr sz="3000" dirty="0"/>
          </a:p>
        </p:txBody>
      </p:sp>
      <p:sp>
        <p:nvSpPr>
          <p:cNvPr id="44" name="Google Shape;110;p25">
            <a:extLst>
              <a:ext uri="{FF2B5EF4-FFF2-40B4-BE49-F238E27FC236}">
                <a16:creationId xmlns:a16="http://schemas.microsoft.com/office/drawing/2014/main" id="{7BD121BD-79B1-6DD3-3389-168D31F092E6}"/>
              </a:ext>
            </a:extLst>
          </p:cNvPr>
          <p:cNvSpPr txBox="1">
            <a:spLocks/>
          </p:cNvSpPr>
          <p:nvPr/>
        </p:nvSpPr>
        <p:spPr>
          <a:xfrm>
            <a:off x="1315910" y="656990"/>
            <a:ext cx="3700548" cy="3568164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234000" tIns="234000" rIns="234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endParaRPr lang="en-US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800" b="1" dirty="0"/>
              <a:t>What is graph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800" b="1" dirty="0"/>
              <a:t>Importance of graphs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800" b="1" dirty="0"/>
              <a:t>Types of graphs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pic>
        <p:nvPicPr>
          <p:cNvPr id="5" name="Google Shape;1794;p47">
            <a:extLst>
              <a:ext uri="{FF2B5EF4-FFF2-40B4-BE49-F238E27FC236}">
                <a16:creationId xmlns:a16="http://schemas.microsoft.com/office/drawing/2014/main" id="{47BAEC0B-383F-0566-9AE9-623A538A006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5302" r="25297"/>
          <a:stretch/>
        </p:blipFill>
        <p:spPr>
          <a:xfrm>
            <a:off x="5982934" y="951738"/>
            <a:ext cx="2845450" cy="3240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4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3" name="Google Shape;109;p25">
            <a:extLst>
              <a:ext uri="{FF2B5EF4-FFF2-40B4-BE49-F238E27FC236}">
                <a16:creationId xmlns:a16="http://schemas.microsoft.com/office/drawing/2014/main" id="{6E9FF980-7654-F13A-193F-12B89A249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79923" y="1594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</a:t>
            </a:r>
            <a:endParaRPr sz="3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F5DB9D-E5CE-BB63-FDE9-43E4F7B91B1A}"/>
              </a:ext>
            </a:extLst>
          </p:cNvPr>
          <p:cNvSpPr txBox="1"/>
          <p:nvPr/>
        </p:nvSpPr>
        <p:spPr>
          <a:xfrm>
            <a:off x="563671" y="939452"/>
            <a:ext cx="385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FFFF"/>
                </a:solidFill>
              </a:rPr>
              <a:t>Types of Layouts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870C27-2CD8-101C-14DE-B592EE0C2BBB}"/>
              </a:ext>
            </a:extLst>
          </p:cNvPr>
          <p:cNvSpPr txBox="1"/>
          <p:nvPr/>
        </p:nvSpPr>
        <p:spPr>
          <a:xfrm>
            <a:off x="929013" y="1513582"/>
            <a:ext cx="3858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Circular layout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Radial Layout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Tree Layout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Layered Layout </a:t>
            </a:r>
          </a:p>
        </p:txBody>
      </p:sp>
    </p:spTree>
    <p:extLst>
      <p:ext uri="{BB962C8B-B14F-4D97-AF65-F5344CB8AC3E}">
        <p14:creationId xmlns:p14="http://schemas.microsoft.com/office/powerpoint/2010/main" val="50265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-2561580" y="235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Background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1037166" y="768750"/>
            <a:ext cx="777705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lt2"/>
                </a:solidFill>
              </a:rPr>
              <a:t>How to choose suitable Layout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dirty="0">
              <a:solidFill>
                <a:schemeClr val="lt2"/>
              </a:solidFill>
            </a:endParaRPr>
          </a:p>
          <a:p>
            <a:pPr marL="342900" marR="0" lvl="0" indent="-342900" algn="just" rtl="0" fontAlgn="base">
              <a:lnSpc>
                <a:spcPct val="200000"/>
              </a:lnSpc>
              <a:buClr>
                <a:srgbClr val="FFFFFF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Minimizing the number of link crossings</a:t>
            </a:r>
            <a:endParaRPr lang="en-US" sz="1800" i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200000"/>
              </a:lnSpc>
              <a:buClr>
                <a:srgbClr val="FFFFFF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Minimizing the total </a:t>
            </a:r>
            <a:r>
              <a:rPr lang="en-US" sz="1800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area</a:t>
            </a:r>
            <a:r>
              <a:rPr lang="en-US" sz="18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of the drawing</a:t>
            </a:r>
            <a:endParaRPr lang="en-US" sz="1800" i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200000"/>
              </a:lnSpc>
              <a:buClr>
                <a:srgbClr val="FFFFFF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Minimizing the number of </a:t>
            </a:r>
            <a:r>
              <a:rPr lang="en-US" sz="1800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bends</a:t>
            </a:r>
            <a:r>
              <a:rPr lang="en-US" sz="18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(in orthogonal drawings)</a:t>
            </a:r>
            <a:endParaRPr lang="en-US" sz="1800" i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200000"/>
              </a:lnSpc>
              <a:buClr>
                <a:srgbClr val="FFFFFF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Maximizing the smallest </a:t>
            </a:r>
            <a:r>
              <a:rPr lang="en-US" sz="1800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angle</a:t>
            </a:r>
            <a:r>
              <a:rPr lang="en-US" sz="18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formed by consecutive incident links</a:t>
            </a:r>
            <a:endParaRPr lang="en-US" sz="1800" i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200000"/>
              </a:lnSpc>
              <a:buClr>
                <a:srgbClr val="FFFFFF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Maximizing the display of </a:t>
            </a:r>
            <a:r>
              <a:rPr lang="en-US" sz="1800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symmetries</a:t>
            </a:r>
            <a:endParaRPr lang="en-US" sz="1800" i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1" i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10613D9-2629-F96E-ACA5-2D1D068F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9592"/>
            <a:ext cx="2344154" cy="1163849"/>
          </a:xfrm>
          <a:prstGeom prst="rect">
            <a:avLst/>
          </a:prstGeom>
        </p:spPr>
      </p:pic>
      <p:grpSp>
        <p:nvGrpSpPr>
          <p:cNvPr id="5" name="Google Shape;9031;p55">
            <a:extLst>
              <a:ext uri="{FF2B5EF4-FFF2-40B4-BE49-F238E27FC236}">
                <a16:creationId xmlns:a16="http://schemas.microsoft.com/office/drawing/2014/main" id="{C3E36AF1-3AED-303E-3E15-EDA6BC4D7D88}"/>
              </a:ext>
            </a:extLst>
          </p:cNvPr>
          <p:cNvGrpSpPr/>
          <p:nvPr/>
        </p:nvGrpSpPr>
        <p:grpSpPr>
          <a:xfrm>
            <a:off x="6628494" y="808205"/>
            <a:ext cx="1923395" cy="1859057"/>
            <a:chOff x="4249973" y="1201875"/>
            <a:chExt cx="1958568" cy="1888762"/>
          </a:xfrm>
        </p:grpSpPr>
        <p:sp>
          <p:nvSpPr>
            <p:cNvPr id="6" name="Google Shape;9032;p55">
              <a:extLst>
                <a:ext uri="{FF2B5EF4-FFF2-40B4-BE49-F238E27FC236}">
                  <a16:creationId xmlns:a16="http://schemas.microsoft.com/office/drawing/2014/main" id="{49705CD5-AC8C-FEB9-7658-446969EA81CB}"/>
                </a:ext>
              </a:extLst>
            </p:cNvPr>
            <p:cNvSpPr/>
            <p:nvPr/>
          </p:nvSpPr>
          <p:spPr>
            <a:xfrm>
              <a:off x="4468527" y="1411932"/>
              <a:ext cx="1528500" cy="14526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" name="Google Shape;9033;p55">
              <a:extLst>
                <a:ext uri="{FF2B5EF4-FFF2-40B4-BE49-F238E27FC236}">
                  <a16:creationId xmlns:a16="http://schemas.microsoft.com/office/drawing/2014/main" id="{E80FA68E-8ADA-7842-4368-C1E446295FE0}"/>
                </a:ext>
              </a:extLst>
            </p:cNvPr>
            <p:cNvGrpSpPr/>
            <p:nvPr/>
          </p:nvGrpSpPr>
          <p:grpSpPr>
            <a:xfrm>
              <a:off x="5853086" y="1789142"/>
              <a:ext cx="355454" cy="1048099"/>
              <a:chOff x="5576108" y="2016725"/>
              <a:chExt cx="565200" cy="1666560"/>
            </a:xfrm>
          </p:grpSpPr>
          <p:sp>
            <p:nvSpPr>
              <p:cNvPr id="20" name="Google Shape;9034;p55">
                <a:extLst>
                  <a:ext uri="{FF2B5EF4-FFF2-40B4-BE49-F238E27FC236}">
                    <a16:creationId xmlns:a16="http://schemas.microsoft.com/office/drawing/2014/main" id="{5FF84FE0-7054-F84D-3953-90D67ED3BA7A}"/>
                  </a:ext>
                </a:extLst>
              </p:cNvPr>
              <p:cNvSpPr/>
              <p:nvPr/>
            </p:nvSpPr>
            <p:spPr>
              <a:xfrm>
                <a:off x="5576108" y="2016725"/>
                <a:ext cx="565200" cy="565500"/>
              </a:xfrm>
              <a:prstGeom prst="ellipse">
                <a:avLst/>
              </a:pr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1" name="Google Shape;9035;p55">
                <a:extLst>
                  <a:ext uri="{FF2B5EF4-FFF2-40B4-BE49-F238E27FC236}">
                    <a16:creationId xmlns:a16="http://schemas.microsoft.com/office/drawing/2014/main" id="{7484FA47-14A2-A843-2505-CD49FF971F9C}"/>
                  </a:ext>
                </a:extLst>
              </p:cNvPr>
              <p:cNvSpPr/>
              <p:nvPr/>
            </p:nvSpPr>
            <p:spPr>
              <a:xfrm rot="6479001">
                <a:off x="5275897" y="3050667"/>
                <a:ext cx="1119386" cy="152834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oogle Shape;9036;p55">
              <a:extLst>
                <a:ext uri="{FF2B5EF4-FFF2-40B4-BE49-F238E27FC236}">
                  <a16:creationId xmlns:a16="http://schemas.microsoft.com/office/drawing/2014/main" id="{4767F137-F047-531F-0AE3-D48ECC99BFDC}"/>
                </a:ext>
              </a:extLst>
            </p:cNvPr>
            <p:cNvGrpSpPr/>
            <p:nvPr/>
          </p:nvGrpSpPr>
          <p:grpSpPr>
            <a:xfrm>
              <a:off x="4869455" y="2691676"/>
              <a:ext cx="1013897" cy="398961"/>
              <a:chOff x="4012057" y="3451825"/>
              <a:chExt cx="1612175" cy="634379"/>
            </a:xfrm>
          </p:grpSpPr>
          <p:sp>
            <p:nvSpPr>
              <p:cNvPr id="18" name="Google Shape;9037;p55">
                <a:extLst>
                  <a:ext uri="{FF2B5EF4-FFF2-40B4-BE49-F238E27FC236}">
                    <a16:creationId xmlns:a16="http://schemas.microsoft.com/office/drawing/2014/main" id="{D4C94350-F0AA-C566-5670-78C137798FA6}"/>
                  </a:ext>
                </a:extLst>
              </p:cNvPr>
              <p:cNvSpPr/>
              <p:nvPr/>
            </p:nvSpPr>
            <p:spPr>
              <a:xfrm>
                <a:off x="5059033" y="3451825"/>
                <a:ext cx="565200" cy="565500"/>
              </a:xfrm>
              <a:prstGeom prst="ellipse">
                <a:avLst/>
              </a:pr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9" name="Google Shape;9038;p55">
                <a:extLst>
                  <a:ext uri="{FF2B5EF4-FFF2-40B4-BE49-F238E27FC236}">
                    <a16:creationId xmlns:a16="http://schemas.microsoft.com/office/drawing/2014/main" id="{6068248B-CF14-FEDE-1540-510CED713096}"/>
                  </a:ext>
                </a:extLst>
              </p:cNvPr>
              <p:cNvSpPr/>
              <p:nvPr/>
            </p:nvSpPr>
            <p:spPr>
              <a:xfrm rot="10799079">
                <a:off x="4012507" y="3933353"/>
                <a:ext cx="1119600" cy="15270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oogle Shape;9039;p55">
              <a:extLst>
                <a:ext uri="{FF2B5EF4-FFF2-40B4-BE49-F238E27FC236}">
                  <a16:creationId xmlns:a16="http://schemas.microsoft.com/office/drawing/2014/main" id="{F1B90F68-C628-159C-B4F7-E16B3DB67290}"/>
                </a:ext>
              </a:extLst>
            </p:cNvPr>
            <p:cNvGrpSpPr/>
            <p:nvPr/>
          </p:nvGrpSpPr>
          <p:grpSpPr>
            <a:xfrm>
              <a:off x="4276937" y="2155961"/>
              <a:ext cx="651965" cy="891358"/>
              <a:chOff x="3069908" y="2599997"/>
              <a:chExt cx="1036675" cy="1417328"/>
            </a:xfrm>
          </p:grpSpPr>
          <p:sp>
            <p:nvSpPr>
              <p:cNvPr id="16" name="Google Shape;9040;p55">
                <a:extLst>
                  <a:ext uri="{FF2B5EF4-FFF2-40B4-BE49-F238E27FC236}">
                    <a16:creationId xmlns:a16="http://schemas.microsoft.com/office/drawing/2014/main" id="{70935F87-169D-983D-55A7-23DB65B073B7}"/>
                  </a:ext>
                </a:extLst>
              </p:cNvPr>
              <p:cNvSpPr/>
              <p:nvPr/>
            </p:nvSpPr>
            <p:spPr>
              <a:xfrm>
                <a:off x="3541383" y="3451825"/>
                <a:ext cx="565200" cy="565500"/>
              </a:xfrm>
              <a:prstGeom prst="ellipse">
                <a:avLst/>
              </a:pr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7" name="Google Shape;9041;p55">
                <a:extLst>
                  <a:ext uri="{FF2B5EF4-FFF2-40B4-BE49-F238E27FC236}">
                    <a16:creationId xmlns:a16="http://schemas.microsoft.com/office/drawing/2014/main" id="{D1F5F5E1-9FB6-22F3-7B60-F8122B6D88EA}"/>
                  </a:ext>
                </a:extLst>
              </p:cNvPr>
              <p:cNvSpPr/>
              <p:nvPr/>
            </p:nvSpPr>
            <p:spPr>
              <a:xfrm rot="-6478717">
                <a:off x="2755922" y="3079191"/>
                <a:ext cx="1119672" cy="15341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oogle Shape;9042;p55">
              <a:extLst>
                <a:ext uri="{FF2B5EF4-FFF2-40B4-BE49-F238E27FC236}">
                  <a16:creationId xmlns:a16="http://schemas.microsoft.com/office/drawing/2014/main" id="{4F44638F-A1FE-8947-9D8A-78F318731676}"/>
                </a:ext>
              </a:extLst>
            </p:cNvPr>
            <p:cNvGrpSpPr/>
            <p:nvPr/>
          </p:nvGrpSpPr>
          <p:grpSpPr>
            <a:xfrm>
              <a:off x="5054918" y="1201875"/>
              <a:ext cx="999548" cy="602711"/>
              <a:chOff x="4306958" y="1082925"/>
              <a:chExt cx="1589359" cy="958358"/>
            </a:xfrm>
          </p:grpSpPr>
          <p:sp>
            <p:nvSpPr>
              <p:cNvPr id="14" name="Google Shape;9043;p55">
                <a:extLst>
                  <a:ext uri="{FF2B5EF4-FFF2-40B4-BE49-F238E27FC236}">
                    <a16:creationId xmlns:a16="http://schemas.microsoft.com/office/drawing/2014/main" id="{7FC7831B-BE7D-D832-FDE7-51E8AB47701F}"/>
                  </a:ext>
                </a:extLst>
              </p:cNvPr>
              <p:cNvSpPr/>
              <p:nvPr/>
            </p:nvSpPr>
            <p:spPr>
              <a:xfrm>
                <a:off x="4306958" y="1082925"/>
                <a:ext cx="565200" cy="565500"/>
              </a:xfrm>
              <a:prstGeom prst="ellipse">
                <a:avLst/>
              </a:pr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5" name="Google Shape;9044;p55">
                <a:extLst>
                  <a:ext uri="{FF2B5EF4-FFF2-40B4-BE49-F238E27FC236}">
                    <a16:creationId xmlns:a16="http://schemas.microsoft.com/office/drawing/2014/main" id="{2A16182D-000B-2E8E-19A1-772ADF4A55C9}"/>
                  </a:ext>
                </a:extLst>
              </p:cNvPr>
              <p:cNvSpPr/>
              <p:nvPr/>
            </p:nvSpPr>
            <p:spPr>
              <a:xfrm rot="2159678">
                <a:off x="4838902" y="1574444"/>
                <a:ext cx="1119431" cy="152476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oogle Shape;9045;p55">
              <a:extLst>
                <a:ext uri="{FF2B5EF4-FFF2-40B4-BE49-F238E27FC236}">
                  <a16:creationId xmlns:a16="http://schemas.microsoft.com/office/drawing/2014/main" id="{7AEE20FF-79D1-84B6-25A6-A4DC0FB76539}"/>
                </a:ext>
              </a:extLst>
            </p:cNvPr>
            <p:cNvGrpSpPr/>
            <p:nvPr/>
          </p:nvGrpSpPr>
          <p:grpSpPr>
            <a:xfrm>
              <a:off x="4249973" y="1303451"/>
              <a:ext cx="799317" cy="841334"/>
              <a:chOff x="3027033" y="1244439"/>
              <a:chExt cx="1270977" cy="1337786"/>
            </a:xfrm>
          </p:grpSpPr>
          <p:sp>
            <p:nvSpPr>
              <p:cNvPr id="12" name="Google Shape;9046;p55">
                <a:extLst>
                  <a:ext uri="{FF2B5EF4-FFF2-40B4-BE49-F238E27FC236}">
                    <a16:creationId xmlns:a16="http://schemas.microsoft.com/office/drawing/2014/main" id="{F42AF5A4-F9C8-74B5-B516-0E272E1BAEF4}"/>
                  </a:ext>
                </a:extLst>
              </p:cNvPr>
              <p:cNvSpPr/>
              <p:nvPr/>
            </p:nvSpPr>
            <p:spPr>
              <a:xfrm>
                <a:off x="3027033" y="2016725"/>
                <a:ext cx="565200" cy="565500"/>
              </a:xfrm>
              <a:prstGeom prst="ellipse">
                <a:avLst/>
              </a:pr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3" name="Google Shape;9047;p55">
                <a:extLst>
                  <a:ext uri="{FF2B5EF4-FFF2-40B4-BE49-F238E27FC236}">
                    <a16:creationId xmlns:a16="http://schemas.microsoft.com/office/drawing/2014/main" id="{E7642B24-D518-7919-1506-5A6FB14A514F}"/>
                  </a:ext>
                </a:extLst>
              </p:cNvPr>
              <p:cNvSpPr/>
              <p:nvPr/>
            </p:nvSpPr>
            <p:spPr>
              <a:xfrm rot="-2159137">
                <a:off x="3240473" y="1559002"/>
                <a:ext cx="1119673" cy="15327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7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3" name="Google Shape;109;p25">
            <a:extLst>
              <a:ext uri="{FF2B5EF4-FFF2-40B4-BE49-F238E27FC236}">
                <a16:creationId xmlns:a16="http://schemas.microsoft.com/office/drawing/2014/main" id="{6E9FF980-7654-F13A-193F-12B89A249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139" y="2183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Hierarchic</a:t>
            </a:r>
            <a:r>
              <a:rPr lang="en" dirty="0"/>
              <a:t> / Layered Layout  </a:t>
            </a:r>
            <a:endParaRPr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63EBE-3404-6B31-7DD5-6EE921A65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801" y="1122680"/>
            <a:ext cx="5943600" cy="2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8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3" name="Google Shape;109;p25">
            <a:extLst>
              <a:ext uri="{FF2B5EF4-FFF2-40B4-BE49-F238E27FC236}">
                <a16:creationId xmlns:a16="http://schemas.microsoft.com/office/drawing/2014/main" id="{6E9FF980-7654-F13A-193F-12B89A249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208" y="121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Methodology  </a:t>
            </a:r>
            <a:endParaRPr sz="3000" dirty="0"/>
          </a:p>
        </p:txBody>
      </p:sp>
      <p:pic>
        <p:nvPicPr>
          <p:cNvPr id="6" name="Picture 5" descr="Diagram, radar chart&#10;&#10;Description automatically generated">
            <a:extLst>
              <a:ext uri="{FF2B5EF4-FFF2-40B4-BE49-F238E27FC236}">
                <a16:creationId xmlns:a16="http://schemas.microsoft.com/office/drawing/2014/main" id="{2DAF5DAD-D8CE-0BEF-9804-338393491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932" y="1046797"/>
            <a:ext cx="5384211" cy="3223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5EE8EE-EDD9-F4A2-4D68-814DE1FECAB7}"/>
              </a:ext>
            </a:extLst>
          </p:cNvPr>
          <p:cNvSpPr txBox="1"/>
          <p:nvPr/>
        </p:nvSpPr>
        <p:spPr>
          <a:xfrm>
            <a:off x="544286" y="1985957"/>
            <a:ext cx="2097313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</a:rPr>
              <a:t>Phases of Implementing Sugiyama Algorithm for layered Graph </a:t>
            </a:r>
          </a:p>
        </p:txBody>
      </p:sp>
    </p:spTree>
    <p:extLst>
      <p:ext uri="{BB962C8B-B14F-4D97-AF65-F5344CB8AC3E}">
        <p14:creationId xmlns:p14="http://schemas.microsoft.com/office/powerpoint/2010/main" val="23656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3" name="Google Shape;109;p25">
            <a:extLst>
              <a:ext uri="{FF2B5EF4-FFF2-40B4-BE49-F238E27FC236}">
                <a16:creationId xmlns:a16="http://schemas.microsoft.com/office/drawing/2014/main" id="{6E9FF980-7654-F13A-193F-12B89A249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208" y="121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Methodology  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EE8EE-EDD9-F4A2-4D68-814DE1FECAB7}"/>
              </a:ext>
            </a:extLst>
          </p:cNvPr>
          <p:cNvSpPr txBox="1"/>
          <p:nvPr/>
        </p:nvSpPr>
        <p:spPr>
          <a:xfrm>
            <a:off x="79948" y="954391"/>
            <a:ext cx="3735049" cy="3192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i="1" u="sng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Step1:</a:t>
            </a:r>
            <a:r>
              <a:rPr lang="en-US" sz="1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Receiving a directed graph as an input to be processed into layered drawing.  </a:t>
            </a:r>
            <a:endParaRPr lang="en-US" sz="1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1.1</a:t>
            </a:r>
            <a:r>
              <a:rPr lang="en-US" sz="1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getting rid of edges causing cycles (reverse direction).</a:t>
            </a:r>
            <a:endParaRPr lang="en-US" sz="1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Step 1.2:</a:t>
            </a:r>
            <a:r>
              <a:rPr lang="en-US" sz="1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Place vertices in horizontal layers. </a:t>
            </a:r>
            <a:endParaRPr lang="en-US" sz="1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1.3</a:t>
            </a:r>
            <a:r>
              <a:rPr lang="en-US" sz="1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adding dummy vertices to support long span edges. </a:t>
            </a:r>
            <a:endParaRPr lang="en-US" sz="1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i="1" u="sng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</a:t>
            </a:r>
            <a:r>
              <a:rPr lang="en-US" sz="1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Specify the sequence of vertices and minimize the total number of edges crossing.  </a:t>
            </a:r>
            <a:endParaRPr lang="en-US" sz="1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i="1" u="sng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3</a:t>
            </a:r>
            <a:r>
              <a:rPr lang="en-US" sz="1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Determine the coordinates of vertices </a:t>
            </a:r>
            <a:endParaRPr lang="en-US" sz="1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i="1" u="sng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4:</a:t>
            </a:r>
            <a:r>
              <a:rPr lang="en-US" sz="1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Draw the graph and removing dummy vertices.</a:t>
            </a:r>
            <a:endParaRPr lang="en-US" sz="1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8ED1EC92-BE3A-0E4C-13A0-2767EA3C9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564" y="1016499"/>
            <a:ext cx="5115779" cy="3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988FD671-D245-4D2E-6C97-84A472C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651"/>
            <a:ext cx="2344154" cy="1163849"/>
          </a:xfrm>
          <a:prstGeom prst="rect">
            <a:avLst/>
          </a:prstGeom>
        </p:spPr>
      </p:pic>
      <p:sp>
        <p:nvSpPr>
          <p:cNvPr id="43" name="Google Shape;109;p25">
            <a:extLst>
              <a:ext uri="{FF2B5EF4-FFF2-40B4-BE49-F238E27FC236}">
                <a16:creationId xmlns:a16="http://schemas.microsoft.com/office/drawing/2014/main" id="{6E9FF980-7654-F13A-193F-12B89A249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23262" y="819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Implemntation Methdology – Areas of application  </a:t>
            </a:r>
            <a:endParaRPr sz="3000" dirty="0"/>
          </a:p>
        </p:txBody>
      </p:sp>
      <p:sp>
        <p:nvSpPr>
          <p:cNvPr id="44" name="Google Shape;110;p25">
            <a:extLst>
              <a:ext uri="{FF2B5EF4-FFF2-40B4-BE49-F238E27FC236}">
                <a16:creationId xmlns:a16="http://schemas.microsoft.com/office/drawing/2014/main" id="{7BD121BD-79B1-6DD3-3389-168D31F092E6}"/>
              </a:ext>
            </a:extLst>
          </p:cNvPr>
          <p:cNvSpPr txBox="1">
            <a:spLocks/>
          </p:cNvSpPr>
          <p:nvPr/>
        </p:nvSpPr>
        <p:spPr>
          <a:xfrm>
            <a:off x="517828" y="522514"/>
            <a:ext cx="4238131" cy="3715657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234000" tIns="234000" rIns="234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endParaRPr lang="en-US" dirty="0"/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Workflow visualization</a:t>
            </a:r>
            <a:endParaRPr lang="en-US" sz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engineering (e.g., state diagram or activity diagrams)</a:t>
            </a:r>
            <a:endParaRPr lang="en-US" sz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 modeling</a:t>
            </a:r>
            <a:endParaRPr lang="en-US" sz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 modeling (e.g., Entity-Relationship diagrams)</a:t>
            </a:r>
            <a:endParaRPr lang="en-US" sz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Bi-partite graphs (right hand side in a layer and left-hand side in second layer)</a:t>
            </a:r>
            <a:endParaRPr lang="en-US" sz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Planner graphs </a:t>
            </a:r>
            <a:endParaRPr lang="en-US" sz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Bioinformatics (e.g., biochemical pathways)</a:t>
            </a:r>
            <a:endParaRPr lang="en-US" sz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Network management</a:t>
            </a:r>
            <a:endParaRPr lang="en-US" sz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Decision diagrams</a:t>
            </a:r>
            <a:endParaRPr lang="en-US" sz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grpSp>
        <p:nvGrpSpPr>
          <p:cNvPr id="6" name="Google Shape;1745;p44">
            <a:extLst>
              <a:ext uri="{FF2B5EF4-FFF2-40B4-BE49-F238E27FC236}">
                <a16:creationId xmlns:a16="http://schemas.microsoft.com/office/drawing/2014/main" id="{FC3066FE-D08A-AA85-ADF2-FB82073134BB}"/>
              </a:ext>
            </a:extLst>
          </p:cNvPr>
          <p:cNvGrpSpPr/>
          <p:nvPr/>
        </p:nvGrpSpPr>
        <p:grpSpPr>
          <a:xfrm>
            <a:off x="5116830" y="1110286"/>
            <a:ext cx="3533290" cy="2691052"/>
            <a:chOff x="3578510" y="1419647"/>
            <a:chExt cx="4021500" cy="3062887"/>
          </a:xfrm>
        </p:grpSpPr>
        <p:sp>
          <p:nvSpPr>
            <p:cNvPr id="7" name="Google Shape;1746;p44">
              <a:extLst>
                <a:ext uri="{FF2B5EF4-FFF2-40B4-BE49-F238E27FC236}">
                  <a16:creationId xmlns:a16="http://schemas.microsoft.com/office/drawing/2014/main" id="{528503B8-7946-AB82-59BE-73F5B5A292A3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7;p44">
              <a:extLst>
                <a:ext uri="{FF2B5EF4-FFF2-40B4-BE49-F238E27FC236}">
                  <a16:creationId xmlns:a16="http://schemas.microsoft.com/office/drawing/2014/main" id="{375F1D24-7C30-B4FA-A26B-F8793644E87E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748;p44">
              <a:extLst>
                <a:ext uri="{FF2B5EF4-FFF2-40B4-BE49-F238E27FC236}">
                  <a16:creationId xmlns:a16="http://schemas.microsoft.com/office/drawing/2014/main" id="{26EE09EE-D90E-FC4B-3965-8A8E7EA28A25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1" name="Google Shape;1749;p44">
                <a:extLst>
                  <a:ext uri="{FF2B5EF4-FFF2-40B4-BE49-F238E27FC236}">
                    <a16:creationId xmlns:a16="http://schemas.microsoft.com/office/drawing/2014/main" id="{D1FF7547-BA68-6C53-9E5C-090D7CDCFF2C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50;p44">
                <a:extLst>
                  <a:ext uri="{FF2B5EF4-FFF2-40B4-BE49-F238E27FC236}">
                    <a16:creationId xmlns:a16="http://schemas.microsoft.com/office/drawing/2014/main" id="{35E87472-5228-F2B8-3B13-FB53C85302F7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0" name="Google Shape;1751;p44">
              <a:extLst>
                <a:ext uri="{FF2B5EF4-FFF2-40B4-BE49-F238E27FC236}">
                  <a16:creationId xmlns:a16="http://schemas.microsoft.com/office/drawing/2014/main" id="{BF06F7D8-B682-E1EC-7E0F-9FBE21CF2525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12760786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500</Words>
  <Application>Microsoft Office PowerPoint</Application>
  <PresentationFormat>On-screen Show (16:9)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Roboto Medium</vt:lpstr>
      <vt:lpstr>Wingdings</vt:lpstr>
      <vt:lpstr>Rajdhani</vt:lpstr>
      <vt:lpstr>Calibri</vt:lpstr>
      <vt:lpstr>Times New Roman</vt:lpstr>
      <vt:lpstr>Fira Sans Condensed</vt:lpstr>
      <vt:lpstr>Anton</vt:lpstr>
      <vt:lpstr>Symbol</vt:lpstr>
      <vt:lpstr>Advent Pro Light</vt:lpstr>
      <vt:lpstr>Fira Sans Condensed Light</vt:lpstr>
      <vt:lpstr>Ai Tech Agency by Slidesgo</vt:lpstr>
      <vt:lpstr>Layered Graph Drawing</vt:lpstr>
      <vt:lpstr>Overview </vt:lpstr>
      <vt:lpstr>Introdcution </vt:lpstr>
      <vt:lpstr>Background </vt:lpstr>
      <vt:lpstr>Background</vt:lpstr>
      <vt:lpstr>Hierarchic / Layered Layout  </vt:lpstr>
      <vt:lpstr>Implementation Methodology  </vt:lpstr>
      <vt:lpstr>Implementation Methodology  </vt:lpstr>
      <vt:lpstr>Implemntation Methdology – Areas of application  </vt:lpstr>
      <vt:lpstr>Basic Operation</vt:lpstr>
      <vt:lpstr>Advantages of Y-FILES</vt:lpstr>
      <vt:lpstr>Disadvantages of YFILES</vt:lpstr>
      <vt:lpstr>Related Apps- Hierarchical clustering</vt:lpstr>
      <vt:lpstr>Node pair sampling -Paris</vt:lpstr>
      <vt:lpstr>Node pair sampling -Paris</vt:lpstr>
      <vt:lpstr>Advantages of Paris Algorithm</vt:lpstr>
      <vt:lpstr>Disadvantages of Paris Algorithm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Layered Graph Drawing</dc:title>
  <dc:creator>alaa salhin</dc:creator>
  <cp:lastModifiedBy>Alaa.Hesham</cp:lastModifiedBy>
  <cp:revision>2</cp:revision>
  <dcterms:modified xsi:type="dcterms:W3CDTF">2022-07-16T23:56:06Z</dcterms:modified>
</cp:coreProperties>
</file>