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arn.gomycode.co/checkpoints/2074aa4a-388a-47e1-8ae0-ed57866e74fc"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datamanagement/definition/relational-database" TargetMode="External"/><Relationship Id="rId2" Type="http://schemas.openxmlformats.org/officeDocument/2006/relationships/hyperlink" Target="https://www.techtarget.com/searchdatamanagement/definition/database" TargetMode="External"/><Relationship Id="rId1" Type="http://schemas.openxmlformats.org/officeDocument/2006/relationships/slideLayout" Target="../slideLayouts/slideLayout2.xml"/><Relationship Id="rId4" Type="http://schemas.openxmlformats.org/officeDocument/2006/relationships/hyperlink" Target="https://searchsqlserver.techtarget.com/definition/SQ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5916" y="81501"/>
            <a:ext cx="8459788" cy="1508761"/>
          </a:xfrm>
        </p:spPr>
        <p:txBody>
          <a:bodyPr>
            <a:normAutofit fontScale="90000"/>
          </a:bodyPr>
          <a:lstStyle/>
          <a:p>
            <a:r>
              <a:rPr lang="fr-FR" b="1" dirty="0">
                <a:hlinkClick r:id="rId2"/>
              </a:rPr>
              <a:t>Introduction to </a:t>
            </a:r>
            <a:r>
              <a:rPr lang="fr-FR" b="1" dirty="0" err="1">
                <a:hlinkClick r:id="rId2"/>
              </a:rPr>
              <a:t>Databases</a:t>
            </a:r>
            <a:endParaRPr lang="fr-FR" dirty="0"/>
          </a:p>
        </p:txBody>
      </p:sp>
      <p:sp>
        <p:nvSpPr>
          <p:cNvPr id="3" name="Sous-titre 2"/>
          <p:cNvSpPr>
            <a:spLocks noGrp="1"/>
          </p:cNvSpPr>
          <p:nvPr>
            <p:ph type="subTitle" idx="1"/>
          </p:nvPr>
        </p:nvSpPr>
        <p:spPr>
          <a:xfrm>
            <a:off x="755774" y="1943505"/>
            <a:ext cx="6400800" cy="1947333"/>
          </a:xfrm>
        </p:spPr>
        <p:txBody>
          <a:bodyPr>
            <a:normAutofit fontScale="77500" lnSpcReduction="20000"/>
          </a:bodyPr>
          <a:lstStyle/>
          <a:p>
            <a:pPr marL="457200" indent="-457200">
              <a:buAutoNum type="arabicParenR"/>
            </a:pPr>
            <a:r>
              <a:rPr lang="en-US" dirty="0" smtClean="0"/>
              <a:t>WHAT IS A DATABASE</a:t>
            </a:r>
          </a:p>
          <a:p>
            <a:pPr marL="457200" indent="-457200">
              <a:buAutoNum type="arabicParenR"/>
            </a:pPr>
            <a:r>
              <a:rPr lang="en-US" dirty="0"/>
              <a:t>A database is an organized collection of structured information, or data, typically stored electronically in a computer system. A database is usually controlled by a </a:t>
            </a:r>
            <a:r>
              <a:rPr lang="en-US" dirty="0"/>
              <a:t> database management system DBMS. </a:t>
            </a:r>
            <a:r>
              <a:rPr lang="en-US" dirty="0" smtClean="0"/>
              <a:t>Together</a:t>
            </a:r>
            <a:r>
              <a:rPr lang="en-US" dirty="0"/>
              <a:t>, the data and the DBMS, along with the applications that are associated with them, are referred to as a database system, often shortened to just database.</a:t>
            </a:r>
            <a:endParaRPr lang="fr-FR" dirty="0"/>
          </a:p>
        </p:txBody>
      </p:sp>
      <p:pic>
        <p:nvPicPr>
          <p:cNvPr id="3074" name="Picture 2" descr="What is Database? Types, Examples and Advan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524" y="3963063"/>
            <a:ext cx="6022588" cy="205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64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0014" y="3753017"/>
            <a:ext cx="8534400" cy="1907428"/>
          </a:xfrm>
        </p:spPr>
        <p:txBody>
          <a:bodyPr>
            <a:normAutofit fontScale="90000"/>
          </a:bodyPr>
          <a:lstStyle/>
          <a:p>
            <a:r>
              <a:rPr lang="fr-FR" dirty="0" err="1" smtClean="0"/>
              <a:t>They</a:t>
            </a:r>
            <a:r>
              <a:rPr lang="fr-FR" dirty="0" smtClean="0"/>
              <a:t> are </a:t>
            </a:r>
            <a:r>
              <a:rPr lang="en-US" cap="none" dirty="0">
                <a:ln w="0"/>
                <a:solidFill>
                  <a:schemeClr val="accent1"/>
                </a:solidFill>
                <a:effectLst>
                  <a:outerShdw blurRad="38100" dist="25400" dir="5400000" algn="ctr" rotWithShape="0">
                    <a:srgbClr val="6E747A">
                      <a:alpha val="43000"/>
                    </a:srgbClr>
                  </a:outerShdw>
                </a:effectLst>
              </a:rPr>
              <a:t>3 Relational Database Management Systems For Data Newbies To Get Started On</a:t>
            </a:r>
            <a:br>
              <a:rPr lang="en-US" cap="none" dirty="0">
                <a:ln w="0"/>
                <a:solidFill>
                  <a:schemeClr val="accent1"/>
                </a:solidFill>
                <a:effectLst>
                  <a:outerShdw blurRad="38100" dist="25400" dir="5400000" algn="ctr" rotWithShape="0">
                    <a:srgbClr val="6E747A">
                      <a:alpha val="43000"/>
                    </a:srgbClr>
                  </a:outerShdw>
                </a:effectLst>
              </a:rPr>
            </a:br>
            <a:endParaRPr lang="fr-FR" cap="none"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idx="1"/>
          </p:nvPr>
        </p:nvSpPr>
        <p:spPr>
          <a:xfrm>
            <a:off x="461576" y="208721"/>
            <a:ext cx="8534400" cy="3615267"/>
          </a:xfrm>
        </p:spPr>
        <p:txBody>
          <a:bodyPr/>
          <a:lstStyle/>
          <a:p>
            <a:pPr marL="0" indent="0">
              <a:buNone/>
            </a:pPr>
            <a:r>
              <a:rPr lang="fr-FR" dirty="0" smtClean="0"/>
              <a:t>*)</a:t>
            </a:r>
            <a:r>
              <a:rPr lang="fr-FR" dirty="0" err="1" smtClean="0"/>
              <a:t>Relational</a:t>
            </a:r>
            <a:r>
              <a:rPr lang="fr-FR" dirty="0" smtClean="0"/>
              <a:t> </a:t>
            </a:r>
            <a:r>
              <a:rPr lang="fr-FR" dirty="0" err="1"/>
              <a:t>DataBase</a:t>
            </a:r>
            <a:r>
              <a:rPr lang="fr-FR" dirty="0"/>
              <a:t> Management </a:t>
            </a:r>
            <a:r>
              <a:rPr lang="fr-FR" dirty="0" err="1"/>
              <a:t>Systems</a:t>
            </a:r>
            <a:r>
              <a:rPr lang="fr-FR" dirty="0"/>
              <a:t> (RDBMS)</a:t>
            </a:r>
          </a:p>
          <a:p>
            <a:pPr marL="0" indent="0">
              <a:buNone/>
            </a:pPr>
            <a:r>
              <a:rPr lang="en-US" dirty="0"/>
              <a:t>A relational </a:t>
            </a:r>
            <a:r>
              <a:rPr lang="en-US" u="sng" dirty="0">
                <a:hlinkClick r:id="rId2"/>
              </a:rPr>
              <a:t>database</a:t>
            </a:r>
            <a:r>
              <a:rPr lang="en-US" dirty="0"/>
              <a:t> management system (RDBMS) is a collection of programs and capabilities that enable IT teams and others to create, update, administer and otherwise interact with a </a:t>
            </a:r>
            <a:r>
              <a:rPr lang="en-US" u="sng" dirty="0">
                <a:hlinkClick r:id="rId3"/>
              </a:rPr>
              <a:t>relational database</a:t>
            </a:r>
            <a:r>
              <a:rPr lang="en-US" dirty="0"/>
              <a:t>. </a:t>
            </a:r>
            <a:r>
              <a:rPr lang="en-US" dirty="0" err="1"/>
              <a:t>RDBMSes</a:t>
            </a:r>
            <a:r>
              <a:rPr lang="en-US" dirty="0"/>
              <a:t> store data in the form of tables, with most commercial relational database management systems using </a:t>
            </a:r>
            <a:r>
              <a:rPr lang="en-US" u="sng" dirty="0">
                <a:hlinkClick r:id="rId4"/>
              </a:rPr>
              <a:t>Structured Query Language</a:t>
            </a:r>
            <a:r>
              <a:rPr lang="en-US" dirty="0"/>
              <a:t> (SQL) to access the database. However, since SQL was invented after the initial development of the relational model, it is not necessary for RDBMS use.</a:t>
            </a:r>
            <a:endParaRPr lang="fr-FR" dirty="0"/>
          </a:p>
        </p:txBody>
      </p:sp>
    </p:spTree>
    <p:extLst>
      <p:ext uri="{BB962C8B-B14F-4D97-AF65-F5344CB8AC3E}">
        <p14:creationId xmlns:p14="http://schemas.microsoft.com/office/powerpoint/2010/main" val="106960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571337"/>
            <a:ext cx="2115659" cy="923330"/>
          </a:xfrm>
          <a:prstGeom prst="rect">
            <a:avLst/>
          </a:prstGeom>
        </p:spPr>
        <p:txBody>
          <a:bodyPr wrap="square">
            <a:spAutoFit/>
          </a:bodyPr>
          <a:lstStyle/>
          <a:p>
            <a:r>
              <a:rPr lang="fr-FR" b="1" dirty="0">
                <a:solidFill>
                  <a:schemeClr val="accent1"/>
                </a:solidFill>
              </a:rPr>
              <a:t>1) MySQL</a:t>
            </a:r>
          </a:p>
          <a:p>
            <a:endParaRPr lang="en-US" dirty="0" smtClean="0"/>
          </a:p>
          <a:p>
            <a:endParaRPr lang="fr-FR" dirty="0"/>
          </a:p>
        </p:txBody>
      </p:sp>
      <p:pic>
        <p:nvPicPr>
          <p:cNvPr id="1026" name="Picture 2" descr="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13" y="455954"/>
            <a:ext cx="1697199" cy="11540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9901" y="1868024"/>
            <a:ext cx="6486416" cy="1754326"/>
          </a:xfrm>
          <a:prstGeom prst="rect">
            <a:avLst/>
          </a:prstGeom>
          <a:ln>
            <a:noFill/>
          </a:ln>
        </p:spPr>
        <p:txBody>
          <a:bodyPr wrap="square">
            <a:spAutoFit/>
          </a:bodyPr>
          <a:lstStyle/>
          <a:p>
            <a:r>
              <a:rPr lang="en-US" dirty="0">
                <a:latin typeface="arial" panose="020B0604020202020204" pitchFamily="34" charset="0"/>
              </a:rPr>
              <a:t>MySQL is </a:t>
            </a:r>
            <a:r>
              <a:rPr lang="en-US" b="1" dirty="0">
                <a:latin typeface="arial" panose="020B0604020202020204" pitchFamily="34" charset="0"/>
              </a:rPr>
              <a:t>a relational database management system (RDBMS) developed by Oracle that is based on structured query language (SQL)</a:t>
            </a:r>
            <a:r>
              <a:rPr lang="en-US" dirty="0">
                <a:latin typeface="arial" panose="020B0604020202020204" pitchFamily="34" charset="0"/>
              </a:rPr>
              <a:t>. A database is a structured collection of data. It may be anything from a simple shopping list to a picture gallery or a place to hold the vast amounts of information in a corporate network</a:t>
            </a:r>
            <a:r>
              <a:rPr lang="en-US" dirty="0">
                <a:solidFill>
                  <a:srgbClr val="202124"/>
                </a:solidFill>
                <a:latin typeface="arial" panose="020B0604020202020204" pitchFamily="34" charset="0"/>
              </a:rPr>
              <a:t>.</a:t>
            </a:r>
            <a:endParaRPr lang="fr-FR" dirty="0"/>
          </a:p>
        </p:txBody>
      </p:sp>
      <p:sp>
        <p:nvSpPr>
          <p:cNvPr id="6" name="Rectangle 5"/>
          <p:cNvSpPr/>
          <p:nvPr/>
        </p:nvSpPr>
        <p:spPr>
          <a:xfrm>
            <a:off x="319901" y="3811041"/>
            <a:ext cx="1646605" cy="369332"/>
          </a:xfrm>
          <a:prstGeom prst="rect">
            <a:avLst/>
          </a:prstGeom>
        </p:spPr>
        <p:txBody>
          <a:bodyPr wrap="none">
            <a:spAutoFit/>
          </a:bodyPr>
          <a:lstStyle/>
          <a:p>
            <a:r>
              <a:rPr lang="fr-FR" b="1" dirty="0">
                <a:solidFill>
                  <a:schemeClr val="accent1"/>
                </a:solidFill>
                <a:latin typeface="Lora"/>
              </a:rPr>
              <a:t>2) </a:t>
            </a:r>
            <a:r>
              <a:rPr lang="fr-FR" b="1" dirty="0" err="1">
                <a:solidFill>
                  <a:schemeClr val="accent1"/>
                </a:solidFill>
                <a:latin typeface="Lora"/>
              </a:rPr>
              <a:t>PostgreSQ</a:t>
            </a:r>
            <a:endParaRPr lang="fr-FR" b="1" i="0" dirty="0">
              <a:solidFill>
                <a:schemeClr val="accent1"/>
              </a:solidFill>
              <a:effectLst/>
              <a:latin typeface="Lora"/>
            </a:endParaRPr>
          </a:p>
        </p:txBody>
      </p:sp>
      <p:sp>
        <p:nvSpPr>
          <p:cNvPr id="7" name="Rectangle 6"/>
          <p:cNvSpPr/>
          <p:nvPr/>
        </p:nvSpPr>
        <p:spPr>
          <a:xfrm>
            <a:off x="335804" y="4272677"/>
            <a:ext cx="6470513" cy="1754326"/>
          </a:xfrm>
          <a:prstGeom prst="rect">
            <a:avLst/>
          </a:prstGeom>
        </p:spPr>
        <p:txBody>
          <a:bodyPr wrap="square">
            <a:spAutoFit/>
          </a:bodyPr>
          <a:lstStyle/>
          <a:p>
            <a:r>
              <a:rPr lang="en-US" dirty="0">
                <a:latin typeface="arial" panose="020B0604020202020204" pitchFamily="34" charset="0"/>
              </a:rPr>
              <a:t>PostgreSQL, often simply </a:t>
            </a:r>
            <a:r>
              <a:rPr lang="en-US" dirty="0" err="1">
                <a:latin typeface="arial" panose="020B0604020202020204" pitchFamily="34" charset="0"/>
              </a:rPr>
              <a:t>Postgres</a:t>
            </a:r>
            <a:r>
              <a:rPr lang="en-US" dirty="0">
                <a:latin typeface="arial" panose="020B0604020202020204" pitchFamily="34" charset="0"/>
              </a:rPr>
              <a:t>, is </a:t>
            </a:r>
            <a:r>
              <a:rPr lang="en-US" b="1" dirty="0">
                <a:latin typeface="arial" panose="020B0604020202020204" pitchFamily="34" charset="0"/>
              </a:rPr>
              <a:t>an object-relational database management system</a:t>
            </a:r>
            <a:r>
              <a:rPr lang="en-US" dirty="0">
                <a:latin typeface="arial" panose="020B0604020202020204" pitchFamily="34" charset="0"/>
              </a:rPr>
              <a:t> available for many platforms including Linux, FreeBSD, Solaris, Microsoft Windows and Mac OS X. It is released under the PostgreSQL License, which is an MIT-style license, and is thus free and open source software</a:t>
            </a:r>
            <a:endParaRPr lang="fr-FR" dirty="0"/>
          </a:p>
        </p:txBody>
      </p:sp>
      <p:pic>
        <p:nvPicPr>
          <p:cNvPr id="1030" name="Picture 6" descr="Postgre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003" y="3764941"/>
            <a:ext cx="1273943" cy="42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43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85" y="175130"/>
            <a:ext cx="2809423" cy="369332"/>
          </a:xfrm>
          <a:prstGeom prst="rect">
            <a:avLst/>
          </a:prstGeom>
        </p:spPr>
        <p:txBody>
          <a:bodyPr wrap="none">
            <a:spAutoFit/>
          </a:bodyPr>
          <a:lstStyle/>
          <a:p>
            <a:r>
              <a:rPr lang="fr-FR" b="1" dirty="0">
                <a:solidFill>
                  <a:schemeClr val="accent1"/>
                </a:solidFill>
                <a:latin typeface="Lora"/>
              </a:rPr>
              <a:t>3) Microsoft SQL Server</a:t>
            </a:r>
            <a:endParaRPr lang="fr-FR" b="1" i="0" dirty="0">
              <a:solidFill>
                <a:schemeClr val="accent1"/>
              </a:solidFill>
              <a:effectLst/>
              <a:latin typeface="Lora"/>
            </a:endParaRPr>
          </a:p>
        </p:txBody>
      </p:sp>
      <p:pic>
        <p:nvPicPr>
          <p:cNvPr id="2050" name="Picture 2" descr="SQ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808" y="175130"/>
            <a:ext cx="870143" cy="5220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384" y="1009284"/>
            <a:ext cx="6774493" cy="1477328"/>
          </a:xfrm>
          <a:prstGeom prst="rect">
            <a:avLst/>
          </a:prstGeom>
        </p:spPr>
        <p:txBody>
          <a:bodyPr wrap="square">
            <a:spAutoFit/>
          </a:bodyPr>
          <a:lstStyle/>
          <a:p>
            <a:r>
              <a:rPr lang="fr-FR" dirty="0">
                <a:latin typeface="arial" panose="020B0604020202020204" pitchFamily="34" charset="0"/>
              </a:rPr>
              <a:t>SQL Server </a:t>
            </a:r>
            <a:r>
              <a:rPr lang="fr-FR" dirty="0" err="1">
                <a:latin typeface="arial" panose="020B0604020202020204" pitchFamily="34" charset="0"/>
              </a:rPr>
              <a:t>is</a:t>
            </a:r>
            <a:r>
              <a:rPr lang="fr-FR" dirty="0">
                <a:latin typeface="arial" panose="020B0604020202020204" pitchFamily="34" charset="0"/>
              </a:rPr>
              <a:t> </a:t>
            </a:r>
            <a:r>
              <a:rPr lang="fr-FR" b="1" dirty="0" err="1">
                <a:latin typeface="arial" panose="020B0604020202020204" pitchFamily="34" charset="0"/>
              </a:rPr>
              <a:t>Microsoft's</a:t>
            </a:r>
            <a:r>
              <a:rPr lang="fr-FR" b="1" dirty="0">
                <a:latin typeface="arial" panose="020B0604020202020204" pitchFamily="34" charset="0"/>
              </a:rPr>
              <a:t> </a:t>
            </a:r>
            <a:r>
              <a:rPr lang="fr-FR" b="1" dirty="0" err="1">
                <a:latin typeface="arial" panose="020B0604020202020204" pitchFamily="34" charset="0"/>
              </a:rPr>
              <a:t>relational</a:t>
            </a:r>
            <a:r>
              <a:rPr lang="fr-FR" b="1" dirty="0">
                <a:latin typeface="arial" panose="020B0604020202020204" pitchFamily="34" charset="0"/>
              </a:rPr>
              <a:t> </a:t>
            </a:r>
            <a:r>
              <a:rPr lang="fr-FR" b="1" dirty="0" err="1">
                <a:latin typeface="arial" panose="020B0604020202020204" pitchFamily="34" charset="0"/>
              </a:rPr>
              <a:t>database</a:t>
            </a:r>
            <a:r>
              <a:rPr lang="fr-FR" b="1" dirty="0">
                <a:latin typeface="arial" panose="020B0604020202020204" pitchFamily="34" charset="0"/>
              </a:rPr>
              <a:t> management system (RDBMS)</a:t>
            </a:r>
            <a:r>
              <a:rPr lang="fr-FR" dirty="0">
                <a:latin typeface="arial" panose="020B0604020202020204" pitchFamily="34" charset="0"/>
              </a:rPr>
              <a:t>. It </a:t>
            </a:r>
            <a:r>
              <a:rPr lang="fr-FR" dirty="0" err="1">
                <a:latin typeface="arial" panose="020B0604020202020204" pitchFamily="34" charset="0"/>
              </a:rPr>
              <a:t>is</a:t>
            </a:r>
            <a:r>
              <a:rPr lang="fr-FR" dirty="0">
                <a:latin typeface="arial" panose="020B0604020202020204" pitchFamily="34" charset="0"/>
              </a:rPr>
              <a:t> a full-</a:t>
            </a:r>
            <a:r>
              <a:rPr lang="fr-FR" dirty="0" err="1">
                <a:latin typeface="arial" panose="020B0604020202020204" pitchFamily="34" charset="0"/>
              </a:rPr>
              <a:t>featured</a:t>
            </a:r>
            <a:r>
              <a:rPr lang="fr-FR" dirty="0">
                <a:latin typeface="arial" panose="020B0604020202020204" pitchFamily="34" charset="0"/>
              </a:rPr>
              <a:t> </a:t>
            </a:r>
            <a:r>
              <a:rPr lang="fr-FR" dirty="0" err="1">
                <a:latin typeface="arial" panose="020B0604020202020204" pitchFamily="34" charset="0"/>
              </a:rPr>
              <a:t>database</a:t>
            </a:r>
            <a:r>
              <a:rPr lang="fr-FR" dirty="0">
                <a:latin typeface="arial" panose="020B0604020202020204" pitchFamily="34" charset="0"/>
              </a:rPr>
              <a:t> </a:t>
            </a:r>
            <a:r>
              <a:rPr lang="fr-FR" dirty="0" err="1">
                <a:latin typeface="arial" panose="020B0604020202020204" pitchFamily="34" charset="0"/>
              </a:rPr>
              <a:t>primarily</a:t>
            </a:r>
            <a:r>
              <a:rPr lang="fr-FR" dirty="0">
                <a:latin typeface="arial" panose="020B0604020202020204" pitchFamily="34" charset="0"/>
              </a:rPr>
              <a:t> </a:t>
            </a:r>
            <a:r>
              <a:rPr lang="fr-FR" dirty="0" err="1">
                <a:latin typeface="arial" panose="020B0604020202020204" pitchFamily="34" charset="0"/>
              </a:rPr>
              <a:t>designed</a:t>
            </a:r>
            <a:r>
              <a:rPr lang="fr-FR" dirty="0">
                <a:latin typeface="arial" panose="020B0604020202020204" pitchFamily="34" charset="0"/>
              </a:rPr>
              <a:t> to </a:t>
            </a:r>
            <a:r>
              <a:rPr lang="fr-FR" dirty="0" err="1">
                <a:latin typeface="arial" panose="020B0604020202020204" pitchFamily="34" charset="0"/>
              </a:rPr>
              <a:t>compete</a:t>
            </a:r>
            <a:r>
              <a:rPr lang="fr-FR" dirty="0">
                <a:latin typeface="arial" panose="020B0604020202020204" pitchFamily="34" charset="0"/>
              </a:rPr>
              <a:t> </a:t>
            </a:r>
            <a:r>
              <a:rPr lang="fr-FR" dirty="0" err="1">
                <a:latin typeface="arial" panose="020B0604020202020204" pitchFamily="34" charset="0"/>
              </a:rPr>
              <a:t>against</a:t>
            </a:r>
            <a:r>
              <a:rPr lang="fr-FR" dirty="0">
                <a:latin typeface="arial" panose="020B0604020202020204" pitchFamily="34" charset="0"/>
              </a:rPr>
              <a:t> </a:t>
            </a:r>
            <a:r>
              <a:rPr lang="fr-FR" dirty="0" err="1">
                <a:latin typeface="arial" panose="020B0604020202020204" pitchFamily="34" charset="0"/>
              </a:rPr>
              <a:t>competitors</a:t>
            </a:r>
            <a:r>
              <a:rPr lang="fr-FR" dirty="0">
                <a:latin typeface="arial" panose="020B0604020202020204" pitchFamily="34" charset="0"/>
              </a:rPr>
              <a:t> Oracle </a:t>
            </a:r>
            <a:r>
              <a:rPr lang="fr-FR" dirty="0" err="1">
                <a:latin typeface="arial" panose="020B0604020202020204" pitchFamily="34" charset="0"/>
              </a:rPr>
              <a:t>Database</a:t>
            </a:r>
            <a:r>
              <a:rPr lang="fr-FR" dirty="0">
                <a:latin typeface="arial" panose="020B0604020202020204" pitchFamily="34" charset="0"/>
              </a:rPr>
              <a:t> (DB) and MySQL. </a:t>
            </a:r>
            <a:r>
              <a:rPr lang="fr-FR" dirty="0" err="1">
                <a:latin typeface="arial" panose="020B0604020202020204" pitchFamily="34" charset="0"/>
              </a:rPr>
              <a:t>Like</a:t>
            </a:r>
            <a:r>
              <a:rPr lang="fr-FR" dirty="0">
                <a:latin typeface="arial" panose="020B0604020202020204" pitchFamily="34" charset="0"/>
              </a:rPr>
              <a:t> all major RBDMS, SQL Server supports ANSI SQL, the standard SQL </a:t>
            </a:r>
            <a:r>
              <a:rPr lang="fr-FR" dirty="0" err="1">
                <a:latin typeface="arial" panose="020B0604020202020204" pitchFamily="34" charset="0"/>
              </a:rPr>
              <a:t>language</a:t>
            </a:r>
            <a:r>
              <a:rPr lang="fr-FR" dirty="0">
                <a:latin typeface="arial" panose="020B0604020202020204" pitchFamily="34" charset="0"/>
              </a:rPr>
              <a:t>.</a:t>
            </a:r>
            <a:endParaRPr lang="fr-FR" dirty="0"/>
          </a:p>
        </p:txBody>
      </p:sp>
      <p:sp>
        <p:nvSpPr>
          <p:cNvPr id="4" name="Rectangle 3"/>
          <p:cNvSpPr/>
          <p:nvPr/>
        </p:nvSpPr>
        <p:spPr>
          <a:xfrm>
            <a:off x="103384" y="3046924"/>
            <a:ext cx="6577998" cy="1754326"/>
          </a:xfrm>
          <a:prstGeom prst="rect">
            <a:avLst/>
          </a:prstGeom>
        </p:spPr>
        <p:txBody>
          <a:bodyPr wrap="square">
            <a:spAutoFit/>
          </a:bodyPr>
          <a:lstStyle/>
          <a:p>
            <a:r>
              <a:rPr lang="en-US" dirty="0" smtClean="0">
                <a:latin typeface="arial" panose="020B0604020202020204" pitchFamily="34" charset="0"/>
              </a:rPr>
              <a:t>For now, </a:t>
            </a:r>
            <a:r>
              <a:rPr lang="en-US" b="1" dirty="0" smtClean="0">
                <a:latin typeface="arial" panose="020B0604020202020204" pitchFamily="34" charset="0"/>
              </a:rPr>
              <a:t>MySQL doesn't come close to making the most out of memory-optimized tables.</a:t>
            </a:r>
            <a:r>
              <a:rPr lang="en-US" dirty="0" smtClean="0">
                <a:latin typeface="arial" panose="020B0604020202020204" pitchFamily="34" charset="0"/>
              </a:rPr>
              <a:t> </a:t>
            </a:r>
            <a:r>
              <a:rPr lang="en-US" b="1" dirty="0" smtClean="0">
                <a:latin typeface="arial" panose="020B0604020202020204" pitchFamily="34" charset="0"/>
              </a:rPr>
              <a:t>PostgreSQL doesn't support in-memory database creation</a:t>
            </a:r>
            <a:r>
              <a:rPr lang="en-US" dirty="0" smtClean="0">
                <a:latin typeface="arial" panose="020B0604020202020204" pitchFamily="34" charset="0"/>
              </a:rPr>
              <a:t>. SQL Server uses an optimistic strategy to handle memory-optimized tables, which means they can participate in transactions along with ordinary tables.</a:t>
            </a:r>
            <a:endParaRPr lang="fr-FR" dirty="0"/>
          </a:p>
        </p:txBody>
      </p:sp>
      <p:sp>
        <p:nvSpPr>
          <p:cNvPr id="5" name="Rectangle 4"/>
          <p:cNvSpPr/>
          <p:nvPr/>
        </p:nvSpPr>
        <p:spPr>
          <a:xfrm>
            <a:off x="103384" y="2582102"/>
            <a:ext cx="4390946" cy="369332"/>
          </a:xfrm>
          <a:prstGeom prst="rect">
            <a:avLst/>
          </a:prstGeom>
        </p:spPr>
        <p:txBody>
          <a:bodyPr wrap="none">
            <a:spAutoFit/>
          </a:bodyPr>
          <a:lstStyle/>
          <a:p>
            <a:r>
              <a:rPr lang="en-US" dirty="0" smtClean="0">
                <a:solidFill>
                  <a:schemeClr val="accent1"/>
                </a:solidFill>
                <a:latin typeface="Montserrat"/>
              </a:rPr>
              <a:t>4)comparison </a:t>
            </a:r>
            <a:r>
              <a:rPr lang="en-US" dirty="0">
                <a:solidFill>
                  <a:schemeClr val="accent1"/>
                </a:solidFill>
                <a:latin typeface="Montserrat"/>
              </a:rPr>
              <a:t>between the three RDBMS</a:t>
            </a:r>
            <a:endParaRPr lang="fr-FR" dirty="0">
              <a:solidFill>
                <a:schemeClr val="accent1"/>
              </a:solidFill>
            </a:endParaRPr>
          </a:p>
        </p:txBody>
      </p:sp>
    </p:spTree>
    <p:extLst>
      <p:ext uri="{BB962C8B-B14F-4D97-AF65-F5344CB8AC3E}">
        <p14:creationId xmlns:p14="http://schemas.microsoft.com/office/powerpoint/2010/main" val="1012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481" y="1343802"/>
            <a:ext cx="7837335" cy="3139321"/>
          </a:xfrm>
          <a:prstGeom prst="rect">
            <a:avLst/>
          </a:prstGeom>
        </p:spPr>
        <p:txBody>
          <a:bodyPr wrap="square">
            <a:spAutoFit/>
          </a:bodyPr>
          <a:lstStyle/>
          <a:p>
            <a:r>
              <a:rPr lang="en-US" dirty="0">
                <a:latin typeface="-apple-system"/>
              </a:rPr>
              <a:t>If you are using any of these three to build up some skills in setting up tables and schemas, building some ETL routines to load data then doing some basic reporting you will find those skills transfer easily across all three.</a:t>
            </a:r>
          </a:p>
          <a:p>
            <a:r>
              <a:rPr lang="en-US" dirty="0">
                <a:latin typeface="-apple-system"/>
              </a:rPr>
              <a:t>For websites and working online I’ve predominantly used MySQL over the years.</a:t>
            </a:r>
          </a:p>
          <a:p>
            <a:r>
              <a:rPr lang="en-US" dirty="0">
                <a:latin typeface="-apple-system"/>
              </a:rPr>
              <a:t>In industry, earlier in my career especially, I used SQL Server a lot and again a few years ago when I built a sports betting analytics system.</a:t>
            </a:r>
          </a:p>
          <a:p>
            <a:r>
              <a:rPr lang="en-US" dirty="0">
                <a:latin typeface="-apple-system"/>
              </a:rPr>
              <a:t>The exact tool or DBMS isn’t really the point at this stage though, it’s the skills and basic understanding of how relational databases work that you need to get more experience with and I’ll cover more of that in future posts.</a:t>
            </a:r>
            <a:endParaRPr lang="en-US" dirty="0">
              <a:latin typeface="-apple-system"/>
            </a:endParaRPr>
          </a:p>
        </p:txBody>
      </p:sp>
      <p:sp>
        <p:nvSpPr>
          <p:cNvPr id="3" name="Rectangle 2"/>
          <p:cNvSpPr/>
          <p:nvPr/>
        </p:nvSpPr>
        <p:spPr>
          <a:xfrm>
            <a:off x="193481" y="421621"/>
            <a:ext cx="5540812" cy="369332"/>
          </a:xfrm>
          <a:prstGeom prst="rect">
            <a:avLst/>
          </a:prstGeom>
        </p:spPr>
        <p:txBody>
          <a:bodyPr wrap="none">
            <a:spAutoFit/>
          </a:bodyPr>
          <a:lstStyle/>
          <a:p>
            <a:r>
              <a:rPr lang="en-US" b="1" dirty="0">
                <a:solidFill>
                  <a:schemeClr val="accent1"/>
                </a:solidFill>
                <a:latin typeface="Lora"/>
              </a:rPr>
              <a:t>Which Should I Choose To Best Help My Career?</a:t>
            </a:r>
            <a:endParaRPr lang="en-US" b="1" dirty="0">
              <a:solidFill>
                <a:schemeClr val="accent1"/>
              </a:solidFill>
              <a:latin typeface="Lora"/>
            </a:endParaRPr>
          </a:p>
        </p:txBody>
      </p:sp>
    </p:spTree>
    <p:extLst>
      <p:ext uri="{BB962C8B-B14F-4D97-AF65-F5344CB8AC3E}">
        <p14:creationId xmlns:p14="http://schemas.microsoft.com/office/powerpoint/2010/main" val="3075290191"/>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TotalTime>
  <Words>229</Words>
  <Application>Microsoft Office PowerPoint</Application>
  <PresentationFormat>Grand écran</PresentationFormat>
  <Paragraphs>19</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-apple-system</vt:lpstr>
      <vt:lpstr>Arial</vt:lpstr>
      <vt:lpstr>Century Gothic</vt:lpstr>
      <vt:lpstr>Lora</vt:lpstr>
      <vt:lpstr>Montserrat</vt:lpstr>
      <vt:lpstr>Wingdings 3</vt:lpstr>
      <vt:lpstr>Secteur</vt:lpstr>
      <vt:lpstr>Introduction to Databases</vt:lpstr>
      <vt:lpstr>They are 3 Relational Database Management Systems For Data Newbies To Get Started On </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LENOVO</dc:creator>
  <cp:lastModifiedBy>LENOVO</cp:lastModifiedBy>
  <cp:revision>4</cp:revision>
  <dcterms:created xsi:type="dcterms:W3CDTF">2022-08-01T22:41:10Z</dcterms:created>
  <dcterms:modified xsi:type="dcterms:W3CDTF">2022-08-01T23:18:20Z</dcterms:modified>
</cp:coreProperties>
</file>