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D0F39-BF8D-4D18-8815-FC701D6E2416}"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C1E0C3CE-3A61-41DD-BB61-1174BBB221C8}">
      <dgm:prSet/>
      <dgm:spPr/>
      <dgm:t>
        <a:bodyPr/>
        <a:lstStyle/>
        <a:p>
          <a:r>
            <a:rPr lang="fr-FR"/>
            <a:t>Stockage de données flexible (documents, JSON, graphiques)</a:t>
          </a:r>
          <a:endParaRPr lang="en-US"/>
        </a:p>
      </dgm:t>
    </dgm:pt>
    <dgm:pt modelId="{2325351B-AB2F-4CA6-83BD-E4299A1C11D9}" type="parTrans" cxnId="{5CE31631-B538-45B4-8289-8CC53634218B}">
      <dgm:prSet/>
      <dgm:spPr/>
      <dgm:t>
        <a:bodyPr/>
        <a:lstStyle/>
        <a:p>
          <a:endParaRPr lang="en-US"/>
        </a:p>
      </dgm:t>
    </dgm:pt>
    <dgm:pt modelId="{F55A7FD2-9CEA-4AFE-AAB8-915652B84820}" type="sibTrans" cxnId="{5CE31631-B538-45B4-8289-8CC53634218B}">
      <dgm:prSet/>
      <dgm:spPr/>
      <dgm:t>
        <a:bodyPr/>
        <a:lstStyle/>
        <a:p>
          <a:endParaRPr lang="en-US"/>
        </a:p>
      </dgm:t>
    </dgm:pt>
    <dgm:pt modelId="{937B701C-EA1F-49E7-A7F5-C52AAA05474A}">
      <dgm:prSet/>
      <dgm:spPr/>
      <dgm:t>
        <a:bodyPr/>
        <a:lstStyle/>
        <a:p>
          <a:r>
            <a:rPr lang="fr-FR"/>
            <a:t>Évolutivité horizontale facile</a:t>
          </a:r>
          <a:endParaRPr lang="en-US"/>
        </a:p>
      </dgm:t>
    </dgm:pt>
    <dgm:pt modelId="{74AEFFBB-3D6C-4100-97BA-23885463AC3A}" type="parTrans" cxnId="{22A5C08F-4538-4565-BB76-9D3113C7AD4A}">
      <dgm:prSet/>
      <dgm:spPr/>
      <dgm:t>
        <a:bodyPr/>
        <a:lstStyle/>
        <a:p>
          <a:endParaRPr lang="en-US"/>
        </a:p>
      </dgm:t>
    </dgm:pt>
    <dgm:pt modelId="{B6D71591-25AF-4E45-979F-FB173A76A9FD}" type="sibTrans" cxnId="{22A5C08F-4538-4565-BB76-9D3113C7AD4A}">
      <dgm:prSet/>
      <dgm:spPr/>
      <dgm:t>
        <a:bodyPr/>
        <a:lstStyle/>
        <a:p>
          <a:endParaRPr lang="en-US"/>
        </a:p>
      </dgm:t>
    </dgm:pt>
    <dgm:pt modelId="{BE15230A-446E-49E7-BCCA-1C738D235455}">
      <dgm:prSet/>
      <dgm:spPr/>
      <dgm:t>
        <a:bodyPr/>
        <a:lstStyle/>
        <a:p>
          <a:r>
            <a:rPr lang="fr-FR"/>
            <a:t>Haute disponibilité et tolérance aux pannes</a:t>
          </a:r>
          <a:endParaRPr lang="en-US"/>
        </a:p>
      </dgm:t>
    </dgm:pt>
    <dgm:pt modelId="{A741D917-E0E0-4324-9A6D-994D1035891D}" type="parTrans" cxnId="{48B9693C-13B3-4E57-AF95-076EB0A20E74}">
      <dgm:prSet/>
      <dgm:spPr/>
      <dgm:t>
        <a:bodyPr/>
        <a:lstStyle/>
        <a:p>
          <a:endParaRPr lang="en-US"/>
        </a:p>
      </dgm:t>
    </dgm:pt>
    <dgm:pt modelId="{C3C16631-64FC-4235-8355-C9D842C521F4}" type="sibTrans" cxnId="{48B9693C-13B3-4E57-AF95-076EB0A20E74}">
      <dgm:prSet/>
      <dgm:spPr/>
      <dgm:t>
        <a:bodyPr/>
        <a:lstStyle/>
        <a:p>
          <a:endParaRPr lang="en-US"/>
        </a:p>
      </dgm:t>
    </dgm:pt>
    <dgm:pt modelId="{E3B4923E-99E5-449B-BCE4-186E30AAE5F5}">
      <dgm:prSet/>
      <dgm:spPr/>
      <dgm:t>
        <a:bodyPr/>
        <a:lstStyle/>
        <a:p>
          <a:r>
            <a:rPr lang="fr-FR"/>
            <a:t>Requêtes ad hoc puissantes</a:t>
          </a:r>
          <a:endParaRPr lang="en-US"/>
        </a:p>
      </dgm:t>
    </dgm:pt>
    <dgm:pt modelId="{6598B4B0-5FBA-45E7-AF01-2BB2D565FAC9}" type="parTrans" cxnId="{84E50980-50DE-4533-BBF1-5068C2DB81BD}">
      <dgm:prSet/>
      <dgm:spPr/>
      <dgm:t>
        <a:bodyPr/>
        <a:lstStyle/>
        <a:p>
          <a:endParaRPr lang="en-US"/>
        </a:p>
      </dgm:t>
    </dgm:pt>
    <dgm:pt modelId="{B4BA207C-6E37-4447-8C5D-B62AB1110998}" type="sibTrans" cxnId="{84E50980-50DE-4533-BBF1-5068C2DB81BD}">
      <dgm:prSet/>
      <dgm:spPr/>
      <dgm:t>
        <a:bodyPr/>
        <a:lstStyle/>
        <a:p>
          <a:endParaRPr lang="en-US"/>
        </a:p>
      </dgm:t>
    </dgm:pt>
    <dgm:pt modelId="{8189349D-5B43-4D93-83D4-B8AA592E89F2}" type="pres">
      <dgm:prSet presAssocID="{B14D0F39-BF8D-4D18-8815-FC701D6E2416}" presName="matrix" presStyleCnt="0">
        <dgm:presLayoutVars>
          <dgm:chMax val="1"/>
          <dgm:dir/>
          <dgm:resizeHandles val="exact"/>
        </dgm:presLayoutVars>
      </dgm:prSet>
      <dgm:spPr/>
    </dgm:pt>
    <dgm:pt modelId="{B68B1EC7-B540-4A8A-B0C6-A36755249CA2}" type="pres">
      <dgm:prSet presAssocID="{B14D0F39-BF8D-4D18-8815-FC701D6E2416}" presName="diamond" presStyleLbl="bgShp" presStyleIdx="0" presStyleCnt="1"/>
      <dgm:spPr/>
    </dgm:pt>
    <dgm:pt modelId="{01579EA8-DCAD-4508-B4C5-EDDD04A4D74E}" type="pres">
      <dgm:prSet presAssocID="{B14D0F39-BF8D-4D18-8815-FC701D6E2416}" presName="quad1" presStyleLbl="node1" presStyleIdx="0" presStyleCnt="4">
        <dgm:presLayoutVars>
          <dgm:chMax val="0"/>
          <dgm:chPref val="0"/>
          <dgm:bulletEnabled val="1"/>
        </dgm:presLayoutVars>
      </dgm:prSet>
      <dgm:spPr/>
    </dgm:pt>
    <dgm:pt modelId="{D9E950DF-A25B-4303-8862-ECD0D13B8FE5}" type="pres">
      <dgm:prSet presAssocID="{B14D0F39-BF8D-4D18-8815-FC701D6E2416}" presName="quad2" presStyleLbl="node1" presStyleIdx="1" presStyleCnt="4">
        <dgm:presLayoutVars>
          <dgm:chMax val="0"/>
          <dgm:chPref val="0"/>
          <dgm:bulletEnabled val="1"/>
        </dgm:presLayoutVars>
      </dgm:prSet>
      <dgm:spPr/>
    </dgm:pt>
    <dgm:pt modelId="{3A513FC9-34A5-4BAB-B4F3-09A1D99B1A3C}" type="pres">
      <dgm:prSet presAssocID="{B14D0F39-BF8D-4D18-8815-FC701D6E2416}" presName="quad3" presStyleLbl="node1" presStyleIdx="2" presStyleCnt="4">
        <dgm:presLayoutVars>
          <dgm:chMax val="0"/>
          <dgm:chPref val="0"/>
          <dgm:bulletEnabled val="1"/>
        </dgm:presLayoutVars>
      </dgm:prSet>
      <dgm:spPr/>
    </dgm:pt>
    <dgm:pt modelId="{031B50C0-5E95-494A-A8FB-5BAF04736328}" type="pres">
      <dgm:prSet presAssocID="{B14D0F39-BF8D-4D18-8815-FC701D6E2416}" presName="quad4" presStyleLbl="node1" presStyleIdx="3" presStyleCnt="4">
        <dgm:presLayoutVars>
          <dgm:chMax val="0"/>
          <dgm:chPref val="0"/>
          <dgm:bulletEnabled val="1"/>
        </dgm:presLayoutVars>
      </dgm:prSet>
      <dgm:spPr/>
    </dgm:pt>
  </dgm:ptLst>
  <dgm:cxnLst>
    <dgm:cxn modelId="{B4DCFC09-6D9F-421C-9AD2-A062E0ACC6A4}" type="presOf" srcId="{B14D0F39-BF8D-4D18-8815-FC701D6E2416}" destId="{8189349D-5B43-4D93-83D4-B8AA592E89F2}" srcOrd="0" destOrd="0" presId="urn:microsoft.com/office/officeart/2005/8/layout/matrix3"/>
    <dgm:cxn modelId="{5CE31631-B538-45B4-8289-8CC53634218B}" srcId="{B14D0F39-BF8D-4D18-8815-FC701D6E2416}" destId="{C1E0C3CE-3A61-41DD-BB61-1174BBB221C8}" srcOrd="0" destOrd="0" parTransId="{2325351B-AB2F-4CA6-83BD-E4299A1C11D9}" sibTransId="{F55A7FD2-9CEA-4AFE-AAB8-915652B84820}"/>
    <dgm:cxn modelId="{48B9693C-13B3-4E57-AF95-076EB0A20E74}" srcId="{B14D0F39-BF8D-4D18-8815-FC701D6E2416}" destId="{BE15230A-446E-49E7-BCCA-1C738D235455}" srcOrd="2" destOrd="0" parTransId="{A741D917-E0E0-4324-9A6D-994D1035891D}" sibTransId="{C3C16631-64FC-4235-8355-C9D842C521F4}"/>
    <dgm:cxn modelId="{FD7D6A4D-4DB2-4364-95B1-E15E55B84835}" type="presOf" srcId="{937B701C-EA1F-49E7-A7F5-C52AAA05474A}" destId="{D9E950DF-A25B-4303-8862-ECD0D13B8FE5}" srcOrd="0" destOrd="0" presId="urn:microsoft.com/office/officeart/2005/8/layout/matrix3"/>
    <dgm:cxn modelId="{84E50980-50DE-4533-BBF1-5068C2DB81BD}" srcId="{B14D0F39-BF8D-4D18-8815-FC701D6E2416}" destId="{E3B4923E-99E5-449B-BCE4-186E30AAE5F5}" srcOrd="3" destOrd="0" parTransId="{6598B4B0-5FBA-45E7-AF01-2BB2D565FAC9}" sibTransId="{B4BA207C-6E37-4447-8C5D-B62AB1110998}"/>
    <dgm:cxn modelId="{22A5C08F-4538-4565-BB76-9D3113C7AD4A}" srcId="{B14D0F39-BF8D-4D18-8815-FC701D6E2416}" destId="{937B701C-EA1F-49E7-A7F5-C52AAA05474A}" srcOrd="1" destOrd="0" parTransId="{74AEFFBB-3D6C-4100-97BA-23885463AC3A}" sibTransId="{B6D71591-25AF-4E45-979F-FB173A76A9FD}"/>
    <dgm:cxn modelId="{31BE35AD-6441-4DD4-925F-958DA948C71F}" type="presOf" srcId="{E3B4923E-99E5-449B-BCE4-186E30AAE5F5}" destId="{031B50C0-5E95-494A-A8FB-5BAF04736328}" srcOrd="0" destOrd="0" presId="urn:microsoft.com/office/officeart/2005/8/layout/matrix3"/>
    <dgm:cxn modelId="{356959AF-1188-4D56-B287-A3013E9A57C0}" type="presOf" srcId="{BE15230A-446E-49E7-BCCA-1C738D235455}" destId="{3A513FC9-34A5-4BAB-B4F3-09A1D99B1A3C}" srcOrd="0" destOrd="0" presId="urn:microsoft.com/office/officeart/2005/8/layout/matrix3"/>
    <dgm:cxn modelId="{440ABABD-4A48-4FB7-A8F7-B5B7B0594BE5}" type="presOf" srcId="{C1E0C3CE-3A61-41DD-BB61-1174BBB221C8}" destId="{01579EA8-DCAD-4508-B4C5-EDDD04A4D74E}" srcOrd="0" destOrd="0" presId="urn:microsoft.com/office/officeart/2005/8/layout/matrix3"/>
    <dgm:cxn modelId="{BA13C55D-7F67-402C-9DB3-AE7F5F04959D}" type="presParOf" srcId="{8189349D-5B43-4D93-83D4-B8AA592E89F2}" destId="{B68B1EC7-B540-4A8A-B0C6-A36755249CA2}" srcOrd="0" destOrd="0" presId="urn:microsoft.com/office/officeart/2005/8/layout/matrix3"/>
    <dgm:cxn modelId="{7B6BA633-EB20-4373-92F6-5CE3CF72C28A}" type="presParOf" srcId="{8189349D-5B43-4D93-83D4-B8AA592E89F2}" destId="{01579EA8-DCAD-4508-B4C5-EDDD04A4D74E}" srcOrd="1" destOrd="0" presId="urn:microsoft.com/office/officeart/2005/8/layout/matrix3"/>
    <dgm:cxn modelId="{D9B95B54-9799-413D-99C5-910CD8B5FEC8}" type="presParOf" srcId="{8189349D-5B43-4D93-83D4-B8AA592E89F2}" destId="{D9E950DF-A25B-4303-8862-ECD0D13B8FE5}" srcOrd="2" destOrd="0" presId="urn:microsoft.com/office/officeart/2005/8/layout/matrix3"/>
    <dgm:cxn modelId="{22172E25-803A-4CCD-B55B-58343D52C37B}" type="presParOf" srcId="{8189349D-5B43-4D93-83D4-B8AA592E89F2}" destId="{3A513FC9-34A5-4BAB-B4F3-09A1D99B1A3C}" srcOrd="3" destOrd="0" presId="urn:microsoft.com/office/officeart/2005/8/layout/matrix3"/>
    <dgm:cxn modelId="{6896F082-473F-4CB2-AB5D-C177BCCB0B1C}" type="presParOf" srcId="{8189349D-5B43-4D93-83D4-B8AA592E89F2}" destId="{031B50C0-5E95-494A-A8FB-5BAF0473632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204BE-6F03-4632-A627-37CB402CF2E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1F9B376D-1A11-44CA-BA31-D22E45646C28}">
      <dgm:prSet/>
      <dgm:spPr/>
      <dgm:t>
        <a:bodyPr/>
        <a:lstStyle/>
        <a:p>
          <a:r>
            <a:rPr lang="fr-FR"/>
            <a:t>Modèle de données basé sur des documents JSON</a:t>
          </a:r>
          <a:endParaRPr lang="en-US"/>
        </a:p>
      </dgm:t>
    </dgm:pt>
    <dgm:pt modelId="{BFCE91CE-87BD-4685-8D28-B88E1199FD7A}" type="parTrans" cxnId="{E4C57DE0-F157-4A4A-8BB6-700AEF216D93}">
      <dgm:prSet/>
      <dgm:spPr/>
      <dgm:t>
        <a:bodyPr/>
        <a:lstStyle/>
        <a:p>
          <a:endParaRPr lang="en-US"/>
        </a:p>
      </dgm:t>
    </dgm:pt>
    <dgm:pt modelId="{804F84FB-516E-4B8C-AD97-6BC55590EAD3}" type="sibTrans" cxnId="{E4C57DE0-F157-4A4A-8BB6-700AEF216D93}">
      <dgm:prSet/>
      <dgm:spPr/>
      <dgm:t>
        <a:bodyPr/>
        <a:lstStyle/>
        <a:p>
          <a:endParaRPr lang="en-US"/>
        </a:p>
      </dgm:t>
    </dgm:pt>
    <dgm:pt modelId="{166689E7-AD02-48E2-A8EF-7CDC9B77C9CC}">
      <dgm:prSet/>
      <dgm:spPr/>
      <dgm:t>
        <a:bodyPr/>
        <a:lstStyle/>
        <a:p>
          <a:r>
            <a:rPr lang="fr-FR"/>
            <a:t>Requêtes puissantes à l'aide de JSON et d'opérateurs spécifiques</a:t>
          </a:r>
          <a:endParaRPr lang="en-US"/>
        </a:p>
      </dgm:t>
    </dgm:pt>
    <dgm:pt modelId="{9D4BE7D0-C229-4BD2-933A-89C6FCA7500E}" type="parTrans" cxnId="{A6CFA1A0-D9AB-4246-851A-6A84D7A3F52E}">
      <dgm:prSet/>
      <dgm:spPr/>
      <dgm:t>
        <a:bodyPr/>
        <a:lstStyle/>
        <a:p>
          <a:endParaRPr lang="en-US"/>
        </a:p>
      </dgm:t>
    </dgm:pt>
    <dgm:pt modelId="{4EA36D6A-9008-4BC5-B5EB-9E66875FED80}" type="sibTrans" cxnId="{A6CFA1A0-D9AB-4246-851A-6A84D7A3F52E}">
      <dgm:prSet/>
      <dgm:spPr/>
      <dgm:t>
        <a:bodyPr/>
        <a:lstStyle/>
        <a:p>
          <a:endParaRPr lang="en-US"/>
        </a:p>
      </dgm:t>
    </dgm:pt>
    <dgm:pt modelId="{5DFFF222-3444-4334-8D9D-AB433B1A1901}">
      <dgm:prSet/>
      <dgm:spPr/>
      <dgm:t>
        <a:bodyPr/>
        <a:lstStyle/>
        <a:p>
          <a:r>
            <a:rPr lang="fr-FR"/>
            <a:t>Prise en charge native du sharding pour une évolutivité horizontale</a:t>
          </a:r>
          <a:endParaRPr lang="en-US"/>
        </a:p>
      </dgm:t>
    </dgm:pt>
    <dgm:pt modelId="{20BD83E2-6A2B-481A-8586-901806377E99}" type="parTrans" cxnId="{D446ED92-44EA-4CE9-A77F-AC0A5012305B}">
      <dgm:prSet/>
      <dgm:spPr/>
      <dgm:t>
        <a:bodyPr/>
        <a:lstStyle/>
        <a:p>
          <a:endParaRPr lang="en-US"/>
        </a:p>
      </dgm:t>
    </dgm:pt>
    <dgm:pt modelId="{4D5FBEE3-9CE3-44EA-9866-0CA11AD95909}" type="sibTrans" cxnId="{D446ED92-44EA-4CE9-A77F-AC0A5012305B}">
      <dgm:prSet/>
      <dgm:spPr/>
      <dgm:t>
        <a:bodyPr/>
        <a:lstStyle/>
        <a:p>
          <a:endParaRPr lang="en-US"/>
        </a:p>
      </dgm:t>
    </dgm:pt>
    <dgm:pt modelId="{89170441-B08A-457D-B244-6EF542F6836E}">
      <dgm:prSet/>
      <dgm:spPr/>
      <dgm:t>
        <a:bodyPr/>
        <a:lstStyle/>
        <a:p>
          <a:r>
            <a:rPr lang="fr-FR"/>
            <a:t>Large communauté et nombreux outils disponibles</a:t>
          </a:r>
          <a:endParaRPr lang="en-US"/>
        </a:p>
      </dgm:t>
    </dgm:pt>
    <dgm:pt modelId="{A8ABDA78-6C30-4B60-BF3E-86DB771F583B}" type="parTrans" cxnId="{07ED4C8D-1FAB-45A2-80DB-AC612FED3244}">
      <dgm:prSet/>
      <dgm:spPr/>
      <dgm:t>
        <a:bodyPr/>
        <a:lstStyle/>
        <a:p>
          <a:endParaRPr lang="en-US"/>
        </a:p>
      </dgm:t>
    </dgm:pt>
    <dgm:pt modelId="{FD269245-4FAD-4548-9D11-5222B8D06FA0}" type="sibTrans" cxnId="{07ED4C8D-1FAB-45A2-80DB-AC612FED3244}">
      <dgm:prSet/>
      <dgm:spPr/>
      <dgm:t>
        <a:bodyPr/>
        <a:lstStyle/>
        <a:p>
          <a:endParaRPr lang="en-US"/>
        </a:p>
      </dgm:t>
    </dgm:pt>
    <dgm:pt modelId="{26F12533-2197-4355-9BF9-2150B61A40E1}" type="pres">
      <dgm:prSet presAssocID="{49B204BE-6F03-4632-A627-37CB402CF2E8}" presName="matrix" presStyleCnt="0">
        <dgm:presLayoutVars>
          <dgm:chMax val="1"/>
          <dgm:dir/>
          <dgm:resizeHandles val="exact"/>
        </dgm:presLayoutVars>
      </dgm:prSet>
      <dgm:spPr/>
    </dgm:pt>
    <dgm:pt modelId="{A394C922-A326-4470-A315-721AE14F9EF5}" type="pres">
      <dgm:prSet presAssocID="{49B204BE-6F03-4632-A627-37CB402CF2E8}" presName="diamond" presStyleLbl="bgShp" presStyleIdx="0" presStyleCnt="1"/>
      <dgm:spPr/>
    </dgm:pt>
    <dgm:pt modelId="{FDD299DD-7EF4-4565-B01E-01E06C0B3E27}" type="pres">
      <dgm:prSet presAssocID="{49B204BE-6F03-4632-A627-37CB402CF2E8}" presName="quad1" presStyleLbl="node1" presStyleIdx="0" presStyleCnt="4">
        <dgm:presLayoutVars>
          <dgm:chMax val="0"/>
          <dgm:chPref val="0"/>
          <dgm:bulletEnabled val="1"/>
        </dgm:presLayoutVars>
      </dgm:prSet>
      <dgm:spPr/>
    </dgm:pt>
    <dgm:pt modelId="{83E88E9C-8646-4B7D-A4E0-144F7F5D76B1}" type="pres">
      <dgm:prSet presAssocID="{49B204BE-6F03-4632-A627-37CB402CF2E8}" presName="quad2" presStyleLbl="node1" presStyleIdx="1" presStyleCnt="4">
        <dgm:presLayoutVars>
          <dgm:chMax val="0"/>
          <dgm:chPref val="0"/>
          <dgm:bulletEnabled val="1"/>
        </dgm:presLayoutVars>
      </dgm:prSet>
      <dgm:spPr/>
    </dgm:pt>
    <dgm:pt modelId="{C975652D-6170-4ABD-B6AA-D2F740EDF8F7}" type="pres">
      <dgm:prSet presAssocID="{49B204BE-6F03-4632-A627-37CB402CF2E8}" presName="quad3" presStyleLbl="node1" presStyleIdx="2" presStyleCnt="4">
        <dgm:presLayoutVars>
          <dgm:chMax val="0"/>
          <dgm:chPref val="0"/>
          <dgm:bulletEnabled val="1"/>
        </dgm:presLayoutVars>
      </dgm:prSet>
      <dgm:spPr/>
    </dgm:pt>
    <dgm:pt modelId="{79EB300B-EA47-4020-B945-4FEC77265B95}" type="pres">
      <dgm:prSet presAssocID="{49B204BE-6F03-4632-A627-37CB402CF2E8}" presName="quad4" presStyleLbl="node1" presStyleIdx="3" presStyleCnt="4">
        <dgm:presLayoutVars>
          <dgm:chMax val="0"/>
          <dgm:chPref val="0"/>
          <dgm:bulletEnabled val="1"/>
        </dgm:presLayoutVars>
      </dgm:prSet>
      <dgm:spPr/>
    </dgm:pt>
  </dgm:ptLst>
  <dgm:cxnLst>
    <dgm:cxn modelId="{78ABB714-5BE8-40E8-A457-3B28DBBE2564}" type="presOf" srcId="{89170441-B08A-457D-B244-6EF542F6836E}" destId="{79EB300B-EA47-4020-B945-4FEC77265B95}" srcOrd="0" destOrd="0" presId="urn:microsoft.com/office/officeart/2005/8/layout/matrix3"/>
    <dgm:cxn modelId="{BD797756-7EB9-45A3-9D40-6212BE3AA475}" type="presOf" srcId="{1F9B376D-1A11-44CA-BA31-D22E45646C28}" destId="{FDD299DD-7EF4-4565-B01E-01E06C0B3E27}" srcOrd="0" destOrd="0" presId="urn:microsoft.com/office/officeart/2005/8/layout/matrix3"/>
    <dgm:cxn modelId="{C6A32C7B-0A5A-4DE0-AA0C-E56734AF34C7}" type="presOf" srcId="{166689E7-AD02-48E2-A8EF-7CDC9B77C9CC}" destId="{83E88E9C-8646-4B7D-A4E0-144F7F5D76B1}" srcOrd="0" destOrd="0" presId="urn:microsoft.com/office/officeart/2005/8/layout/matrix3"/>
    <dgm:cxn modelId="{001B8681-0167-463F-BDBB-F0B07F14487A}" type="presOf" srcId="{49B204BE-6F03-4632-A627-37CB402CF2E8}" destId="{26F12533-2197-4355-9BF9-2150B61A40E1}" srcOrd="0" destOrd="0" presId="urn:microsoft.com/office/officeart/2005/8/layout/matrix3"/>
    <dgm:cxn modelId="{07ED4C8D-1FAB-45A2-80DB-AC612FED3244}" srcId="{49B204BE-6F03-4632-A627-37CB402CF2E8}" destId="{89170441-B08A-457D-B244-6EF542F6836E}" srcOrd="3" destOrd="0" parTransId="{A8ABDA78-6C30-4B60-BF3E-86DB771F583B}" sibTransId="{FD269245-4FAD-4548-9D11-5222B8D06FA0}"/>
    <dgm:cxn modelId="{D446ED92-44EA-4CE9-A77F-AC0A5012305B}" srcId="{49B204BE-6F03-4632-A627-37CB402CF2E8}" destId="{5DFFF222-3444-4334-8D9D-AB433B1A1901}" srcOrd="2" destOrd="0" parTransId="{20BD83E2-6A2B-481A-8586-901806377E99}" sibTransId="{4D5FBEE3-9CE3-44EA-9866-0CA11AD95909}"/>
    <dgm:cxn modelId="{14BB7F98-CACD-4FA6-92CD-66BFB61B2D73}" type="presOf" srcId="{5DFFF222-3444-4334-8D9D-AB433B1A1901}" destId="{C975652D-6170-4ABD-B6AA-D2F740EDF8F7}" srcOrd="0" destOrd="0" presId="urn:microsoft.com/office/officeart/2005/8/layout/matrix3"/>
    <dgm:cxn modelId="{A6CFA1A0-D9AB-4246-851A-6A84D7A3F52E}" srcId="{49B204BE-6F03-4632-A627-37CB402CF2E8}" destId="{166689E7-AD02-48E2-A8EF-7CDC9B77C9CC}" srcOrd="1" destOrd="0" parTransId="{9D4BE7D0-C229-4BD2-933A-89C6FCA7500E}" sibTransId="{4EA36D6A-9008-4BC5-B5EB-9E66875FED80}"/>
    <dgm:cxn modelId="{E4C57DE0-F157-4A4A-8BB6-700AEF216D93}" srcId="{49B204BE-6F03-4632-A627-37CB402CF2E8}" destId="{1F9B376D-1A11-44CA-BA31-D22E45646C28}" srcOrd="0" destOrd="0" parTransId="{BFCE91CE-87BD-4685-8D28-B88E1199FD7A}" sibTransId="{804F84FB-516E-4B8C-AD97-6BC55590EAD3}"/>
    <dgm:cxn modelId="{2B1B7189-40DA-4CA5-80E3-D63AE749872F}" type="presParOf" srcId="{26F12533-2197-4355-9BF9-2150B61A40E1}" destId="{A394C922-A326-4470-A315-721AE14F9EF5}" srcOrd="0" destOrd="0" presId="urn:microsoft.com/office/officeart/2005/8/layout/matrix3"/>
    <dgm:cxn modelId="{2A649F1F-ACE0-4329-A99F-1382B8E8EB35}" type="presParOf" srcId="{26F12533-2197-4355-9BF9-2150B61A40E1}" destId="{FDD299DD-7EF4-4565-B01E-01E06C0B3E27}" srcOrd="1" destOrd="0" presId="urn:microsoft.com/office/officeart/2005/8/layout/matrix3"/>
    <dgm:cxn modelId="{D17A6DED-4EC0-4DE9-B992-F412104D5A31}" type="presParOf" srcId="{26F12533-2197-4355-9BF9-2150B61A40E1}" destId="{83E88E9C-8646-4B7D-A4E0-144F7F5D76B1}" srcOrd="2" destOrd="0" presId="urn:microsoft.com/office/officeart/2005/8/layout/matrix3"/>
    <dgm:cxn modelId="{EC9E2754-DAB9-4828-A11E-621EB8FE6B54}" type="presParOf" srcId="{26F12533-2197-4355-9BF9-2150B61A40E1}" destId="{C975652D-6170-4ABD-B6AA-D2F740EDF8F7}" srcOrd="3" destOrd="0" presId="urn:microsoft.com/office/officeart/2005/8/layout/matrix3"/>
    <dgm:cxn modelId="{B0CF9FB4-73D1-47EC-AEA8-E4F6D661EC1C}" type="presParOf" srcId="{26F12533-2197-4355-9BF9-2150B61A40E1}" destId="{79EB300B-EA47-4020-B945-4FEC77265B9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61183D-AB21-4B2D-B6A3-EB19A35E2A0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A08429B3-2045-48F3-A7E2-81881155E325}">
      <dgm:prSet/>
      <dgm:spPr/>
      <dgm:t>
        <a:bodyPr/>
        <a:lstStyle/>
        <a:p>
          <a:r>
            <a:rPr lang="fr-FR"/>
            <a:t>Modèle relationnel basé sur des tables et des relations entre elles</a:t>
          </a:r>
          <a:endParaRPr lang="en-US"/>
        </a:p>
      </dgm:t>
    </dgm:pt>
    <dgm:pt modelId="{A06A9D64-2C00-46B2-9F45-AAB58FFA04FD}" type="parTrans" cxnId="{C7A48C9D-1736-44DA-8EB3-B52425E2C172}">
      <dgm:prSet/>
      <dgm:spPr/>
      <dgm:t>
        <a:bodyPr/>
        <a:lstStyle/>
        <a:p>
          <a:endParaRPr lang="en-US"/>
        </a:p>
      </dgm:t>
    </dgm:pt>
    <dgm:pt modelId="{B5FB9026-DE7E-489A-8337-0D73AA1AD65E}" type="sibTrans" cxnId="{C7A48C9D-1736-44DA-8EB3-B52425E2C172}">
      <dgm:prSet/>
      <dgm:spPr/>
      <dgm:t>
        <a:bodyPr/>
        <a:lstStyle/>
        <a:p>
          <a:endParaRPr lang="en-US"/>
        </a:p>
      </dgm:t>
    </dgm:pt>
    <dgm:pt modelId="{53E5A9EF-B93A-45D4-9444-8EC0D58D94BE}">
      <dgm:prSet/>
      <dgm:spPr/>
      <dgm:t>
        <a:bodyPr/>
        <a:lstStyle/>
        <a:p>
          <a:r>
            <a:rPr lang="fr-FR"/>
            <a:t>Langage de requête puissant et expressif (SELECT, INSERT, UPDATE, DELETE)</a:t>
          </a:r>
          <a:endParaRPr lang="en-US"/>
        </a:p>
      </dgm:t>
    </dgm:pt>
    <dgm:pt modelId="{3185E2E0-074A-4EF3-A5F9-155CE1DF3186}" type="parTrans" cxnId="{7D229C90-4A15-4458-BC1D-FD58BFFA68DA}">
      <dgm:prSet/>
      <dgm:spPr/>
      <dgm:t>
        <a:bodyPr/>
        <a:lstStyle/>
        <a:p>
          <a:endParaRPr lang="en-US"/>
        </a:p>
      </dgm:t>
    </dgm:pt>
    <dgm:pt modelId="{0C6FEF80-B3A3-4471-B70E-F6E7A98022AD}" type="sibTrans" cxnId="{7D229C90-4A15-4458-BC1D-FD58BFFA68DA}">
      <dgm:prSet/>
      <dgm:spPr/>
      <dgm:t>
        <a:bodyPr/>
        <a:lstStyle/>
        <a:p>
          <a:endParaRPr lang="en-US"/>
        </a:p>
      </dgm:t>
    </dgm:pt>
    <dgm:pt modelId="{8BD32342-F676-485B-A3DA-22338400B0BA}">
      <dgm:prSet/>
      <dgm:spPr/>
      <dgm:t>
        <a:bodyPr/>
        <a:lstStyle/>
        <a:p>
          <a:r>
            <a:rPr lang="fr-FR"/>
            <a:t>Transactions ACID pour garantir l'intégrité des données</a:t>
          </a:r>
          <a:endParaRPr lang="en-US"/>
        </a:p>
      </dgm:t>
    </dgm:pt>
    <dgm:pt modelId="{4739C7A5-2373-4B1F-A5DD-E921B31AA246}" type="parTrans" cxnId="{09A9583B-6A4B-47E2-8236-0D75CA4EB92B}">
      <dgm:prSet/>
      <dgm:spPr/>
      <dgm:t>
        <a:bodyPr/>
        <a:lstStyle/>
        <a:p>
          <a:endParaRPr lang="en-US"/>
        </a:p>
      </dgm:t>
    </dgm:pt>
    <dgm:pt modelId="{12846F70-582A-464E-AF14-A0AF4B2DE5F2}" type="sibTrans" cxnId="{09A9583B-6A4B-47E2-8236-0D75CA4EB92B}">
      <dgm:prSet/>
      <dgm:spPr/>
      <dgm:t>
        <a:bodyPr/>
        <a:lstStyle/>
        <a:p>
          <a:endParaRPr lang="en-US"/>
        </a:p>
      </dgm:t>
    </dgm:pt>
    <dgm:pt modelId="{047A965D-C9ED-4235-97F6-B6C176F1A99E}">
      <dgm:prSet/>
      <dgm:spPr/>
      <dgm:t>
        <a:bodyPr/>
        <a:lstStyle/>
        <a:p>
          <a:r>
            <a:rPr lang="fr-FR"/>
            <a:t>Large adoption et compatibilité avec de nombreux outils et systèmes</a:t>
          </a:r>
          <a:endParaRPr lang="en-US"/>
        </a:p>
      </dgm:t>
    </dgm:pt>
    <dgm:pt modelId="{D8ECA50A-47A5-427D-918E-E5ECED4AB6E4}" type="parTrans" cxnId="{EA6F1BA8-20E2-4D00-8E94-3F54E1CEDAA0}">
      <dgm:prSet/>
      <dgm:spPr/>
      <dgm:t>
        <a:bodyPr/>
        <a:lstStyle/>
        <a:p>
          <a:endParaRPr lang="en-US"/>
        </a:p>
      </dgm:t>
    </dgm:pt>
    <dgm:pt modelId="{6F1F0F78-48B3-4EE0-A2AA-ADCE9236EA5C}" type="sibTrans" cxnId="{EA6F1BA8-20E2-4D00-8E94-3F54E1CEDAA0}">
      <dgm:prSet/>
      <dgm:spPr/>
      <dgm:t>
        <a:bodyPr/>
        <a:lstStyle/>
        <a:p>
          <a:endParaRPr lang="en-US"/>
        </a:p>
      </dgm:t>
    </dgm:pt>
    <dgm:pt modelId="{F09D30B0-BA10-48BB-B4DB-F3A5093756E2}" type="pres">
      <dgm:prSet presAssocID="{4A61183D-AB21-4B2D-B6A3-EB19A35E2A02}" presName="matrix" presStyleCnt="0">
        <dgm:presLayoutVars>
          <dgm:chMax val="1"/>
          <dgm:dir/>
          <dgm:resizeHandles val="exact"/>
        </dgm:presLayoutVars>
      </dgm:prSet>
      <dgm:spPr/>
    </dgm:pt>
    <dgm:pt modelId="{E1D39A51-1E30-456C-8560-03D1F321F106}" type="pres">
      <dgm:prSet presAssocID="{4A61183D-AB21-4B2D-B6A3-EB19A35E2A02}" presName="diamond" presStyleLbl="bgShp" presStyleIdx="0" presStyleCnt="1"/>
      <dgm:spPr/>
    </dgm:pt>
    <dgm:pt modelId="{5633E2EE-A5B5-404F-80CA-E4C0600C4AD0}" type="pres">
      <dgm:prSet presAssocID="{4A61183D-AB21-4B2D-B6A3-EB19A35E2A02}" presName="quad1" presStyleLbl="node1" presStyleIdx="0" presStyleCnt="4">
        <dgm:presLayoutVars>
          <dgm:chMax val="0"/>
          <dgm:chPref val="0"/>
          <dgm:bulletEnabled val="1"/>
        </dgm:presLayoutVars>
      </dgm:prSet>
      <dgm:spPr/>
    </dgm:pt>
    <dgm:pt modelId="{D0E5B196-D045-4CA9-9374-71278F6011B6}" type="pres">
      <dgm:prSet presAssocID="{4A61183D-AB21-4B2D-B6A3-EB19A35E2A02}" presName="quad2" presStyleLbl="node1" presStyleIdx="1" presStyleCnt="4">
        <dgm:presLayoutVars>
          <dgm:chMax val="0"/>
          <dgm:chPref val="0"/>
          <dgm:bulletEnabled val="1"/>
        </dgm:presLayoutVars>
      </dgm:prSet>
      <dgm:spPr/>
    </dgm:pt>
    <dgm:pt modelId="{F45AF4C1-1AE0-45F7-8700-7EB6303E26C3}" type="pres">
      <dgm:prSet presAssocID="{4A61183D-AB21-4B2D-B6A3-EB19A35E2A02}" presName="quad3" presStyleLbl="node1" presStyleIdx="2" presStyleCnt="4">
        <dgm:presLayoutVars>
          <dgm:chMax val="0"/>
          <dgm:chPref val="0"/>
          <dgm:bulletEnabled val="1"/>
        </dgm:presLayoutVars>
      </dgm:prSet>
      <dgm:spPr/>
    </dgm:pt>
    <dgm:pt modelId="{7A0408C1-766B-446F-9B65-AA6367A5C5A4}" type="pres">
      <dgm:prSet presAssocID="{4A61183D-AB21-4B2D-B6A3-EB19A35E2A02}" presName="quad4" presStyleLbl="node1" presStyleIdx="3" presStyleCnt="4">
        <dgm:presLayoutVars>
          <dgm:chMax val="0"/>
          <dgm:chPref val="0"/>
          <dgm:bulletEnabled val="1"/>
        </dgm:presLayoutVars>
      </dgm:prSet>
      <dgm:spPr/>
    </dgm:pt>
  </dgm:ptLst>
  <dgm:cxnLst>
    <dgm:cxn modelId="{CA7AA636-C1FA-40A1-AB84-2FD226235BE1}" type="presOf" srcId="{53E5A9EF-B93A-45D4-9444-8EC0D58D94BE}" destId="{D0E5B196-D045-4CA9-9374-71278F6011B6}" srcOrd="0" destOrd="0" presId="urn:microsoft.com/office/officeart/2005/8/layout/matrix3"/>
    <dgm:cxn modelId="{09A9583B-6A4B-47E2-8236-0D75CA4EB92B}" srcId="{4A61183D-AB21-4B2D-B6A3-EB19A35E2A02}" destId="{8BD32342-F676-485B-A3DA-22338400B0BA}" srcOrd="2" destOrd="0" parTransId="{4739C7A5-2373-4B1F-A5DD-E921B31AA246}" sibTransId="{12846F70-582A-464E-AF14-A0AF4B2DE5F2}"/>
    <dgm:cxn modelId="{FEC07F49-8F4E-4A2C-853A-479ABF5E502B}" type="presOf" srcId="{4A61183D-AB21-4B2D-B6A3-EB19A35E2A02}" destId="{F09D30B0-BA10-48BB-B4DB-F3A5093756E2}" srcOrd="0" destOrd="0" presId="urn:microsoft.com/office/officeart/2005/8/layout/matrix3"/>
    <dgm:cxn modelId="{C958CE57-CAFD-4F82-BECC-95D2B1F348AF}" type="presOf" srcId="{A08429B3-2045-48F3-A7E2-81881155E325}" destId="{5633E2EE-A5B5-404F-80CA-E4C0600C4AD0}" srcOrd="0" destOrd="0" presId="urn:microsoft.com/office/officeart/2005/8/layout/matrix3"/>
    <dgm:cxn modelId="{7D229C90-4A15-4458-BC1D-FD58BFFA68DA}" srcId="{4A61183D-AB21-4B2D-B6A3-EB19A35E2A02}" destId="{53E5A9EF-B93A-45D4-9444-8EC0D58D94BE}" srcOrd="1" destOrd="0" parTransId="{3185E2E0-074A-4EF3-A5F9-155CE1DF3186}" sibTransId="{0C6FEF80-B3A3-4471-B70E-F6E7A98022AD}"/>
    <dgm:cxn modelId="{C7A48C9D-1736-44DA-8EB3-B52425E2C172}" srcId="{4A61183D-AB21-4B2D-B6A3-EB19A35E2A02}" destId="{A08429B3-2045-48F3-A7E2-81881155E325}" srcOrd="0" destOrd="0" parTransId="{A06A9D64-2C00-46B2-9F45-AAB58FFA04FD}" sibTransId="{B5FB9026-DE7E-489A-8337-0D73AA1AD65E}"/>
    <dgm:cxn modelId="{EA6F1BA8-20E2-4D00-8E94-3F54E1CEDAA0}" srcId="{4A61183D-AB21-4B2D-B6A3-EB19A35E2A02}" destId="{047A965D-C9ED-4235-97F6-B6C176F1A99E}" srcOrd="3" destOrd="0" parTransId="{D8ECA50A-47A5-427D-918E-E5ECED4AB6E4}" sibTransId="{6F1F0F78-48B3-4EE0-A2AA-ADCE9236EA5C}"/>
    <dgm:cxn modelId="{672848D3-E8DE-4B2F-BD69-B81A836CAA6C}" type="presOf" srcId="{047A965D-C9ED-4235-97F6-B6C176F1A99E}" destId="{7A0408C1-766B-446F-9B65-AA6367A5C5A4}" srcOrd="0" destOrd="0" presId="urn:microsoft.com/office/officeart/2005/8/layout/matrix3"/>
    <dgm:cxn modelId="{D58B5AEB-2EEA-4328-89B0-956F1C032408}" type="presOf" srcId="{8BD32342-F676-485B-A3DA-22338400B0BA}" destId="{F45AF4C1-1AE0-45F7-8700-7EB6303E26C3}" srcOrd="0" destOrd="0" presId="urn:microsoft.com/office/officeart/2005/8/layout/matrix3"/>
    <dgm:cxn modelId="{6A83A50B-E749-442D-9FE4-B0FAF035B84E}" type="presParOf" srcId="{F09D30B0-BA10-48BB-B4DB-F3A5093756E2}" destId="{E1D39A51-1E30-456C-8560-03D1F321F106}" srcOrd="0" destOrd="0" presId="urn:microsoft.com/office/officeart/2005/8/layout/matrix3"/>
    <dgm:cxn modelId="{5A8AA26F-B323-4A66-84AF-A5515DC546FA}" type="presParOf" srcId="{F09D30B0-BA10-48BB-B4DB-F3A5093756E2}" destId="{5633E2EE-A5B5-404F-80CA-E4C0600C4AD0}" srcOrd="1" destOrd="0" presId="urn:microsoft.com/office/officeart/2005/8/layout/matrix3"/>
    <dgm:cxn modelId="{061CC78E-184D-47F0-9A61-3AEDEF4F7A48}" type="presParOf" srcId="{F09D30B0-BA10-48BB-B4DB-F3A5093756E2}" destId="{D0E5B196-D045-4CA9-9374-71278F6011B6}" srcOrd="2" destOrd="0" presId="urn:microsoft.com/office/officeart/2005/8/layout/matrix3"/>
    <dgm:cxn modelId="{4BC84716-4EF4-4A67-BF0D-86AF87A1D5B2}" type="presParOf" srcId="{F09D30B0-BA10-48BB-B4DB-F3A5093756E2}" destId="{F45AF4C1-1AE0-45F7-8700-7EB6303E26C3}" srcOrd="3" destOrd="0" presId="urn:microsoft.com/office/officeart/2005/8/layout/matrix3"/>
    <dgm:cxn modelId="{1A74B2DA-22EC-4674-922A-0DAD970DD80B}" type="presParOf" srcId="{F09D30B0-BA10-48BB-B4DB-F3A5093756E2}" destId="{7A0408C1-766B-446F-9B65-AA6367A5C5A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B1EC7-B540-4A8A-B0C6-A36755249CA2}">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79EA8-DCAD-4508-B4C5-EDDD04A4D74E}">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Stockage de données flexible (documents, JSON, graphiques)</a:t>
          </a:r>
          <a:endParaRPr lang="en-US" sz="1600" kern="1200"/>
        </a:p>
      </dsp:txBody>
      <dsp:txXfrm>
        <a:off x="3578350" y="496219"/>
        <a:ext cx="1531337" cy="1531337"/>
      </dsp:txXfrm>
    </dsp:sp>
    <dsp:sp modelId="{D9E950DF-A25B-4303-8862-ECD0D13B8FE5}">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Évolutivité horizontale facile</a:t>
          </a:r>
          <a:endParaRPr lang="en-US" sz="1600" kern="1200"/>
        </a:p>
      </dsp:txBody>
      <dsp:txXfrm>
        <a:off x="5405912" y="496219"/>
        <a:ext cx="1531337" cy="1531337"/>
      </dsp:txXfrm>
    </dsp:sp>
    <dsp:sp modelId="{3A513FC9-34A5-4BAB-B4F3-09A1D99B1A3C}">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Haute disponibilité et tolérance aux pannes</a:t>
          </a:r>
          <a:endParaRPr lang="en-US" sz="1600" kern="1200"/>
        </a:p>
      </dsp:txBody>
      <dsp:txXfrm>
        <a:off x="3578350" y="2323781"/>
        <a:ext cx="1531337" cy="1531337"/>
      </dsp:txXfrm>
    </dsp:sp>
    <dsp:sp modelId="{031B50C0-5E95-494A-A8FB-5BAF04736328}">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Requêtes ad hoc puissantes</a:t>
          </a:r>
          <a:endParaRPr lang="en-US" sz="1600" kern="1200"/>
        </a:p>
      </dsp:txBody>
      <dsp:txXfrm>
        <a:off x="5405912" y="2323781"/>
        <a:ext cx="1531337" cy="153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4C922-A326-4470-A315-721AE14F9EF5}">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299DD-7EF4-4565-B01E-01E06C0B3E27}">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Modèle de données basé sur des documents JSON</a:t>
          </a:r>
          <a:endParaRPr lang="en-US" sz="1600" kern="1200"/>
        </a:p>
      </dsp:txBody>
      <dsp:txXfrm>
        <a:off x="3578350" y="496219"/>
        <a:ext cx="1531337" cy="1531337"/>
      </dsp:txXfrm>
    </dsp:sp>
    <dsp:sp modelId="{83E88E9C-8646-4B7D-A4E0-144F7F5D76B1}">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Requêtes puissantes à l'aide de JSON et d'opérateurs spécifiques</a:t>
          </a:r>
          <a:endParaRPr lang="en-US" sz="1600" kern="1200"/>
        </a:p>
      </dsp:txBody>
      <dsp:txXfrm>
        <a:off x="5405912" y="496219"/>
        <a:ext cx="1531337" cy="1531337"/>
      </dsp:txXfrm>
    </dsp:sp>
    <dsp:sp modelId="{C975652D-6170-4ABD-B6AA-D2F740EDF8F7}">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Prise en charge native du sharding pour une évolutivité horizontale</a:t>
          </a:r>
          <a:endParaRPr lang="en-US" sz="1600" kern="1200"/>
        </a:p>
      </dsp:txBody>
      <dsp:txXfrm>
        <a:off x="3578350" y="2323781"/>
        <a:ext cx="1531337" cy="1531337"/>
      </dsp:txXfrm>
    </dsp:sp>
    <dsp:sp modelId="{79EB300B-EA47-4020-B945-4FEC77265B95}">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Large communauté et nombreux outils disponibles</a:t>
          </a:r>
          <a:endParaRPr lang="en-US" sz="1600" kern="1200"/>
        </a:p>
      </dsp:txBody>
      <dsp:txXfrm>
        <a:off x="5405912" y="2323781"/>
        <a:ext cx="1531337" cy="1531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39A51-1E30-456C-8560-03D1F321F106}">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3E2EE-A5B5-404F-80CA-E4C0600C4AD0}">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Modèle relationnel basé sur des tables et des relations entre elles</a:t>
          </a:r>
          <a:endParaRPr lang="en-US" sz="1500" kern="1200"/>
        </a:p>
      </dsp:txBody>
      <dsp:txXfrm>
        <a:off x="3578350" y="496219"/>
        <a:ext cx="1531337" cy="1531337"/>
      </dsp:txXfrm>
    </dsp:sp>
    <dsp:sp modelId="{D0E5B196-D045-4CA9-9374-71278F6011B6}">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Langage de requête puissant et expressif (SELECT, INSERT, UPDATE, DELETE)</a:t>
          </a:r>
          <a:endParaRPr lang="en-US" sz="1500" kern="1200"/>
        </a:p>
      </dsp:txBody>
      <dsp:txXfrm>
        <a:off x="5405912" y="496219"/>
        <a:ext cx="1531337" cy="1531337"/>
      </dsp:txXfrm>
    </dsp:sp>
    <dsp:sp modelId="{F45AF4C1-1AE0-45F7-8700-7EB6303E26C3}">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Transactions ACID pour garantir l'intégrité des données</a:t>
          </a:r>
          <a:endParaRPr lang="en-US" sz="1500" kern="1200"/>
        </a:p>
      </dsp:txBody>
      <dsp:txXfrm>
        <a:off x="3578350" y="2323781"/>
        <a:ext cx="1531337" cy="1531337"/>
      </dsp:txXfrm>
    </dsp:sp>
    <dsp:sp modelId="{7A0408C1-766B-446F-9B65-AA6367A5C5A4}">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a:t>Large adoption et compatibilité avec de nombreux outils et systèmes</a:t>
          </a:r>
          <a:endParaRPr lang="en-US" sz="1500" kern="120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16896-B766-E99E-4CF5-7F3C36FBBC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318CD9-82F8-3960-E8B5-E29F36631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DB18BE0-6460-2EDB-E9AE-B5D58C057ADE}"/>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AB3477BC-B5C3-E583-2298-3934C3D0BC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9736B0-9F6E-5B3A-7583-B8826B6494F1}"/>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3407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74C24-B612-4380-2B82-25BBC8FE358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8B99A21-3C50-7B51-5E2B-168A44B6900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30354B-2488-DBF1-821C-E1525A448053}"/>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CF47768D-20BB-3C95-4929-9352C4E9DD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3026D4-1397-9FB1-2B57-9D6B00A109DD}"/>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32425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4CF138B-BB34-23C8-DF18-B9F58D7F1A3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2B4E851-5BE1-4FEB-3A22-36B29F4AEC6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5D0ECF-EFA3-4987-89F7-A64F56472237}"/>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52778B86-33BD-CCC9-939B-F51ED4418F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D76C75-338A-369B-47CA-42B27D2BC25C}"/>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178914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789D7-7B27-01B4-458B-FED10C870856}"/>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92B8D409-F5D6-ACBF-C932-A534BDDBB84D}"/>
              </a:ext>
            </a:extLst>
          </p:cNvPr>
          <p:cNvSpPr>
            <a:spLocks noGrp="1"/>
          </p:cNvSpPr>
          <p:nvPr>
            <p:ph type="body"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71A308-D0EB-D354-FD46-252FB6B79247}"/>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BBE56E4D-BF09-B02C-4A7C-E728F96CAB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FB29D8-15AE-C083-CECC-37132B1BCEA5}"/>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28584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3DA14-0658-F56A-2EB6-A38C2ED53A9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C61805A-39D1-4AA7-3B92-0D56BBEDE6B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4ACB25-E7E5-8A0B-F491-7F4C521CDA70}"/>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01187A5D-043F-4E51-82AA-1FEC96F2E5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12F09D-2D01-3C99-3DF4-BA9F57FF43E0}"/>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1792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49462-38D5-01F1-8FC9-7FC7A52C13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DF86EC9-1209-9033-0677-2E366E922F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36FC50-17A9-7A93-5A90-10B5E03EB560}"/>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AD3824DD-4679-8A4F-DBF3-1D4BBF0FBA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70411C-0EB0-7D65-B9B6-BDE02875E29C}"/>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37633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CB7C1-2C9A-3B3B-13CE-EDCCC161CBE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D1916-4255-16DE-0A13-A31051CE4B6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B27700E-3AF3-D6AA-91E4-49B78FEF603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142CB17-CDE0-763F-7E62-8BD525036591}"/>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39D57303-AE00-D91B-AF04-3D0C997688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ADD2B8-0C95-4620-36D1-37C1E08939FD}"/>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213702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04695-173B-7293-6299-14FE752640C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495DA4-3319-DF01-9530-D67B7FE7F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08EA41C-9E23-5EFA-EEC1-655A9B57AC2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6349A8-5557-FAD5-F121-D8CF04A2E2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9B5D7D6-A499-E542-CFD0-5F716BBB82C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02F7279-7785-BD9F-CF3D-D377BB10D0CC}"/>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8" name="Espace réservé du pied de page 7">
            <a:extLst>
              <a:ext uri="{FF2B5EF4-FFF2-40B4-BE49-F238E27FC236}">
                <a16:creationId xmlns:a16="http://schemas.microsoft.com/office/drawing/2014/main" id="{D493AE98-9D0F-84FC-33AD-8215F1B3081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4486763-9128-5A43-A11A-68CBA33EA03E}"/>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2010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C59E15-03DB-3B99-9CAC-07E7525964B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B07CA46-2253-3A8E-E60A-BD95B038F309}"/>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4" name="Espace réservé du pied de page 3">
            <a:extLst>
              <a:ext uri="{FF2B5EF4-FFF2-40B4-BE49-F238E27FC236}">
                <a16:creationId xmlns:a16="http://schemas.microsoft.com/office/drawing/2014/main" id="{0B4AA007-81A7-607D-8D24-43593D1405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FC0F2D8-4052-8011-B83E-5FAE8BFB87F4}"/>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347442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11BAE7-C691-6CD9-1F84-3EC46338C224}"/>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3" name="Espace réservé du pied de page 2">
            <a:extLst>
              <a:ext uri="{FF2B5EF4-FFF2-40B4-BE49-F238E27FC236}">
                <a16:creationId xmlns:a16="http://schemas.microsoft.com/office/drawing/2014/main" id="{3C68494B-17E4-732C-0EAE-E8C4C8B2320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1B018A0-E8F5-E25A-2A29-798BAC2C43EA}"/>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27091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62192-28F5-B732-1F93-8233861E85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83F76E2-3B69-E7DB-DA31-3CA3045A3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EAAF11-A448-8ADF-7A3B-FA9ECD1E0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0DBFA0-DB47-1949-1013-E34978A808F3}"/>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DC720B83-86FD-C114-1834-D5258C0775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1CBAC3-5C62-4B74-76AC-C2B92C94715E}"/>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40917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66BC1-96F7-A7E2-1A47-73C36C0812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D04982E-B670-204F-9173-2482E9FD6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50F59E-4737-9C10-0211-F5C42D2A3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569F8F-CDE5-1218-9E15-89D853F59A5B}"/>
              </a:ext>
            </a:extLst>
          </p:cNvPr>
          <p:cNvSpPr>
            <a:spLocks noGrp="1"/>
          </p:cNvSpPr>
          <p:nvPr>
            <p:ph type="dt" sz="half" idx="10"/>
          </p:nvPr>
        </p:nvSpPr>
        <p:spPr/>
        <p:txBody>
          <a:bodyPr/>
          <a:lstStyle/>
          <a:p>
            <a:fld id="{3C1F87E2-A623-452A-ABE4-0B12969618D3}" type="datetimeFigureOut">
              <a:rPr lang="fr-FR" smtClean="0"/>
              <a:t>29/04/2024</a:t>
            </a:fld>
            <a:endParaRPr lang="fr-FR"/>
          </a:p>
        </p:txBody>
      </p:sp>
      <p:sp>
        <p:nvSpPr>
          <p:cNvPr id="6" name="Espace réservé du pied de page 5">
            <a:extLst>
              <a:ext uri="{FF2B5EF4-FFF2-40B4-BE49-F238E27FC236}">
                <a16:creationId xmlns:a16="http://schemas.microsoft.com/office/drawing/2014/main" id="{47A5368A-CE93-8F3B-AA7A-4CFF7AED4F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E985E3-4921-B41F-99A4-C826A683D637}"/>
              </a:ext>
            </a:extLst>
          </p:cNvPr>
          <p:cNvSpPr>
            <a:spLocks noGrp="1"/>
          </p:cNvSpPr>
          <p:nvPr>
            <p:ph type="sldNum" sz="quarter" idx="12"/>
          </p:nvPr>
        </p:nvSpPr>
        <p:spPr/>
        <p:txBody>
          <a:bodyPr/>
          <a:lstStyle/>
          <a:p>
            <a:fld id="{CE81C41A-3798-4F6B-939F-B1C740728156}" type="slidenum">
              <a:rPr lang="fr-FR" smtClean="0"/>
              <a:t>‹N°›</a:t>
            </a:fld>
            <a:endParaRPr lang="fr-FR"/>
          </a:p>
        </p:txBody>
      </p:sp>
    </p:spTree>
    <p:extLst>
      <p:ext uri="{BB962C8B-B14F-4D97-AF65-F5344CB8AC3E}">
        <p14:creationId xmlns:p14="http://schemas.microsoft.com/office/powerpoint/2010/main" val="118072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40C8A7-418E-7419-3B18-47DF241D7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346FF20-963E-4C8C-60AD-0CC5AFE69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5BBE94-B1A8-1550-73FA-33406A2F3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1F87E2-A623-452A-ABE4-0B12969618D3}" type="datetimeFigureOut">
              <a:rPr lang="fr-FR" smtClean="0"/>
              <a:t>29/04/2024</a:t>
            </a:fld>
            <a:endParaRPr lang="fr-FR"/>
          </a:p>
        </p:txBody>
      </p:sp>
      <p:sp>
        <p:nvSpPr>
          <p:cNvPr id="5" name="Espace réservé du pied de page 4">
            <a:extLst>
              <a:ext uri="{FF2B5EF4-FFF2-40B4-BE49-F238E27FC236}">
                <a16:creationId xmlns:a16="http://schemas.microsoft.com/office/drawing/2014/main" id="{DB89D732-D9BE-2F6C-7A3A-9180A9CA9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B3139B-7070-3EDE-D782-E082737DE1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81C41A-3798-4F6B-939F-B1C740728156}" type="slidenum">
              <a:rPr lang="fr-FR" smtClean="0"/>
              <a:t>‹N°›</a:t>
            </a:fld>
            <a:endParaRPr lang="fr-FR"/>
          </a:p>
        </p:txBody>
      </p:sp>
    </p:spTree>
    <p:extLst>
      <p:ext uri="{BB962C8B-B14F-4D97-AF65-F5344CB8AC3E}">
        <p14:creationId xmlns:p14="http://schemas.microsoft.com/office/powerpoint/2010/main" val="1043772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D846DE38-0FB2-B802-8BAC-2A37F7606CCF}"/>
              </a:ext>
            </a:extLst>
          </p:cNvPr>
          <p:cNvSpPr>
            <a:spLocks noGrp="1"/>
          </p:cNvSpPr>
          <p:nvPr>
            <p:ph type="ctrTitle"/>
          </p:nvPr>
        </p:nvSpPr>
        <p:spPr>
          <a:xfrm>
            <a:off x="2043326" y="609600"/>
            <a:ext cx="8229600" cy="2819399"/>
          </a:xfrm>
          <a:noFill/>
        </p:spPr>
        <p:txBody>
          <a:bodyPr anchor="b">
            <a:normAutofit/>
          </a:bodyPr>
          <a:lstStyle/>
          <a:p>
            <a:r>
              <a:rPr lang="fr-FR" sz="4800">
                <a:solidFill>
                  <a:schemeClr val="bg1"/>
                </a:solidFill>
              </a:rPr>
              <a:t>NoSQL vs SQL: Choisir la bonne base de données pour vos besoins</a:t>
            </a:r>
          </a:p>
        </p:txBody>
      </p:sp>
      <p:sp>
        <p:nvSpPr>
          <p:cNvPr id="3" name="Sous-titre 2">
            <a:extLst>
              <a:ext uri="{FF2B5EF4-FFF2-40B4-BE49-F238E27FC236}">
                <a16:creationId xmlns:a16="http://schemas.microsoft.com/office/drawing/2014/main" id="{F8BC2D5C-64B4-F045-3368-ED216DCF90CA}"/>
              </a:ext>
            </a:extLst>
          </p:cNvPr>
          <p:cNvSpPr>
            <a:spLocks noGrp="1"/>
          </p:cNvSpPr>
          <p:nvPr>
            <p:ph type="subTitle" idx="1"/>
          </p:nvPr>
        </p:nvSpPr>
        <p:spPr>
          <a:xfrm>
            <a:off x="2043326" y="3522428"/>
            <a:ext cx="8229600" cy="2607079"/>
          </a:xfrm>
          <a:noFill/>
        </p:spPr>
        <p:txBody>
          <a:bodyPr anchor="t">
            <a:normAutofit/>
          </a:bodyPr>
          <a:lstStyle/>
          <a:p>
            <a:r>
              <a:rPr lang="fr-FR" dirty="0">
                <a:solidFill>
                  <a:schemeClr val="bg1"/>
                </a:solidFill>
              </a:rPr>
              <a:t>nous allons comparer deux types de bases de données populaires: NoSQL et SQL, en nous concentrant sur MongoDB et SQL Server. Nous explorerons leurs fonctionnalités, leurs avantages et leurs inconvénients pour vous aider à choisir la solution la mieux adaptée à vos besoins.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68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1725E28-0B8D-4475-B982-E917DD914A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86BBCC53-8CD7-412D-8B75-32746A401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21CA390-7DB2-4336-AE30-D1245539B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AB142E3-1E67-41E6-BEF7-5DA0E1CAF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C611634-74D3-41C3-917F-5A308A999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22E809DD-CC0A-433F-A107-37592CAC2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EAA5E36-771E-4967-AE44-53BC6682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6" name="Straight Connector 25">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Script informatique sur un écran">
            <a:extLst>
              <a:ext uri="{FF2B5EF4-FFF2-40B4-BE49-F238E27FC236}">
                <a16:creationId xmlns:a16="http://schemas.microsoft.com/office/drawing/2014/main" id="{641FBCF9-EF1C-22E9-6835-141F96563AD4}"/>
              </a:ext>
            </a:extLst>
          </p:cNvPr>
          <p:cNvPicPr>
            <a:picLocks noChangeAspect="1"/>
          </p:cNvPicPr>
          <p:nvPr/>
        </p:nvPicPr>
        <p:blipFill rotWithShape="1">
          <a:blip r:embed="rId2">
            <a:duotone>
              <a:prstClr val="black"/>
              <a:schemeClr val="bg1">
                <a:tint val="45000"/>
                <a:satMod val="400000"/>
              </a:schemeClr>
            </a:duotone>
            <a:alphaModFix amt="25000"/>
          </a:blip>
          <a:srcRect t="5314" r="-1" b="9081"/>
          <a:stretch/>
        </p:blipFill>
        <p:spPr>
          <a:xfrm>
            <a:off x="749021" y="-2704"/>
            <a:ext cx="10731726" cy="6132211"/>
          </a:xfrm>
          <a:prstGeom prst="rect">
            <a:avLst/>
          </a:prstGeom>
        </p:spPr>
      </p:pic>
      <p:sp>
        <p:nvSpPr>
          <p:cNvPr id="2" name="Titre 1">
            <a:extLst>
              <a:ext uri="{FF2B5EF4-FFF2-40B4-BE49-F238E27FC236}">
                <a16:creationId xmlns:a16="http://schemas.microsoft.com/office/drawing/2014/main" id="{67BE6514-D3FB-E72E-FFD8-FA69D78D2528}"/>
              </a:ext>
            </a:extLst>
          </p:cNvPr>
          <p:cNvSpPr>
            <a:spLocks noGrp="1"/>
          </p:cNvSpPr>
          <p:nvPr>
            <p:ph type="title"/>
          </p:nvPr>
        </p:nvSpPr>
        <p:spPr>
          <a:xfrm>
            <a:off x="2436875" y="630935"/>
            <a:ext cx="7315200" cy="2912366"/>
          </a:xfrm>
          <a:noFill/>
        </p:spPr>
        <p:txBody>
          <a:bodyPr vert="horz" lIns="91440" tIns="45720" rIns="91440" bIns="45720" rtlCol="0" anchor="b">
            <a:normAutofit/>
          </a:bodyPr>
          <a:lstStyle/>
          <a:p>
            <a:pPr algn="ctr"/>
            <a:r>
              <a:rPr lang="en-US" sz="4800">
                <a:solidFill>
                  <a:schemeClr val="bg1"/>
                </a:solidFill>
              </a:rPr>
              <a:t>Qu'est-ce que NoSQL?</a:t>
            </a:r>
          </a:p>
        </p:txBody>
      </p:sp>
      <p:grpSp>
        <p:nvGrpSpPr>
          <p:cNvPr id="31" name="Group 30">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Espace réservé du texte 2">
            <a:extLst>
              <a:ext uri="{FF2B5EF4-FFF2-40B4-BE49-F238E27FC236}">
                <a16:creationId xmlns:a16="http://schemas.microsoft.com/office/drawing/2014/main" id="{2A77194D-6FF7-38D4-2D8D-30F331C9C49C}"/>
              </a:ext>
            </a:extLst>
          </p:cNvPr>
          <p:cNvSpPr>
            <a:spLocks noGrp="1"/>
          </p:cNvSpPr>
          <p:nvPr>
            <p:ph type="body" idx="1"/>
          </p:nvPr>
        </p:nvSpPr>
        <p:spPr>
          <a:xfrm>
            <a:off x="2436875" y="3726353"/>
            <a:ext cx="7315200" cy="2413904"/>
          </a:xfrm>
          <a:noFill/>
        </p:spPr>
        <p:txBody>
          <a:bodyPr vert="horz" lIns="91440" tIns="45720" rIns="91440" bIns="45720" rtlCol="0" anchor="t">
            <a:normAutofit/>
          </a:bodyPr>
          <a:lstStyle/>
          <a:p>
            <a:pPr algn="ctr"/>
            <a:r>
              <a:rPr lang="en-US" sz="1800">
                <a:solidFill>
                  <a:schemeClr val="bg1"/>
                </a:solidFill>
              </a:rPr>
              <a:t>NoSQL (Not Only SQL) est un terme générique regroupant des bases de données non relationnelles. Elles s'affranchissent du modèle relationnel strict de SQL, offrant une flexibilité et une évolutivité accrues pour gérer des données non structurées ou semi-structurées.</a:t>
            </a:r>
          </a:p>
        </p:txBody>
      </p:sp>
    </p:spTree>
    <p:extLst>
      <p:ext uri="{BB962C8B-B14F-4D97-AF65-F5344CB8AC3E}">
        <p14:creationId xmlns:p14="http://schemas.microsoft.com/office/powerpoint/2010/main" val="366935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AEE9F0-BD5A-5C49-C144-20EF224927E7}"/>
              </a:ext>
            </a:extLst>
          </p:cNvPr>
          <p:cNvSpPr>
            <a:spLocks noGrp="1"/>
          </p:cNvSpPr>
          <p:nvPr>
            <p:ph type="title"/>
          </p:nvPr>
        </p:nvSpPr>
        <p:spPr/>
        <p:txBody>
          <a:bodyPr/>
          <a:lstStyle/>
          <a:p>
            <a:r>
              <a:rPr lang="fr-FR"/>
              <a:t>Fonctionnalités clés de NoSQL:</a:t>
            </a:r>
          </a:p>
        </p:txBody>
      </p:sp>
      <p:graphicFrame>
        <p:nvGraphicFramePr>
          <p:cNvPr id="5" name="Espace réservé du texte 2">
            <a:extLst>
              <a:ext uri="{FF2B5EF4-FFF2-40B4-BE49-F238E27FC236}">
                <a16:creationId xmlns:a16="http://schemas.microsoft.com/office/drawing/2014/main" id="{6A918A34-D64F-7951-9BBF-F51E6C68EE2A}"/>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11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1D4C039F-5A78-A089-09B5-955CB9D57DCE}"/>
              </a:ext>
            </a:extLst>
          </p:cNvPr>
          <p:cNvSpPr>
            <a:spLocks noGrp="1"/>
          </p:cNvSpPr>
          <p:nvPr>
            <p:ph type="title"/>
          </p:nvPr>
        </p:nvSpPr>
        <p:spPr>
          <a:xfrm>
            <a:off x="2436875" y="630935"/>
            <a:ext cx="7315200" cy="2912366"/>
          </a:xfrm>
          <a:noFill/>
        </p:spPr>
        <p:txBody>
          <a:bodyPr vert="horz" lIns="91440" tIns="45720" rIns="91440" bIns="45720" rtlCol="0" anchor="b">
            <a:normAutofit/>
          </a:bodyPr>
          <a:lstStyle/>
          <a:p>
            <a:pPr algn="ctr"/>
            <a:r>
              <a:rPr lang="en-US" sz="4800" kern="1200">
                <a:solidFill>
                  <a:schemeClr val="bg1"/>
                </a:solidFill>
                <a:latin typeface="+mj-lt"/>
                <a:ea typeface="+mj-ea"/>
                <a:cs typeface="+mj-cs"/>
              </a:rPr>
              <a:t>Présentation de MongoDB</a:t>
            </a:r>
          </a:p>
        </p:txBody>
      </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Espace réservé du texte 2">
            <a:extLst>
              <a:ext uri="{FF2B5EF4-FFF2-40B4-BE49-F238E27FC236}">
                <a16:creationId xmlns:a16="http://schemas.microsoft.com/office/drawing/2014/main" id="{B5BF16D4-77C5-D0D6-5D3F-2D66BF134986}"/>
              </a:ext>
            </a:extLst>
          </p:cNvPr>
          <p:cNvSpPr>
            <a:spLocks noGrp="1"/>
          </p:cNvSpPr>
          <p:nvPr>
            <p:ph type="body" idx="1"/>
          </p:nvPr>
        </p:nvSpPr>
        <p:spPr>
          <a:xfrm>
            <a:off x="2436875" y="3726352"/>
            <a:ext cx="7315200" cy="2531540"/>
          </a:xfrm>
          <a:noFill/>
        </p:spPr>
        <p:txBody>
          <a:bodyPr vert="horz" lIns="91440" tIns="45720" rIns="91440" bIns="45720" rtlCol="0" anchor="t">
            <a:normAutofit/>
          </a:bodyPr>
          <a:lstStyle/>
          <a:p>
            <a:pPr algn="ctr"/>
            <a:r>
              <a:rPr lang="en-US" sz="1800">
                <a:solidFill>
                  <a:schemeClr val="bg1"/>
                </a:solidFill>
              </a:rPr>
              <a:t>MongoDB est une base de données NoSQL de type document très populaire. Elle stocke les données sous forme de documents JSON, offrant une structure flexible et une facilité d'utilisation.</a:t>
            </a:r>
          </a:p>
        </p:txBody>
      </p:sp>
    </p:spTree>
    <p:extLst>
      <p:ext uri="{BB962C8B-B14F-4D97-AF65-F5344CB8AC3E}">
        <p14:creationId xmlns:p14="http://schemas.microsoft.com/office/powerpoint/2010/main" val="361401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CDD6-665F-3C9C-D776-723B4A3F885A}"/>
              </a:ext>
            </a:extLst>
          </p:cNvPr>
          <p:cNvSpPr>
            <a:spLocks noGrp="1"/>
          </p:cNvSpPr>
          <p:nvPr>
            <p:ph type="title"/>
          </p:nvPr>
        </p:nvSpPr>
        <p:spPr/>
        <p:txBody>
          <a:bodyPr/>
          <a:lstStyle/>
          <a:p>
            <a:r>
              <a:rPr lang="fr-FR"/>
              <a:t>Fonctionnalités clés de MongoDB:</a:t>
            </a:r>
          </a:p>
        </p:txBody>
      </p:sp>
      <p:graphicFrame>
        <p:nvGraphicFramePr>
          <p:cNvPr id="5" name="Espace réservé du texte 2">
            <a:extLst>
              <a:ext uri="{FF2B5EF4-FFF2-40B4-BE49-F238E27FC236}">
                <a16:creationId xmlns:a16="http://schemas.microsoft.com/office/drawing/2014/main" id="{7AF4B0C5-8778-3396-7052-7C49E8EB351E}"/>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5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42ACE61E-CABB-3AED-73E5-C57400C8C832}"/>
              </a:ext>
            </a:extLst>
          </p:cNvPr>
          <p:cNvSpPr>
            <a:spLocks noGrp="1"/>
          </p:cNvSpPr>
          <p:nvPr>
            <p:ph type="title"/>
          </p:nvPr>
        </p:nvSpPr>
        <p:spPr>
          <a:xfrm>
            <a:off x="2436875" y="630935"/>
            <a:ext cx="7315200" cy="2912366"/>
          </a:xfrm>
          <a:noFill/>
        </p:spPr>
        <p:txBody>
          <a:bodyPr vert="horz" lIns="91440" tIns="45720" rIns="91440" bIns="45720" rtlCol="0" anchor="b">
            <a:normAutofit/>
          </a:bodyPr>
          <a:lstStyle/>
          <a:p>
            <a:pPr algn="ctr"/>
            <a:r>
              <a:rPr lang="en-US" sz="4800" kern="1200">
                <a:solidFill>
                  <a:schemeClr val="bg1"/>
                </a:solidFill>
                <a:latin typeface="+mj-lt"/>
                <a:ea typeface="+mj-ea"/>
                <a:cs typeface="+mj-cs"/>
              </a:rPr>
              <a:t>Qu'est-ce que SQL?</a:t>
            </a:r>
          </a:p>
        </p:txBody>
      </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Espace réservé du texte 2">
            <a:extLst>
              <a:ext uri="{FF2B5EF4-FFF2-40B4-BE49-F238E27FC236}">
                <a16:creationId xmlns:a16="http://schemas.microsoft.com/office/drawing/2014/main" id="{D2E166A2-60A8-ECDD-11F1-85AD09B928F8}"/>
              </a:ext>
            </a:extLst>
          </p:cNvPr>
          <p:cNvSpPr>
            <a:spLocks noGrp="1"/>
          </p:cNvSpPr>
          <p:nvPr>
            <p:ph type="body" idx="1"/>
          </p:nvPr>
        </p:nvSpPr>
        <p:spPr>
          <a:xfrm>
            <a:off x="2436875" y="3726352"/>
            <a:ext cx="7315200" cy="2531540"/>
          </a:xfrm>
          <a:noFill/>
        </p:spPr>
        <p:txBody>
          <a:bodyPr vert="horz" lIns="91440" tIns="45720" rIns="91440" bIns="45720" rtlCol="0" anchor="t">
            <a:normAutofit/>
          </a:bodyPr>
          <a:lstStyle/>
          <a:p>
            <a:pPr algn="ctr"/>
            <a:r>
              <a:rPr lang="en-US" sz="1800">
                <a:solidFill>
                  <a:schemeClr val="bg1"/>
                </a:solidFill>
              </a:rPr>
              <a:t>SQL (Structured Query Language) est un langage standard pour interagir avec les bases de données relationnelles. Il offre une structure rigoureuse et une gestion efficace des données relationnelles.</a:t>
            </a:r>
          </a:p>
        </p:txBody>
      </p:sp>
    </p:spTree>
    <p:extLst>
      <p:ext uri="{BB962C8B-B14F-4D97-AF65-F5344CB8AC3E}">
        <p14:creationId xmlns:p14="http://schemas.microsoft.com/office/powerpoint/2010/main" val="14695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E43C0A-0376-B133-F5FF-782149A615E6}"/>
              </a:ext>
            </a:extLst>
          </p:cNvPr>
          <p:cNvSpPr>
            <a:spLocks noGrp="1"/>
          </p:cNvSpPr>
          <p:nvPr>
            <p:ph type="title"/>
          </p:nvPr>
        </p:nvSpPr>
        <p:spPr/>
        <p:txBody>
          <a:bodyPr/>
          <a:lstStyle/>
          <a:p>
            <a:r>
              <a:rPr lang="fr-FR"/>
              <a:t>Fonctionnalités clés de SQL:</a:t>
            </a:r>
          </a:p>
        </p:txBody>
      </p:sp>
      <p:graphicFrame>
        <p:nvGraphicFramePr>
          <p:cNvPr id="5" name="Espace réservé du texte 2">
            <a:extLst>
              <a:ext uri="{FF2B5EF4-FFF2-40B4-BE49-F238E27FC236}">
                <a16:creationId xmlns:a16="http://schemas.microsoft.com/office/drawing/2014/main" id="{ED8991A2-575F-BD80-607B-8381FA5E00EE}"/>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14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A2FA6D-8517-6786-A6A2-2E3B813ABE02}"/>
              </a:ext>
            </a:extLst>
          </p:cNvPr>
          <p:cNvSpPr>
            <a:spLocks noGrp="1"/>
          </p:cNvSpPr>
          <p:nvPr>
            <p:ph type="title"/>
          </p:nvPr>
        </p:nvSpPr>
        <p:spPr>
          <a:xfrm>
            <a:off x="1616054" y="1070149"/>
            <a:ext cx="8959893" cy="1004836"/>
          </a:xfrm>
        </p:spPr>
        <p:txBody>
          <a:bodyPr vert="horz" lIns="91440" tIns="45720" rIns="91440" bIns="45720" rtlCol="0" anchor="ctr">
            <a:normAutofit/>
          </a:bodyPr>
          <a:lstStyle/>
          <a:p>
            <a:pPr algn="ctr"/>
            <a:r>
              <a:rPr lang="en-US" sz="3200" kern="1200">
                <a:solidFill>
                  <a:srgbClr val="595959"/>
                </a:solidFill>
                <a:latin typeface="+mj-lt"/>
                <a:ea typeface="+mj-ea"/>
                <a:cs typeface="+mj-cs"/>
              </a:rPr>
              <a:t>Comparaison entre NoSQL (MongoDB) et SQL</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texte 2">
            <a:extLst>
              <a:ext uri="{FF2B5EF4-FFF2-40B4-BE49-F238E27FC236}">
                <a16:creationId xmlns:a16="http://schemas.microsoft.com/office/drawing/2014/main" id="{7B94D9C0-11EF-9937-0971-EABC4E1DA891}"/>
              </a:ext>
            </a:extLst>
          </p:cNvPr>
          <p:cNvSpPr>
            <a:spLocks noGrp="1"/>
          </p:cNvSpPr>
          <p:nvPr>
            <p:ph type="body" idx="1"/>
          </p:nvPr>
        </p:nvSpPr>
        <p:spPr>
          <a:xfrm>
            <a:off x="1616054" y="2768321"/>
            <a:ext cx="8959892" cy="2828543"/>
          </a:xfrm>
        </p:spPr>
        <p:txBody>
          <a:bodyPr vert="horz" lIns="91440" tIns="45720" rIns="91440" bIns="45720" rtlCol="0" anchor="t">
            <a:normAutofit/>
          </a:bodyPr>
          <a:lstStyle/>
          <a:p>
            <a:r>
              <a:rPr lang="en-US" sz="1400" dirty="0" err="1">
                <a:solidFill>
                  <a:schemeClr val="tx1">
                    <a:lumMod val="65000"/>
                    <a:lumOff val="35000"/>
                  </a:schemeClr>
                </a:solidFill>
              </a:rPr>
              <a:t>Caractéristique</a:t>
            </a:r>
            <a:r>
              <a:rPr lang="en-US" sz="1400" dirty="0">
                <a:solidFill>
                  <a:schemeClr val="tx1">
                    <a:lumMod val="65000"/>
                    <a:lumOff val="35000"/>
                  </a:schemeClr>
                </a:solidFill>
              </a:rPr>
              <a:t>	                    MongoDB (NoSQL)	                SQL Server (</a:t>
            </a:r>
            <a:r>
              <a:rPr lang="en-US" sz="1400" dirty="0" err="1">
                <a:solidFill>
                  <a:schemeClr val="tx1">
                    <a:lumMod val="65000"/>
                    <a:lumOff val="35000"/>
                  </a:schemeClr>
                </a:solidFill>
              </a:rPr>
              <a:t>Relationnel</a:t>
            </a:r>
            <a:r>
              <a:rPr lang="en-US" sz="1400" dirty="0">
                <a:solidFill>
                  <a:schemeClr val="tx1">
                    <a:lumMod val="65000"/>
                    <a:lumOff val="35000"/>
                  </a:schemeClr>
                </a:solidFill>
              </a:rPr>
              <a:t>)</a:t>
            </a:r>
          </a:p>
          <a:p>
            <a:r>
              <a:rPr lang="en-US" sz="1400" dirty="0" err="1">
                <a:solidFill>
                  <a:schemeClr val="tx1">
                    <a:lumMod val="65000"/>
                    <a:lumOff val="35000"/>
                  </a:schemeClr>
                </a:solidFill>
              </a:rPr>
              <a:t>Modèle</a:t>
            </a:r>
            <a:r>
              <a:rPr lang="en-US" sz="1400" dirty="0">
                <a:solidFill>
                  <a:schemeClr val="tx1">
                    <a:lumMod val="65000"/>
                    <a:lumOff val="35000"/>
                  </a:schemeClr>
                </a:solidFill>
              </a:rPr>
              <a:t> de données	                    Documents JSON	                Tables </a:t>
            </a:r>
            <a:r>
              <a:rPr lang="en-US" sz="1400" dirty="0" err="1">
                <a:solidFill>
                  <a:schemeClr val="tx1">
                    <a:lumMod val="65000"/>
                    <a:lumOff val="35000"/>
                  </a:schemeClr>
                </a:solidFill>
              </a:rPr>
              <a:t>relationnelles</a:t>
            </a:r>
            <a:endParaRPr lang="en-US" sz="1400" dirty="0">
              <a:solidFill>
                <a:schemeClr val="tx1">
                  <a:lumMod val="65000"/>
                  <a:lumOff val="35000"/>
                </a:schemeClr>
              </a:solidFill>
            </a:endParaRPr>
          </a:p>
          <a:p>
            <a:r>
              <a:rPr lang="en-US" sz="1400" dirty="0" err="1">
                <a:solidFill>
                  <a:schemeClr val="tx1">
                    <a:lumMod val="65000"/>
                    <a:lumOff val="35000"/>
                  </a:schemeClr>
                </a:solidFill>
              </a:rPr>
              <a:t>Flexibilité</a:t>
            </a:r>
            <a:r>
              <a:rPr lang="en-US" sz="1400" dirty="0">
                <a:solidFill>
                  <a:schemeClr val="tx1">
                    <a:lumMod val="65000"/>
                    <a:lumOff val="35000"/>
                  </a:schemeClr>
                </a:solidFill>
              </a:rPr>
              <a:t> des données	Haute	                                          Moyenne</a:t>
            </a:r>
          </a:p>
          <a:p>
            <a:r>
              <a:rPr lang="en-US" sz="1400" dirty="0" err="1">
                <a:solidFill>
                  <a:schemeClr val="tx1">
                    <a:lumMod val="65000"/>
                    <a:lumOff val="35000"/>
                  </a:schemeClr>
                </a:solidFill>
              </a:rPr>
              <a:t>Évolutivité</a:t>
            </a:r>
            <a:r>
              <a:rPr lang="en-US" sz="1400" dirty="0">
                <a:solidFill>
                  <a:schemeClr val="tx1">
                    <a:lumMod val="65000"/>
                    <a:lumOff val="35000"/>
                  </a:schemeClr>
                </a:solidFill>
              </a:rPr>
              <a:t> </a:t>
            </a:r>
            <a:r>
              <a:rPr lang="en-US" sz="1400" dirty="0" err="1">
                <a:solidFill>
                  <a:schemeClr val="tx1">
                    <a:lumMod val="65000"/>
                    <a:lumOff val="35000"/>
                  </a:schemeClr>
                </a:solidFill>
              </a:rPr>
              <a:t>horizontale</a:t>
            </a:r>
            <a:r>
              <a:rPr lang="en-US" sz="1400" dirty="0">
                <a:solidFill>
                  <a:schemeClr val="tx1">
                    <a:lumMod val="65000"/>
                    <a:lumOff val="35000"/>
                  </a:schemeClr>
                </a:solidFill>
              </a:rPr>
              <a:t>	Facile	                                          Plus </a:t>
            </a:r>
            <a:r>
              <a:rPr lang="en-US" sz="1400" dirty="0" err="1">
                <a:solidFill>
                  <a:schemeClr val="tx1">
                    <a:lumMod val="65000"/>
                    <a:lumOff val="35000"/>
                  </a:schemeClr>
                </a:solidFill>
              </a:rPr>
              <a:t>complexe</a:t>
            </a:r>
            <a:endParaRPr lang="en-US" sz="1400" dirty="0">
              <a:solidFill>
                <a:schemeClr val="tx1">
                  <a:lumMod val="65000"/>
                  <a:lumOff val="35000"/>
                </a:schemeClr>
              </a:solidFill>
            </a:endParaRPr>
          </a:p>
          <a:p>
            <a:r>
              <a:rPr lang="en-US" sz="1400" dirty="0">
                <a:solidFill>
                  <a:schemeClr val="tx1">
                    <a:lumMod val="65000"/>
                    <a:lumOff val="35000"/>
                  </a:schemeClr>
                </a:solidFill>
              </a:rPr>
              <a:t>Performance des </a:t>
            </a:r>
            <a:r>
              <a:rPr lang="en-US" sz="1400" dirty="0" err="1">
                <a:solidFill>
                  <a:schemeClr val="tx1">
                    <a:lumMod val="65000"/>
                    <a:lumOff val="35000"/>
                  </a:schemeClr>
                </a:solidFill>
              </a:rPr>
              <a:t>requête</a:t>
            </a:r>
            <a:r>
              <a:rPr lang="en-US" sz="1400" dirty="0">
                <a:solidFill>
                  <a:schemeClr val="tx1">
                    <a:lumMod val="65000"/>
                    <a:lumOff val="35000"/>
                  </a:schemeClr>
                </a:solidFill>
              </a:rPr>
              <a:t>         </a:t>
            </a:r>
            <a:r>
              <a:rPr lang="en-US" sz="1400" dirty="0" err="1">
                <a:solidFill>
                  <a:schemeClr val="tx1">
                    <a:lumMod val="65000"/>
                    <a:lumOff val="35000"/>
                  </a:schemeClr>
                </a:solidFill>
              </a:rPr>
              <a:t>Rapide</a:t>
            </a:r>
            <a:r>
              <a:rPr lang="en-US" sz="1400" dirty="0">
                <a:solidFill>
                  <a:schemeClr val="tx1">
                    <a:lumMod val="65000"/>
                    <a:lumOff val="35000"/>
                  </a:schemeClr>
                </a:solidFill>
              </a:rPr>
              <a:t> pour les </a:t>
            </a:r>
            <a:r>
              <a:rPr lang="en-US" sz="1400" dirty="0" err="1">
                <a:solidFill>
                  <a:schemeClr val="tx1">
                    <a:lumMod val="65000"/>
                    <a:lumOff val="35000"/>
                  </a:schemeClr>
                </a:solidFill>
              </a:rPr>
              <a:t>requêtes</a:t>
            </a:r>
            <a:r>
              <a:rPr lang="en-US" sz="1400" dirty="0">
                <a:solidFill>
                  <a:schemeClr val="tx1">
                    <a:lumMod val="65000"/>
                    <a:lumOff val="35000"/>
                  </a:schemeClr>
                </a:solidFill>
              </a:rPr>
              <a:t> ad hoc	</a:t>
            </a:r>
            <a:r>
              <a:rPr lang="en-US" sz="1400" dirty="0" err="1">
                <a:solidFill>
                  <a:schemeClr val="tx1">
                    <a:lumMod val="65000"/>
                    <a:lumOff val="35000"/>
                  </a:schemeClr>
                </a:solidFill>
              </a:rPr>
              <a:t>Optimisé</a:t>
            </a:r>
            <a:r>
              <a:rPr lang="en-US" sz="1400" dirty="0">
                <a:solidFill>
                  <a:schemeClr val="tx1">
                    <a:lumMod val="65000"/>
                    <a:lumOff val="35000"/>
                  </a:schemeClr>
                </a:solidFill>
              </a:rPr>
              <a:t> pour les </a:t>
            </a:r>
            <a:r>
              <a:rPr lang="en-US" sz="1400" dirty="0" err="1">
                <a:solidFill>
                  <a:schemeClr val="tx1">
                    <a:lumMod val="65000"/>
                    <a:lumOff val="35000"/>
                  </a:schemeClr>
                </a:solidFill>
              </a:rPr>
              <a:t>requêtes</a:t>
            </a:r>
            <a:r>
              <a:rPr lang="en-US" sz="1400" dirty="0">
                <a:solidFill>
                  <a:schemeClr val="tx1">
                    <a:lumMod val="65000"/>
                    <a:lumOff val="35000"/>
                  </a:schemeClr>
                </a:solidFill>
              </a:rPr>
              <a:t> </a:t>
            </a:r>
            <a:r>
              <a:rPr lang="en-US" sz="1400" dirty="0" err="1">
                <a:solidFill>
                  <a:schemeClr val="tx1">
                    <a:lumMod val="65000"/>
                    <a:lumOff val="35000"/>
                  </a:schemeClr>
                </a:solidFill>
              </a:rPr>
              <a:t>relationnelles</a:t>
            </a:r>
            <a:r>
              <a:rPr lang="en-US" sz="1400" dirty="0">
                <a:solidFill>
                  <a:schemeClr val="tx1">
                    <a:lumMod val="65000"/>
                    <a:lumOff val="35000"/>
                  </a:schemeClr>
                </a:solidFill>
              </a:rPr>
              <a:t> complexes</a:t>
            </a:r>
          </a:p>
          <a:p>
            <a:r>
              <a:rPr lang="en-US" sz="1400" dirty="0">
                <a:solidFill>
                  <a:schemeClr val="tx1">
                    <a:lumMod val="65000"/>
                    <a:lumOff val="35000"/>
                  </a:schemeClr>
                </a:solidFill>
              </a:rPr>
              <a:t>Transactions	                    </a:t>
            </a:r>
            <a:r>
              <a:rPr lang="en-US" sz="1400" dirty="0" err="1">
                <a:solidFill>
                  <a:schemeClr val="tx1">
                    <a:lumMod val="65000"/>
                    <a:lumOff val="35000"/>
                  </a:schemeClr>
                </a:solidFill>
              </a:rPr>
              <a:t>Eventuelles</a:t>
            </a:r>
            <a:r>
              <a:rPr lang="en-US" sz="1400" dirty="0">
                <a:solidFill>
                  <a:schemeClr val="tx1">
                    <a:lumMod val="65000"/>
                    <a:lumOff val="35000"/>
                  </a:schemeClr>
                </a:solidFill>
              </a:rPr>
              <a:t>	                                          ACID (</a:t>
            </a:r>
            <a:r>
              <a:rPr lang="en-US" sz="1400" dirty="0" err="1">
                <a:solidFill>
                  <a:schemeClr val="tx1">
                    <a:lumMod val="65000"/>
                    <a:lumOff val="35000"/>
                  </a:schemeClr>
                </a:solidFill>
              </a:rPr>
              <a:t>Atomique</a:t>
            </a:r>
            <a:r>
              <a:rPr lang="en-US" sz="1400" dirty="0">
                <a:solidFill>
                  <a:schemeClr val="tx1">
                    <a:lumMod val="65000"/>
                    <a:lumOff val="35000"/>
                  </a:schemeClr>
                </a:solidFill>
              </a:rPr>
              <a:t>, </a:t>
            </a:r>
            <a:r>
              <a:rPr lang="en-US" sz="1400" dirty="0" err="1">
                <a:solidFill>
                  <a:schemeClr val="tx1">
                    <a:lumMod val="65000"/>
                    <a:lumOff val="35000"/>
                  </a:schemeClr>
                </a:solidFill>
              </a:rPr>
              <a:t>Cohérente</a:t>
            </a:r>
            <a:r>
              <a:rPr lang="en-US" sz="1400" dirty="0">
                <a:solidFill>
                  <a:schemeClr val="tx1">
                    <a:lumMod val="65000"/>
                    <a:lumOff val="35000"/>
                  </a:schemeClr>
                </a:solidFill>
              </a:rPr>
              <a:t>, </a:t>
            </a:r>
            <a:r>
              <a:rPr lang="en-US" sz="1400" dirty="0" err="1">
                <a:solidFill>
                  <a:schemeClr val="tx1">
                    <a:lumMod val="65000"/>
                    <a:lumOff val="35000"/>
                  </a:schemeClr>
                </a:solidFill>
              </a:rPr>
              <a:t>Isolée</a:t>
            </a:r>
            <a:r>
              <a:rPr lang="en-US" sz="1400" dirty="0">
                <a:solidFill>
                  <a:schemeClr val="tx1">
                    <a:lumMod val="65000"/>
                    <a:lumOff val="35000"/>
                  </a:schemeClr>
                </a:solidFill>
              </a:rPr>
              <a:t>, Durable)</a:t>
            </a:r>
          </a:p>
        </p:txBody>
      </p:sp>
    </p:spTree>
    <p:extLst>
      <p:ext uri="{BB962C8B-B14F-4D97-AF65-F5344CB8AC3E}">
        <p14:creationId xmlns:p14="http://schemas.microsoft.com/office/powerpoint/2010/main" val="269276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D4F26AC0-3AE1-4E2B-C0F9-900843E2837E}"/>
              </a:ext>
            </a:extLst>
          </p:cNvPr>
          <p:cNvSpPr>
            <a:spLocks noGrp="1"/>
          </p:cNvSpPr>
          <p:nvPr>
            <p:ph type="title"/>
          </p:nvPr>
        </p:nvSpPr>
        <p:spPr>
          <a:xfrm>
            <a:off x="630936" y="630936"/>
            <a:ext cx="4989918" cy="5478640"/>
          </a:xfrm>
          <a:noFill/>
        </p:spPr>
        <p:txBody>
          <a:bodyPr vert="horz" lIns="91440" tIns="45720" rIns="91440" bIns="45720" rtlCol="0" anchor="ctr">
            <a:normAutofit/>
          </a:bodyPr>
          <a:lstStyle/>
          <a:p>
            <a:r>
              <a:rPr lang="en-US" sz="4800" kern="1200">
                <a:solidFill>
                  <a:schemeClr val="bg1"/>
                </a:solidFill>
                <a:latin typeface="+mj-lt"/>
                <a:ea typeface="+mj-ea"/>
                <a:cs typeface="+mj-cs"/>
              </a:rPr>
              <a:t>Conclusion</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texte 2">
            <a:extLst>
              <a:ext uri="{FF2B5EF4-FFF2-40B4-BE49-F238E27FC236}">
                <a16:creationId xmlns:a16="http://schemas.microsoft.com/office/drawing/2014/main" id="{12B69729-E505-000D-E404-C4BA2DE6281E}"/>
              </a:ext>
            </a:extLst>
          </p:cNvPr>
          <p:cNvSpPr>
            <a:spLocks noGrp="1"/>
          </p:cNvSpPr>
          <p:nvPr>
            <p:ph type="body" idx="1"/>
          </p:nvPr>
        </p:nvSpPr>
        <p:spPr>
          <a:xfrm>
            <a:off x="6041946" y="630936"/>
            <a:ext cx="4982273" cy="5478672"/>
          </a:xfrm>
          <a:noFill/>
        </p:spPr>
        <p:txBody>
          <a:bodyPr vert="horz" lIns="91440" tIns="45720" rIns="91440" bIns="45720" rtlCol="0" anchor="ctr">
            <a:normAutofit/>
          </a:bodyPr>
          <a:lstStyle/>
          <a:p>
            <a:r>
              <a:rPr lang="en-US" sz="1800" dirty="0">
                <a:solidFill>
                  <a:schemeClr val="bg1"/>
                </a:solidFill>
              </a:rPr>
              <a:t>Le choix entre NoSQL (MongoDB) et SQL </a:t>
            </a:r>
            <a:r>
              <a:rPr lang="en-US" sz="1800" dirty="0" err="1">
                <a:solidFill>
                  <a:schemeClr val="bg1"/>
                </a:solidFill>
              </a:rPr>
              <a:t>dépend</a:t>
            </a:r>
            <a:r>
              <a:rPr lang="en-US" sz="1800" dirty="0">
                <a:solidFill>
                  <a:schemeClr val="bg1"/>
                </a:solidFill>
              </a:rPr>
              <a:t> de </a:t>
            </a:r>
            <a:r>
              <a:rPr lang="en-US" sz="1800" dirty="0" err="1">
                <a:solidFill>
                  <a:schemeClr val="bg1"/>
                </a:solidFill>
              </a:rPr>
              <a:t>vos</a:t>
            </a:r>
            <a:r>
              <a:rPr lang="en-US" sz="1800" dirty="0">
                <a:solidFill>
                  <a:schemeClr val="bg1"/>
                </a:solidFill>
              </a:rPr>
              <a:t> </a:t>
            </a:r>
            <a:r>
              <a:rPr lang="en-US" sz="1800" dirty="0" err="1">
                <a:solidFill>
                  <a:schemeClr val="bg1"/>
                </a:solidFill>
              </a:rPr>
              <a:t>besoins</a:t>
            </a:r>
            <a:r>
              <a:rPr lang="en-US" sz="1800" dirty="0">
                <a:solidFill>
                  <a:schemeClr val="bg1"/>
                </a:solidFill>
              </a:rPr>
              <a:t> </a:t>
            </a:r>
            <a:r>
              <a:rPr lang="en-US" sz="1800" dirty="0" err="1">
                <a:solidFill>
                  <a:schemeClr val="bg1"/>
                </a:solidFill>
              </a:rPr>
              <a:t>spécifiques</a:t>
            </a:r>
            <a:r>
              <a:rPr lang="en-US" sz="1800" dirty="0">
                <a:solidFill>
                  <a:schemeClr val="bg1"/>
                </a:solidFill>
              </a:rPr>
              <a:t>. Si </a:t>
            </a:r>
            <a:r>
              <a:rPr lang="en-US" sz="1800" dirty="0" err="1">
                <a:solidFill>
                  <a:schemeClr val="bg1"/>
                </a:solidFill>
              </a:rPr>
              <a:t>vous</a:t>
            </a:r>
            <a:r>
              <a:rPr lang="en-US" sz="1800" dirty="0">
                <a:solidFill>
                  <a:schemeClr val="bg1"/>
                </a:solidFill>
              </a:rPr>
              <a:t> </a:t>
            </a:r>
            <a:r>
              <a:rPr lang="en-US" sz="1800" dirty="0" err="1">
                <a:solidFill>
                  <a:schemeClr val="bg1"/>
                </a:solidFill>
              </a:rPr>
              <a:t>avez</a:t>
            </a:r>
            <a:r>
              <a:rPr lang="en-US" sz="1800" dirty="0">
                <a:solidFill>
                  <a:schemeClr val="bg1"/>
                </a:solidFill>
              </a:rPr>
              <a:t> </a:t>
            </a:r>
            <a:r>
              <a:rPr lang="en-US" sz="1800" dirty="0" err="1">
                <a:solidFill>
                  <a:schemeClr val="bg1"/>
                </a:solidFill>
              </a:rPr>
              <a:t>besoin</a:t>
            </a:r>
            <a:r>
              <a:rPr lang="en-US" sz="1800" dirty="0">
                <a:solidFill>
                  <a:schemeClr val="bg1"/>
                </a:solidFill>
              </a:rPr>
              <a:t> </a:t>
            </a:r>
            <a:r>
              <a:rPr lang="en-US" sz="1800" dirty="0" err="1">
                <a:solidFill>
                  <a:schemeClr val="bg1"/>
                </a:solidFill>
              </a:rPr>
              <a:t>d'une</a:t>
            </a:r>
            <a:r>
              <a:rPr lang="en-US" sz="1800" dirty="0">
                <a:solidFill>
                  <a:schemeClr val="bg1"/>
                </a:solidFill>
              </a:rPr>
              <a:t> </a:t>
            </a:r>
            <a:r>
              <a:rPr lang="en-US" sz="1800" dirty="0" err="1">
                <a:solidFill>
                  <a:schemeClr val="bg1"/>
                </a:solidFill>
              </a:rPr>
              <a:t>flexibilité</a:t>
            </a:r>
            <a:r>
              <a:rPr lang="en-US" sz="1800" dirty="0">
                <a:solidFill>
                  <a:schemeClr val="bg1"/>
                </a:solidFill>
              </a:rPr>
              <a:t> </a:t>
            </a:r>
            <a:r>
              <a:rPr lang="en-US" sz="1800" dirty="0" err="1">
                <a:solidFill>
                  <a:schemeClr val="bg1"/>
                </a:solidFill>
              </a:rPr>
              <a:t>élevée</a:t>
            </a:r>
            <a:r>
              <a:rPr lang="en-US" sz="1800" dirty="0">
                <a:solidFill>
                  <a:schemeClr val="bg1"/>
                </a:solidFill>
              </a:rPr>
              <a:t> pour des données non </a:t>
            </a:r>
            <a:r>
              <a:rPr lang="en-US" sz="1800" dirty="0" err="1">
                <a:solidFill>
                  <a:schemeClr val="bg1"/>
                </a:solidFill>
              </a:rPr>
              <a:t>structurées</a:t>
            </a:r>
            <a:r>
              <a:rPr lang="en-US" sz="1800" dirty="0">
                <a:solidFill>
                  <a:schemeClr val="bg1"/>
                </a:solidFill>
              </a:rPr>
              <a:t> et </a:t>
            </a:r>
            <a:r>
              <a:rPr lang="en-US" sz="1800" dirty="0" err="1">
                <a:solidFill>
                  <a:schemeClr val="bg1"/>
                </a:solidFill>
              </a:rPr>
              <a:t>d'une</a:t>
            </a:r>
            <a:r>
              <a:rPr lang="en-US" sz="1800" dirty="0">
                <a:solidFill>
                  <a:schemeClr val="bg1"/>
                </a:solidFill>
              </a:rPr>
              <a:t> </a:t>
            </a:r>
            <a:r>
              <a:rPr lang="en-US" sz="1800" dirty="0" err="1">
                <a:solidFill>
                  <a:schemeClr val="bg1"/>
                </a:solidFill>
              </a:rPr>
              <a:t>évolutivité</a:t>
            </a:r>
            <a:r>
              <a:rPr lang="en-US" sz="1800" dirty="0">
                <a:solidFill>
                  <a:schemeClr val="bg1"/>
                </a:solidFill>
              </a:rPr>
              <a:t> </a:t>
            </a:r>
            <a:r>
              <a:rPr lang="en-US" sz="1800" dirty="0" err="1">
                <a:solidFill>
                  <a:schemeClr val="bg1"/>
                </a:solidFill>
              </a:rPr>
              <a:t>horizontale</a:t>
            </a:r>
            <a:r>
              <a:rPr lang="en-US" sz="1800" dirty="0">
                <a:solidFill>
                  <a:schemeClr val="bg1"/>
                </a:solidFill>
              </a:rPr>
              <a:t> </a:t>
            </a:r>
            <a:r>
              <a:rPr lang="en-US" sz="1800" dirty="0" err="1">
                <a:solidFill>
                  <a:schemeClr val="bg1"/>
                </a:solidFill>
              </a:rPr>
              <a:t>aisée</a:t>
            </a:r>
            <a:r>
              <a:rPr lang="en-US" sz="1800" dirty="0">
                <a:solidFill>
                  <a:schemeClr val="bg1"/>
                </a:solidFill>
              </a:rPr>
              <a:t>, MongoDB </a:t>
            </a:r>
            <a:r>
              <a:rPr lang="en-US" sz="1800" dirty="0" err="1">
                <a:solidFill>
                  <a:schemeClr val="bg1"/>
                </a:solidFill>
              </a:rPr>
              <a:t>est</a:t>
            </a:r>
            <a:r>
              <a:rPr lang="en-US" sz="1800" dirty="0">
                <a:solidFill>
                  <a:schemeClr val="bg1"/>
                </a:solidFill>
              </a:rPr>
              <a:t> un excellent choix. Si </a:t>
            </a:r>
            <a:r>
              <a:rPr lang="en-US" sz="1800" dirty="0" err="1">
                <a:solidFill>
                  <a:schemeClr val="bg1"/>
                </a:solidFill>
              </a:rPr>
              <a:t>vous</a:t>
            </a:r>
            <a:r>
              <a:rPr lang="en-US" sz="1800" dirty="0">
                <a:solidFill>
                  <a:schemeClr val="bg1"/>
                </a:solidFill>
              </a:rPr>
              <a:t> </a:t>
            </a:r>
            <a:r>
              <a:rPr lang="en-US" sz="1800" dirty="0" err="1">
                <a:solidFill>
                  <a:schemeClr val="bg1"/>
                </a:solidFill>
              </a:rPr>
              <a:t>prioritisez</a:t>
            </a:r>
            <a:r>
              <a:rPr lang="en-US" sz="1800" dirty="0">
                <a:solidFill>
                  <a:schemeClr val="bg1"/>
                </a:solidFill>
              </a:rPr>
              <a:t> la </a:t>
            </a:r>
            <a:r>
              <a:rPr lang="en-US" sz="1800" dirty="0" err="1">
                <a:solidFill>
                  <a:schemeClr val="bg1"/>
                </a:solidFill>
              </a:rPr>
              <a:t>cohérence</a:t>
            </a:r>
            <a:r>
              <a:rPr lang="en-US" sz="1800" dirty="0">
                <a:solidFill>
                  <a:schemeClr val="bg1"/>
                </a:solidFill>
              </a:rPr>
              <a:t> des données, les transactions ACID et les </a:t>
            </a:r>
            <a:r>
              <a:rPr lang="en-US" sz="1800" dirty="0" err="1">
                <a:solidFill>
                  <a:schemeClr val="bg1"/>
                </a:solidFill>
              </a:rPr>
              <a:t>requêtes</a:t>
            </a:r>
            <a:r>
              <a:rPr lang="en-US" sz="1800" dirty="0">
                <a:solidFill>
                  <a:schemeClr val="bg1"/>
                </a:solidFill>
              </a:rPr>
              <a:t> </a:t>
            </a:r>
            <a:r>
              <a:rPr lang="en-US" sz="1800" dirty="0" err="1">
                <a:solidFill>
                  <a:schemeClr val="bg1"/>
                </a:solidFill>
              </a:rPr>
              <a:t>relationnelles</a:t>
            </a:r>
            <a:r>
              <a:rPr lang="en-US" sz="1800" dirty="0">
                <a:solidFill>
                  <a:schemeClr val="bg1"/>
                </a:solidFill>
              </a:rPr>
              <a:t> complexes, SQL Server </a:t>
            </a:r>
            <a:r>
              <a:rPr lang="en-US" sz="1800" dirty="0" err="1">
                <a:solidFill>
                  <a:schemeClr val="bg1"/>
                </a:solidFill>
              </a:rPr>
              <a:t>est</a:t>
            </a:r>
            <a:r>
              <a:rPr lang="en-US" sz="1800" dirty="0">
                <a:solidFill>
                  <a:schemeClr val="bg1"/>
                </a:solidFill>
              </a:rPr>
              <a:t> plus </a:t>
            </a:r>
            <a:r>
              <a:rPr lang="en-US" sz="1800" dirty="0" err="1">
                <a:solidFill>
                  <a:schemeClr val="bg1"/>
                </a:solidFill>
              </a:rPr>
              <a:t>adapté</a:t>
            </a:r>
            <a:r>
              <a:rPr lang="en-US" sz="1800" dirty="0">
                <a:solidFill>
                  <a:schemeClr val="bg1"/>
                </a:solidFill>
              </a:rPr>
              <a:t>.</a:t>
            </a:r>
          </a:p>
          <a:p>
            <a:pPr marL="0" indent="0">
              <a:buNone/>
            </a:pPr>
            <a:endParaRPr lang="en-US" sz="1800" dirty="0">
              <a:solidFill>
                <a:schemeClr val="bg1"/>
              </a:solidFill>
            </a:endParaRPr>
          </a:p>
        </p:txBody>
      </p:sp>
    </p:spTree>
    <p:extLst>
      <p:ext uri="{BB962C8B-B14F-4D97-AF65-F5344CB8AC3E}">
        <p14:creationId xmlns:p14="http://schemas.microsoft.com/office/powerpoint/2010/main" val="21017028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438</Words>
  <Application>Microsoft Office PowerPoint</Application>
  <PresentationFormat>Grand écran</PresentationFormat>
  <Paragraphs>32</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Aptos</vt:lpstr>
      <vt:lpstr>Aptos Display</vt:lpstr>
      <vt:lpstr>Arial</vt:lpstr>
      <vt:lpstr>Thème Office</vt:lpstr>
      <vt:lpstr>NoSQL vs SQL: Choisir la bonne base de données pour vos besoins</vt:lpstr>
      <vt:lpstr>Qu'est-ce que NoSQL?</vt:lpstr>
      <vt:lpstr>Fonctionnalités clés de NoSQL:</vt:lpstr>
      <vt:lpstr>Présentation de MongoDB</vt:lpstr>
      <vt:lpstr>Fonctionnalités clés de MongoDB:</vt:lpstr>
      <vt:lpstr>Qu'est-ce que SQL?</vt:lpstr>
      <vt:lpstr>Fonctionnalités clés de SQL:</vt:lpstr>
      <vt:lpstr>Comparaison entre NoSQL (MongoDB) et SQL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 Choisir la bonne base de données pour vos besoins</dc:title>
  <dc:creator>alaa maamer</dc:creator>
  <cp:lastModifiedBy>alaa maamer</cp:lastModifiedBy>
  <cp:revision>1</cp:revision>
  <dcterms:created xsi:type="dcterms:W3CDTF">2024-04-29T09:19:29Z</dcterms:created>
  <dcterms:modified xsi:type="dcterms:W3CDTF">2024-04-29T09:27:58Z</dcterms:modified>
</cp:coreProperties>
</file>