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295400"/>
            <a:ext cx="3025395" cy="1519647"/>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ALAAGAMMAI S</a:t>
            </a:r>
            <a:endParaRPr lang="en-US" sz="3200" dirty="0">
              <a:latin typeface="Trebuchet MS"/>
              <a:cs typeface="Trebuchet MS"/>
            </a:endParaRPr>
          </a:p>
          <a:p>
            <a:pPr marL="12700">
              <a:lnSpc>
                <a:spcPct val="100000"/>
              </a:lnSpc>
              <a:spcBef>
                <a:spcPts val="130"/>
              </a:spcBef>
            </a:pPr>
            <a:r>
              <a:rPr lang="en-US" sz="3200" smtClean="0">
                <a:latin typeface="Trebuchet MS"/>
                <a:cs typeface="Trebuchet MS"/>
              </a:rPr>
              <a:t>813821104010</a:t>
            </a:r>
            <a:endParaRPr lang="en-US" sz="3200" dirty="0">
              <a:latin typeface="Trebuchet MS"/>
              <a:cs typeface="Trebuchet MS"/>
            </a:endParaRPr>
          </a:p>
          <a:p>
            <a:pPr marL="12700">
              <a:lnSpc>
                <a:spcPct val="100000"/>
              </a:lnSpc>
              <a:spcBef>
                <a:spcPts val="130"/>
              </a:spcBef>
            </a:pP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589" y="1507806"/>
            <a:ext cx="5038725" cy="269338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686595"/>
            <a:ext cx="2986087" cy="25146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1" y="4495800"/>
            <a:ext cx="4343399" cy="224900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 y="-1495891"/>
            <a:ext cx="11906281" cy="834906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1" y="-1295400"/>
            <a:ext cx="9525000" cy="3419846"/>
          </a:xfrm>
          <a:prstGeom prst="rect">
            <a:avLst/>
          </a:prstGeom>
        </p:spPr>
        <p:txBody>
          <a:bodyPr vert="horz" wrap="square" lIns="0" tIns="460692" rIns="0" bIns="0" rtlCol="0">
            <a:spAutoFit/>
          </a:bodyPr>
          <a:lstStyle/>
          <a:p>
            <a:pPr marL="193675" algn="l">
              <a:lnSpc>
                <a:spcPct val="100000"/>
              </a:lnSpc>
              <a:spcBef>
                <a:spcPts val="130"/>
              </a:spcBef>
            </a:pPr>
            <a:r>
              <a:rPr lang="en-US" sz="4400" dirty="0"/>
              <a:t>PROJECT TITLE</a:t>
            </a:r>
            <a:br>
              <a:rPr lang="en-US" sz="4400" dirty="0"/>
            </a:br>
            <a:r>
              <a:rPr lang="en-US" sz="4400" dirty="0"/>
              <a:t>      </a:t>
            </a:r>
            <a:r>
              <a:rPr lang="en-US" sz="4400" dirty="0" smtClean="0"/>
              <a:t>PROJECT TITLE</a:t>
            </a:r>
            <a:br>
              <a:rPr lang="en-US" sz="4400" dirty="0" smtClean="0"/>
            </a:br>
            <a:r>
              <a:rPr lang="en-US" sz="3200" dirty="0"/>
              <a:t/>
            </a:r>
            <a:br>
              <a:rPr lang="en-US" sz="3200" dirty="0"/>
            </a:br>
            <a:r>
              <a:rPr lang="en-US" sz="3200" b="0" dirty="0"/>
              <a:t>                        </a:t>
            </a:r>
            <a:r>
              <a:rPr lang="en-US" sz="3200" b="0" dirty="0" smtClean="0"/>
              <a:t/>
            </a:r>
            <a:br>
              <a:rPr lang="en-US" sz="3200" b="0" dirty="0" smtClean="0"/>
            </a:br>
            <a:r>
              <a:rPr lang="en-US" sz="3200" b="0" dirty="0"/>
              <a:t>	</a:t>
            </a:r>
            <a:r>
              <a:rPr lang="en-US" sz="3200" b="0" dirty="0" smtClean="0"/>
              <a:t>			</a:t>
            </a:r>
            <a:r>
              <a:rPr lang="en-US" sz="4000" b="0" dirty="0" smtClean="0">
                <a:latin typeface="Sitka Heading Semibold" pitchFamily="2" charset="0"/>
              </a:rPr>
              <a:t>FACE </a:t>
            </a:r>
            <a:r>
              <a:rPr lang="en-US" sz="4000" b="0" dirty="0">
                <a:latin typeface="Sitka Heading Semibold" pitchFamily="2" charset="0"/>
              </a:rPr>
              <a:t>RECOGNITION</a:t>
            </a:r>
            <a:endParaRPr sz="4000" b="0" dirty="0">
              <a:latin typeface="Sitka Heading Semibold"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a:extLst>
              <a:ext uri="{FF2B5EF4-FFF2-40B4-BE49-F238E27FC236}">
                <a16:creationId xmlns="" xmlns:a16="http://schemas.microsoft.com/office/drawing/2014/main" id="{99605467-ACA9-4E6A-CD28-ABE85D281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4496" y="2980653"/>
            <a:ext cx="5451093" cy="29294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998420"/>
          </a:xfrm>
          <a:prstGeom prst="rect">
            <a:avLst/>
          </a:prstGeom>
        </p:spPr>
        <p:txBody>
          <a:bodyPr vert="horz" wrap="square" lIns="0" tIns="73279" rIns="0" bIns="0" rtlCol="0">
            <a:spAutoFit/>
          </a:bodyPr>
          <a:lstStyle/>
          <a:p>
            <a:pPr marL="193675">
              <a:lnSpc>
                <a:spcPct val="100000"/>
              </a:lnSpc>
              <a:spcBef>
                <a:spcPts val="105"/>
              </a:spcBef>
            </a:pPr>
            <a:r>
              <a:rPr spc="-10" dirty="0"/>
              <a:t>AGENDA</a:t>
            </a:r>
            <a:r>
              <a:rPr lang="en-US" spc="-10" dirty="0"/>
              <a:t/>
            </a:r>
            <a:br>
              <a:rPr lang="en-US" spc="-10" dirty="0"/>
            </a:br>
            <a:r>
              <a:rPr lang="en-IN" spc="-10" dirty="0"/>
              <a:t>		</a:t>
            </a:r>
            <a:r>
              <a:rPr lang="en-IN" sz="3200" b="0" spc="-10" dirty="0"/>
              <a:t>1.Project statement</a:t>
            </a:r>
            <a:br>
              <a:rPr lang="en-IN" sz="3200" b="0" spc="-10" dirty="0"/>
            </a:br>
            <a:r>
              <a:rPr lang="en-IN" sz="3200" b="0" spc="-10" dirty="0"/>
              <a:t>		2.Problem statement</a:t>
            </a:r>
            <a:br>
              <a:rPr lang="en-IN" sz="3200" b="0" spc="-10" dirty="0"/>
            </a:br>
            <a:r>
              <a:rPr lang="en-IN" sz="3200" b="0" spc="-10" dirty="0"/>
              <a:t>		3.Project overview</a:t>
            </a:r>
            <a:br>
              <a:rPr lang="en-IN" sz="3200" b="0" spc="-10" dirty="0"/>
            </a:br>
            <a:r>
              <a:rPr lang="en-IN" sz="3200" b="0" spc="-10" dirty="0"/>
              <a:t>		4.Who are the end user</a:t>
            </a:r>
            <a:br>
              <a:rPr lang="en-IN" sz="3200" b="0" spc="-10" dirty="0"/>
            </a:br>
            <a:r>
              <a:rPr lang="en-IN" sz="3200" b="0" spc="-10" dirty="0"/>
              <a:t>		5.Your solution and its value proposition</a:t>
            </a:r>
            <a:br>
              <a:rPr lang="en-IN" sz="3200" b="0" spc="-10" dirty="0"/>
            </a:br>
            <a:r>
              <a:rPr lang="en-IN" sz="3200" b="0" spc="-10" dirty="0"/>
              <a:t>		6.The wow in your solution</a:t>
            </a:r>
            <a:br>
              <a:rPr lang="en-IN" sz="3200" b="0" spc="-10" dirty="0"/>
            </a:br>
            <a:r>
              <a:rPr lang="en-IN" sz="3200" b="0" spc="-10" dirty="0"/>
              <a:t>		7.Modelling</a:t>
            </a:r>
            <a:br>
              <a:rPr lang="en-IN" sz="3200" b="0" spc="-10" dirty="0"/>
            </a:br>
            <a:r>
              <a:rPr lang="en-IN" sz="3200" b="0" spc="-10" dirty="0"/>
              <a:t>		8.Result</a:t>
            </a:r>
            <a:endParaRPr sz="3200" b="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28600" y="304800"/>
            <a:ext cx="8458200" cy="425629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smtClean="0"/>
              <a:t>STATEMENT</a:t>
            </a:r>
            <a:r>
              <a:rPr lang="en-US" sz="4250" spc="-75" dirty="0" smtClean="0"/>
              <a:t/>
            </a:r>
            <a:br>
              <a:rPr lang="en-US" sz="4250" spc="-75" dirty="0" smtClean="0"/>
            </a:br>
            <a:r>
              <a:rPr lang="en-US" sz="4250" spc="-75" dirty="0"/>
              <a:t/>
            </a:r>
            <a:br>
              <a:rPr lang="en-US" sz="4250" spc="-75" dirty="0"/>
            </a:br>
            <a:r>
              <a:rPr lang="en-US" sz="4250" spc="-75" dirty="0" smtClean="0"/>
              <a:t>    </a:t>
            </a:r>
            <a:r>
              <a:rPr lang="en-US" sz="2400" b="0" spc="-75" dirty="0" smtClean="0"/>
              <a:t>To design and implement a facial recognition system leveraging Convolutional Neural Networks (CNNs) to accurately identify individuals from images or video streams. The system should effectively extract discriminative features from facial images, enabling robust recognition performance in varying conditions such as different lighting, facial expressions, occlusions, and pose variations.</a:t>
            </a:r>
            <a:r>
              <a:rPr lang="en-US" sz="2800" spc="-75" dirty="0" smtClean="0"/>
              <a:t>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762000"/>
            <a:ext cx="5486400" cy="4548681"/>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smtClean="0"/>
              <a:t>OVERVIEW</a:t>
            </a:r>
            <a:r>
              <a:rPr lang="en-US" sz="4250" spc="-10" dirty="0"/>
              <a:t/>
            </a:r>
            <a:br>
              <a:rPr lang="en-US" sz="4250" spc="-10" dirty="0"/>
            </a:br>
            <a:r>
              <a:rPr lang="en-US" sz="1800" spc="-10" dirty="0"/>
              <a:t>Objective: </a:t>
            </a:r>
            <a:r>
              <a:rPr lang="en-US" sz="4250" spc="-10" dirty="0" smtClean="0"/>
              <a:t/>
            </a:r>
            <a:br>
              <a:rPr lang="en-US" sz="4250" spc="-10" dirty="0" smtClean="0"/>
            </a:br>
            <a:r>
              <a:rPr lang="en-US" sz="1800" b="0" spc="-10" dirty="0" smtClean="0"/>
              <a:t>Create </a:t>
            </a:r>
            <a:r>
              <a:rPr lang="en-US" sz="1800" b="0" spc="-10" dirty="0"/>
              <a:t>a face recognition application that can identify faces in a given image</a:t>
            </a:r>
            <a:r>
              <a:rPr lang="en-US" sz="1800" b="0" spc="-10" dirty="0" smtClean="0"/>
              <a:t>.</a:t>
            </a:r>
            <a:br>
              <a:rPr lang="en-US" sz="1800" b="0" spc="-10" dirty="0" smtClean="0"/>
            </a:br>
            <a:r>
              <a:rPr lang="en-US" sz="1800" spc="-10" dirty="0" smtClean="0"/>
              <a:t>Prepare </a:t>
            </a:r>
            <a:r>
              <a:rPr lang="en-US" sz="1800" spc="-10" dirty="0"/>
              <a:t>Environment and Data: </a:t>
            </a:r>
            <a:r>
              <a:rPr lang="en-US" sz="1800" b="0" spc="-10" dirty="0" smtClean="0"/>
              <a:t>Set </a:t>
            </a:r>
            <a:r>
              <a:rPr lang="en-US" sz="1800" b="0" spc="-10" dirty="0"/>
              <a:t>up your project directory with training and validation data </a:t>
            </a:r>
            <a:r>
              <a:rPr lang="en-US" sz="1800" b="0" spc="-10" dirty="0" err="1"/>
              <a:t>directories.Load</a:t>
            </a:r>
            <a:r>
              <a:rPr lang="en-US" sz="1800" b="0" spc="-10" dirty="0"/>
              <a:t> Training Data and </a:t>
            </a:r>
            <a:r>
              <a:rPr lang="en-US" sz="1800" spc="-10" dirty="0"/>
              <a:t>Train Model: </a:t>
            </a:r>
            <a:r>
              <a:rPr lang="en-US" sz="1800" b="0" spc="-10" dirty="0" smtClean="0"/>
              <a:t>Use </a:t>
            </a:r>
            <a:r>
              <a:rPr lang="en-US" sz="1800" b="0" spc="-10" dirty="0"/>
              <a:t>face detection and recognition techniques to train a new model.</a:t>
            </a:r>
            <a:br>
              <a:rPr lang="en-US" sz="1800" b="0" spc="-10" dirty="0"/>
            </a:br>
            <a:r>
              <a:rPr lang="en-US" sz="1800" spc="-10" dirty="0"/>
              <a:t>Recognize Unlabeled Faces: </a:t>
            </a:r>
            <a:r>
              <a:rPr lang="en-US" sz="1800" b="0" spc="-10" dirty="0"/>
              <a:t>Detect faces in an image and label them</a:t>
            </a:r>
            <a:r>
              <a:rPr lang="en-US" sz="1800" b="0" spc="-10" dirty="0" smtClean="0"/>
              <a:t>.</a:t>
            </a:r>
            <a:br>
              <a:rPr lang="en-US" sz="1800" b="0" spc="-10" dirty="0" smtClean="0"/>
            </a:br>
            <a:r>
              <a:rPr lang="en-US" sz="1800" spc="-10" dirty="0" smtClean="0"/>
              <a:t>Display </a:t>
            </a:r>
            <a:r>
              <a:rPr lang="en-US" sz="1800" spc="-10" dirty="0"/>
              <a:t>Results: </a:t>
            </a:r>
            <a:r>
              <a:rPr lang="en-US" sz="1800" b="0" spc="-10" dirty="0"/>
              <a:t>Draw bounding boxes around recognized faces and display their names</a:t>
            </a:r>
            <a:r>
              <a:rPr lang="en-US" sz="1800" b="0" spc="-10" dirty="0" smtClean="0"/>
              <a:t>.</a:t>
            </a:r>
            <a:br>
              <a:rPr lang="en-US" sz="1800" b="0" spc="-10" dirty="0" smtClean="0"/>
            </a:br>
            <a:r>
              <a:rPr lang="en-US" sz="1800" spc="-10" dirty="0" smtClean="0"/>
              <a:t>Applications</a:t>
            </a:r>
            <a:r>
              <a:rPr lang="en-US" sz="1800" spc="-10" dirty="0"/>
              <a:t>: </a:t>
            </a:r>
            <a:r>
              <a:rPr lang="en-US" sz="1800" b="0" spc="-10" dirty="0" smtClean="0"/>
              <a:t>Security</a:t>
            </a:r>
            <a:r>
              <a:rPr lang="en-US" sz="1800" b="0" spc="-10" dirty="0"/>
              <a:t>, personalized services, social media </a:t>
            </a:r>
            <a:r>
              <a:rPr lang="en-US" sz="1800" b="0" spc="-10" dirty="0" err="1"/>
              <a:t>tagging.Source</a:t>
            </a:r>
            <a:r>
              <a:rPr lang="en-US" sz="1800" b="0" spc="-10" dirty="0"/>
              <a:t> Code</a:t>
            </a:r>
            <a:endParaRPr sz="1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58165" y="385444"/>
            <a:ext cx="9764395" cy="5637055"/>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r>
              <a:rPr sz="3200" spc="-10" dirty="0" smtClean="0"/>
              <a:t>?</a:t>
            </a:r>
            <a:r>
              <a:rPr lang="en-US" sz="3200" spc="-10" dirty="0"/>
              <a:t/>
            </a:r>
            <a:br>
              <a:rPr lang="en-US" sz="3200" spc="-10" dirty="0"/>
            </a:br>
            <a:r>
              <a:rPr lang="en-US" sz="2000" spc="-10" dirty="0" smtClean="0"/>
              <a:t>1.Individuals: </a:t>
            </a:r>
            <a:r>
              <a:rPr lang="en-US" sz="2000" b="0" spc="-10" dirty="0"/>
              <a:t>This can include people using smartphones or computers for      </a:t>
            </a:r>
            <a:r>
              <a:rPr lang="en-US" sz="2000" b="0" spc="-10" dirty="0" smtClean="0"/>
              <a:t>  	Unlocking </a:t>
            </a:r>
            <a:r>
              <a:rPr lang="en-US" sz="2000" b="0" spc="-10" dirty="0"/>
              <a:t>devices</a:t>
            </a:r>
            <a:r>
              <a:rPr lang="en-US" sz="2000" b="0" spc="-10" dirty="0" smtClean="0"/>
              <a:t>:  </a:t>
            </a:r>
            <a:r>
              <a:rPr lang="en-US" sz="2000" b="0" spc="-10" dirty="0"/>
              <a:t>Face recognition can be used for secure access to phones, laptops, and tablets.  </a:t>
            </a:r>
            <a:r>
              <a:rPr lang="en-US" sz="2000" b="0" spc="-10" dirty="0" smtClean="0"/>
              <a:t/>
            </a:r>
            <a:br>
              <a:rPr lang="en-US" sz="2000" b="0" spc="-10" dirty="0" smtClean="0"/>
            </a:br>
            <a:r>
              <a:rPr lang="en-US" sz="2000" b="0" spc="-10" dirty="0" smtClean="0"/>
              <a:t>	Social </a:t>
            </a:r>
            <a:r>
              <a:rPr lang="en-US" sz="2000" b="0" spc="-10" dirty="0"/>
              <a:t>media applications</a:t>
            </a:r>
            <a:r>
              <a:rPr lang="en-US" sz="2000" b="0" spc="-10" dirty="0" smtClean="0"/>
              <a:t>: </a:t>
            </a:r>
            <a:r>
              <a:rPr lang="en-US" sz="2000" b="0" spc="-10" dirty="0"/>
              <a:t>Some social media platforms use facial recognition to suggest photo tags or create filters</a:t>
            </a:r>
            <a:r>
              <a:rPr lang="en-US" sz="2000" b="0" spc="-10" dirty="0" smtClean="0"/>
              <a:t>.</a:t>
            </a:r>
            <a:br>
              <a:rPr lang="en-US" sz="2000" b="0" spc="-10" dirty="0" smtClean="0"/>
            </a:br>
            <a:r>
              <a:rPr lang="en-US" sz="2000" b="0" spc="-10" dirty="0" smtClean="0"/>
              <a:t> 	Payment </a:t>
            </a:r>
            <a:r>
              <a:rPr lang="en-US" sz="2000" b="0" spc="-10" dirty="0"/>
              <a:t>authentication</a:t>
            </a:r>
            <a:r>
              <a:rPr lang="en-US" sz="2000" b="0" spc="-10" dirty="0" smtClean="0"/>
              <a:t>:  </a:t>
            </a:r>
            <a:r>
              <a:rPr lang="en-US" sz="2000" b="0" spc="-10" dirty="0"/>
              <a:t>Facial recognition can be used for contactless </a:t>
            </a:r>
            <a:r>
              <a:rPr lang="en-US" sz="2000" b="0" spc="-10" dirty="0" smtClean="0"/>
              <a:t>payments.</a:t>
            </a:r>
            <a:br>
              <a:rPr lang="en-US" sz="2000" b="0" spc="-10" dirty="0" smtClean="0"/>
            </a:br>
            <a:r>
              <a:rPr lang="en-US" sz="2000" spc="-10" dirty="0" smtClean="0"/>
              <a:t>2.Organizations: </a:t>
            </a:r>
            <a:r>
              <a:rPr lang="en-US" sz="2000" b="0" spc="-10" dirty="0"/>
              <a:t>These can include businesses and government agencies that utilize face recognition for      </a:t>
            </a:r>
            <a:r>
              <a:rPr lang="en-US" sz="2000" b="0" spc="-10" dirty="0" smtClean="0"/>
              <a:t/>
            </a:r>
            <a:br>
              <a:rPr lang="en-US" sz="2000" b="0" spc="-10" dirty="0" smtClean="0"/>
            </a:br>
            <a:r>
              <a:rPr lang="en-US" sz="2000" b="0" spc="-10" dirty="0"/>
              <a:t>	</a:t>
            </a:r>
            <a:r>
              <a:rPr lang="en-US" sz="2000" b="0" spc="-10" dirty="0" smtClean="0"/>
              <a:t>Security </a:t>
            </a:r>
            <a:r>
              <a:rPr lang="en-US" sz="2000" b="0" spc="-10" dirty="0"/>
              <a:t>and access control</a:t>
            </a:r>
            <a:r>
              <a:rPr lang="en-US" sz="2000" b="0" spc="-10" dirty="0" smtClean="0"/>
              <a:t>: </a:t>
            </a:r>
            <a:r>
              <a:rPr lang="en-US" sz="2000" b="0" spc="-10" dirty="0"/>
              <a:t>Organizations can use facial recognition to restrict access to buildings or sensitive areas. </a:t>
            </a:r>
            <a:r>
              <a:rPr lang="en-US" sz="2000" b="0" spc="-10" dirty="0" smtClean="0"/>
              <a:t/>
            </a:r>
            <a:br>
              <a:rPr lang="en-US" sz="2000" b="0" spc="-10" dirty="0" smtClean="0"/>
            </a:br>
            <a:r>
              <a:rPr lang="en-US" sz="2000" b="0" spc="-10" dirty="0"/>
              <a:t>	</a:t>
            </a:r>
            <a:r>
              <a:rPr lang="en-US" sz="2000" b="0" spc="-10" dirty="0" smtClean="0"/>
              <a:t> Law enforcement :Facial </a:t>
            </a:r>
            <a:r>
              <a:rPr lang="en-US" sz="2000" b="0" spc="-10" dirty="0"/>
              <a:t>recognition can be used for criminal identification or suspect tracking in public places. </a:t>
            </a:r>
            <a:r>
              <a:rPr lang="en-US" sz="2000" b="0" spc="-10" dirty="0" smtClean="0"/>
              <a:t> </a:t>
            </a:r>
            <a:br>
              <a:rPr lang="en-US" sz="2000" b="0" spc="-10" dirty="0" smtClean="0"/>
            </a:br>
            <a:r>
              <a:rPr lang="en-US" sz="2000" b="0" spc="-10" dirty="0"/>
              <a:t>	</a:t>
            </a:r>
            <a:r>
              <a:rPr lang="en-US" sz="2000" b="0" spc="-10" dirty="0" smtClean="0"/>
              <a:t>Customer </a:t>
            </a:r>
            <a:r>
              <a:rPr lang="en-US" sz="2000" b="0" spc="-10" dirty="0"/>
              <a:t>identification and </a:t>
            </a:r>
            <a:r>
              <a:rPr lang="en-US" sz="2000" b="0" spc="-10" dirty="0" smtClean="0"/>
              <a:t>verification : Applications </a:t>
            </a:r>
            <a:r>
              <a:rPr lang="en-US" sz="2000" b="0" spc="-10" dirty="0"/>
              <a:t>include age verification or identity checks for banking or other services. </a:t>
            </a:r>
            <a:endParaRPr sz="20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5907386"/>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smtClean="0"/>
              <a:t>PROPOSITION</a:t>
            </a:r>
            <a:r>
              <a:rPr lang="en-US" sz="3600" spc="-10" dirty="0"/>
              <a:t/>
            </a:r>
            <a:br>
              <a:rPr lang="en-US" sz="3600" spc="-10" dirty="0"/>
            </a:br>
            <a:r>
              <a:rPr lang="en-US" sz="3600" spc="-10" dirty="0" smtClean="0"/>
              <a:t>			</a:t>
            </a:r>
            <a:r>
              <a:rPr lang="en-US" sz="2000" spc="-10" dirty="0" smtClean="0"/>
              <a:t>Solution:</a:t>
            </a:r>
            <a:br>
              <a:rPr lang="en-US" sz="2000" spc="-10" dirty="0" smtClean="0"/>
            </a:br>
            <a:r>
              <a:rPr lang="en-US" sz="2000" spc="-10" dirty="0" smtClean="0"/>
              <a:t>                             </a:t>
            </a:r>
            <a:r>
              <a:rPr lang="en-US" sz="2000" b="0" spc="-10" dirty="0" smtClean="0"/>
              <a:t>1</a:t>
            </a:r>
            <a:r>
              <a:rPr lang="en-US" sz="2000" b="0" spc="-10" dirty="0"/>
              <a:t>. </a:t>
            </a:r>
            <a:r>
              <a:rPr lang="en-US" sz="2000" b="0" spc="-10" dirty="0" smtClean="0"/>
              <a:t>Data Loading: The </a:t>
            </a:r>
            <a:r>
              <a:rPr lang="en-US" sz="2000" b="0" spc="-10" dirty="0"/>
              <a:t>LFW dataset is loaded using </a:t>
            </a:r>
            <a:r>
              <a:rPr lang="en-US" sz="2000" b="0" spc="-10" dirty="0" smtClean="0"/>
              <a:t>              			     </a:t>
            </a:r>
            <a:r>
              <a:rPr lang="en-US" sz="2000" b="0" spc="-10" dirty="0" err="1" smtClean="0"/>
              <a:t>fetch_lfw_people</a:t>
            </a:r>
            <a:r>
              <a:rPr lang="en-US" sz="2000" b="0" spc="-10" dirty="0" smtClean="0"/>
              <a:t> </a:t>
            </a:r>
            <a:r>
              <a:rPr lang="en-US" sz="2000" b="0" spc="-10" dirty="0"/>
              <a:t>from </a:t>
            </a:r>
            <a:r>
              <a:rPr lang="en-US" sz="2000" b="0" spc="-10" dirty="0" err="1" smtClean="0"/>
              <a:t>sklearn.datas</a:t>
            </a:r>
            <a:r>
              <a:rPr lang="en-US" sz="2000" b="0" spc="-10" dirty="0" smtClean="0"/>
              <a:t> </a:t>
            </a:r>
            <a:r>
              <a:rPr lang="en-US" sz="2000" b="0" spc="-10" dirty="0" err="1" smtClean="0"/>
              <a:t>ets</a:t>
            </a:r>
            <a:r>
              <a:rPr lang="en-US" sz="2000" b="0" spc="-10" dirty="0" smtClean="0"/>
              <a:t>.</a:t>
            </a:r>
            <a:br>
              <a:rPr lang="en-US" sz="2000" b="0" spc="-10" dirty="0" smtClean="0"/>
            </a:br>
            <a:r>
              <a:rPr lang="en-US" sz="2000" b="0" spc="-10" dirty="0" smtClean="0"/>
              <a:t>                	     2</a:t>
            </a:r>
            <a:r>
              <a:rPr lang="en-US" sz="2000" b="0" spc="-10" dirty="0"/>
              <a:t>. </a:t>
            </a:r>
            <a:r>
              <a:rPr lang="en-US" sz="2000" b="0" spc="-10" dirty="0" smtClean="0"/>
              <a:t>Data Preprocessing : Faces </a:t>
            </a:r>
            <a:r>
              <a:rPr lang="en-US" sz="2000" b="0" spc="-10" dirty="0"/>
              <a:t>with at least 100 images are </a:t>
            </a:r>
            <a:r>
              <a:rPr lang="en-US" sz="2000" b="0" spc="-10" dirty="0" smtClean="0"/>
              <a:t>			     selected</a:t>
            </a:r>
            <a:r>
              <a:rPr lang="en-US" sz="2000" b="0" spc="-10" dirty="0"/>
              <a:t>. The data is preprocessed by normalizing pixel values and </a:t>
            </a:r>
            <a:r>
              <a:rPr lang="en-US" sz="2000" b="0" spc="-10" dirty="0" smtClean="0"/>
              <a:t>		     reshaping </a:t>
            </a:r>
            <a:r>
              <a:rPr lang="en-US" sz="2000" b="0" spc="-10" dirty="0"/>
              <a:t>the images</a:t>
            </a:r>
            <a:r>
              <a:rPr lang="en-US" sz="2000" b="0" spc="-10" dirty="0" smtClean="0"/>
              <a:t>.</a:t>
            </a:r>
            <a:br>
              <a:rPr lang="en-US" sz="2000" b="0" spc="-10" dirty="0" smtClean="0"/>
            </a:br>
            <a:r>
              <a:rPr lang="en-US" sz="2000" b="0" spc="-10" dirty="0" smtClean="0"/>
              <a:t>		    3.Data Splitting : The </a:t>
            </a:r>
            <a:r>
              <a:rPr lang="en-US" sz="2000" b="0" spc="-10" dirty="0"/>
              <a:t>dataset is split into training and testing sets </a:t>
            </a:r>
            <a:r>
              <a:rPr lang="en-US" sz="2000" b="0" spc="-10" dirty="0" smtClean="0"/>
              <a:t>		    using </a:t>
            </a:r>
            <a:r>
              <a:rPr lang="en-US" sz="2000" b="0" spc="-10" dirty="0" err="1"/>
              <a:t>train_test_split</a:t>
            </a:r>
            <a:r>
              <a:rPr lang="en-US" sz="2000" b="0" spc="-10" dirty="0"/>
              <a:t> from </a:t>
            </a:r>
            <a:r>
              <a:rPr lang="en-US" sz="2000" b="0" spc="-10" dirty="0" err="1"/>
              <a:t>sklearn.model_selection</a:t>
            </a:r>
            <a:r>
              <a:rPr lang="en-US" sz="2000" b="0" spc="-10" dirty="0" smtClean="0"/>
              <a:t>.</a:t>
            </a:r>
            <a:r>
              <a:rPr lang="en-US" sz="2000" spc="-10" dirty="0" smtClean="0"/>
              <a:t/>
            </a:r>
            <a:br>
              <a:rPr lang="en-US" sz="2000" spc="-10" dirty="0" smtClean="0"/>
            </a:br>
            <a:r>
              <a:rPr lang="en-US" sz="2000" spc="-10" dirty="0" smtClean="0"/>
              <a:t> Value Proposition:</a:t>
            </a:r>
            <a:br>
              <a:rPr lang="en-US" sz="2000" spc="-10" dirty="0" smtClean="0"/>
            </a:br>
            <a:r>
              <a:rPr lang="en-US" sz="2000" b="0" spc="-10" dirty="0" smtClean="0"/>
              <a:t>1</a:t>
            </a:r>
            <a:r>
              <a:rPr lang="en-US" sz="2000" b="0" spc="-10" dirty="0"/>
              <a:t>. </a:t>
            </a:r>
            <a:r>
              <a:rPr lang="en-US" sz="2000" b="0" spc="-10" dirty="0" smtClean="0"/>
              <a:t>Accuracy : CNNs </a:t>
            </a:r>
            <a:r>
              <a:rPr lang="en-US" sz="2000" b="0" spc="-10" dirty="0"/>
              <a:t>are well-suited for image recognition tasks like face recognition due to their ability to automatically learn features from data. </a:t>
            </a:r>
            <a:r>
              <a:rPr lang="en-US" sz="2000" b="0" spc="-10" dirty="0" smtClean="0"/>
              <a:t/>
            </a:r>
            <a:br>
              <a:rPr lang="en-US" sz="2000" b="0" spc="-10" dirty="0" smtClean="0"/>
            </a:br>
            <a:r>
              <a:rPr lang="en-US" sz="2000" b="0" spc="-10" dirty="0" smtClean="0"/>
              <a:t>2.Efficiency:CNNs </a:t>
            </a:r>
            <a:r>
              <a:rPr lang="en-US" sz="2000" b="0" spc="-10" dirty="0"/>
              <a:t>are computationally efficient, especially when dealing with large datasets like images. </a:t>
            </a:r>
            <a:r>
              <a:rPr lang="en-US" sz="2000" b="0" spc="-10" dirty="0" smtClean="0"/>
              <a:t/>
            </a:r>
            <a:br>
              <a:rPr lang="en-US" sz="2000" b="0" spc="-10" dirty="0" smtClean="0"/>
            </a:br>
            <a:r>
              <a:rPr lang="en-US" sz="2000" b="0" spc="-10" dirty="0" smtClean="0"/>
              <a:t>3</a:t>
            </a:r>
            <a:r>
              <a:rPr lang="en-US" sz="2000" b="0" spc="-10" dirty="0"/>
              <a:t>. </a:t>
            </a:r>
            <a:r>
              <a:rPr lang="en-US" sz="2000" b="0" spc="-10" dirty="0" smtClean="0"/>
              <a:t>Scalability: </a:t>
            </a:r>
            <a:r>
              <a:rPr lang="en-US" sz="2000" b="0" spc="-10" dirty="0"/>
              <a:t>The system can scale to accommodate a larger dataset or additional classes of faces with minimal adjustments.</a:t>
            </a:r>
            <a:r>
              <a:rPr lang="en-US" sz="2000" spc="-10" dirty="0"/>
              <a:t> </a:t>
            </a:r>
            <a:endParaRPr sz="20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3812839"/>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smtClean="0"/>
              <a:t>SOLUTION</a:t>
            </a:r>
            <a:r>
              <a:rPr lang="en-US" sz="4250" spc="-10" dirty="0"/>
              <a:t/>
            </a:r>
            <a:br>
              <a:rPr lang="en-US" sz="4250" spc="-10" dirty="0"/>
            </a:br>
            <a:r>
              <a:rPr lang="en-US" sz="4250" spc="-10" dirty="0" smtClean="0"/>
              <a:t> </a:t>
            </a:r>
            <a:r>
              <a:rPr lang="en-US" sz="1800" b="0" spc="-10" dirty="0" smtClean="0"/>
              <a:t>For </a:t>
            </a:r>
            <a:r>
              <a:rPr lang="en-US" sz="1800" b="0" spc="-10" dirty="0"/>
              <a:t>a face recognition project, implementing state-of-the-art solutions involves utilizing deep learning architectures like Convolutional Neural Networks (CNNs) with techniques such as transfer learning to achieve high accuracy. Employing pre-trained models like VGG-Face, </a:t>
            </a:r>
            <a:r>
              <a:rPr lang="en-US" sz="1800" b="0" spc="-10" dirty="0" err="1"/>
              <a:t>FaceNet</a:t>
            </a:r>
            <a:r>
              <a:rPr lang="en-US" sz="1800" b="0" spc="-10" dirty="0"/>
              <a:t>, or </a:t>
            </a:r>
            <a:r>
              <a:rPr lang="en-US" sz="1800" b="0" spc="-10" dirty="0" err="1"/>
              <a:t>OpenFace</a:t>
            </a:r>
            <a:r>
              <a:rPr lang="en-US" sz="1800" b="0" spc="-10" dirty="0"/>
              <a:t> can streamline the development process and enhance performance. </a:t>
            </a:r>
            <a:r>
              <a:rPr lang="en-US" sz="1800" b="0" spc="-10" dirty="0" smtClean="0"/>
              <a:t>          				Integration </a:t>
            </a:r>
            <a:r>
              <a:rPr lang="en-US" sz="1800" b="0" spc="-10" dirty="0"/>
              <a:t>of attention mechanisms and ensemble learning </a:t>
            </a:r>
            <a:r>
              <a:rPr lang="en-US" sz="1800" b="0" spc="-10" dirty="0" smtClean="0"/>
              <a:t> 		can </a:t>
            </a:r>
            <a:r>
              <a:rPr lang="en-US" sz="1800" b="0" spc="-10" dirty="0"/>
              <a:t>further refine the recognition system, enabling robustness against </a:t>
            </a:r>
            <a:r>
              <a:rPr lang="en-US" sz="1800" b="0" spc="-10" dirty="0" smtClean="0"/>
              <a:t>			variations </a:t>
            </a:r>
            <a:r>
              <a:rPr lang="en-US" sz="1800" b="0" spc="-10" dirty="0"/>
              <a:t>in lighting conditions, poses, and occlusions. Leveraging advanced </a:t>
            </a:r>
            <a:r>
              <a:rPr lang="en-US" sz="1800" b="0" spc="-10" dirty="0" smtClean="0"/>
              <a:t>		algorithms </a:t>
            </a:r>
            <a:r>
              <a:rPr lang="en-US" sz="1800" b="0" spc="-10" dirty="0"/>
              <a:t>for facial landmark detection and feature extraction enhances the </a:t>
            </a:r>
            <a:r>
              <a:rPr lang="en-US" sz="1800" b="0" spc="-10" dirty="0" smtClean="0"/>
              <a:t>		system's </a:t>
            </a:r>
            <a:r>
              <a:rPr lang="en-US" sz="1800" b="0" spc="-10" dirty="0"/>
              <a:t>ability to capture intricate facial details accurately. </a:t>
            </a:r>
            <a:endParaRPr sz="1800" b="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81000" y="533400"/>
            <a:ext cx="11353800" cy="5738109"/>
          </a:xfrm>
          <a:prstGeom prst="rect">
            <a:avLst/>
          </a:prstGeom>
        </p:spPr>
        <p:txBody>
          <a:bodyPr vert="horz" wrap="square" lIns="0" tIns="13335" rIns="0" bIns="0" rtlCol="0">
            <a:spAutoFit/>
          </a:bodyPr>
          <a:lstStyle/>
          <a:p>
            <a:pPr marL="12700">
              <a:lnSpc>
                <a:spcPct val="100000"/>
              </a:lnSpc>
              <a:spcBef>
                <a:spcPts val="105"/>
              </a:spcBef>
            </a:pPr>
            <a:r>
              <a:rPr spc="-10" dirty="0" smtClean="0"/>
              <a:t>MODELLING</a:t>
            </a:r>
            <a:r>
              <a:rPr lang="en-US" spc="-10" dirty="0"/>
              <a:t/>
            </a:r>
            <a:br>
              <a:rPr lang="en-US" spc="-10" dirty="0"/>
            </a:br>
            <a:r>
              <a:rPr lang="en-US" sz="1800" spc="-10" dirty="0" smtClean="0"/>
              <a:t>1.Data </a:t>
            </a:r>
            <a:r>
              <a:rPr lang="en-US" sz="1800" spc="-10" dirty="0"/>
              <a:t>Loading and </a:t>
            </a:r>
            <a:r>
              <a:rPr lang="en-US" sz="1800" spc="-10" dirty="0" smtClean="0"/>
              <a:t>Preprocessing:</a:t>
            </a:r>
            <a:r>
              <a:rPr lang="en-US" sz="1800" b="0" spc="-10" dirty="0" smtClean="0"/>
              <a:t>   </a:t>
            </a:r>
            <a:br>
              <a:rPr lang="en-US" sz="1800" b="0" spc="-10" dirty="0" smtClean="0"/>
            </a:br>
            <a:r>
              <a:rPr lang="en-US" sz="1800" b="0" spc="-10" dirty="0" smtClean="0"/>
              <a:t>- </a:t>
            </a:r>
            <a:r>
              <a:rPr lang="en-US" sz="1800" b="0" spc="-10" dirty="0"/>
              <a:t>The LFW dataset is loaded using </a:t>
            </a:r>
            <a:r>
              <a:rPr lang="en-US" sz="1800" b="0" spc="-10" dirty="0" err="1"/>
              <a:t>fetch_lfw_people</a:t>
            </a:r>
            <a:r>
              <a:rPr lang="en-US" sz="1800" b="0" spc="-10" dirty="0"/>
              <a:t> from </a:t>
            </a:r>
            <a:r>
              <a:rPr lang="en-US" sz="1800" b="0" spc="-10" dirty="0" err="1"/>
              <a:t>sklearn.datasets</a:t>
            </a:r>
            <a:r>
              <a:rPr lang="en-US" sz="1800" b="0" spc="-10" dirty="0"/>
              <a:t>.  </a:t>
            </a:r>
            <a:r>
              <a:rPr lang="en-US" sz="1800" b="0" spc="-10" dirty="0" smtClean="0"/>
              <a:t/>
            </a:r>
            <a:br>
              <a:rPr lang="en-US" sz="1800" b="0" spc="-10" dirty="0" smtClean="0"/>
            </a:br>
            <a:r>
              <a:rPr lang="en-US" sz="1800" b="0" spc="-10" dirty="0" smtClean="0"/>
              <a:t> </a:t>
            </a:r>
            <a:r>
              <a:rPr lang="en-US" sz="1800" b="0" spc="-10" dirty="0"/>
              <a:t>- Only faces with a minimum number of occurrences per person (100 faces) are considered.   </a:t>
            </a:r>
            <a:r>
              <a:rPr lang="en-US" sz="1800" b="0" spc="-10" dirty="0" smtClean="0"/>
              <a:t/>
            </a:r>
            <a:br>
              <a:rPr lang="en-US" sz="1800" b="0" spc="-10" dirty="0" smtClean="0"/>
            </a:br>
            <a:r>
              <a:rPr lang="en-US" sz="1800" b="0" spc="-10" dirty="0" smtClean="0"/>
              <a:t>- </a:t>
            </a:r>
            <a:r>
              <a:rPr lang="en-US" sz="1800" b="0" spc="-10" dirty="0"/>
              <a:t>Data is preprocessed by normalizing pixel values to a range of [0, 1</a:t>
            </a:r>
            <a:r>
              <a:rPr lang="en-US" sz="1800" b="0" spc="-10" dirty="0" smtClean="0"/>
              <a:t>].</a:t>
            </a:r>
            <a:br>
              <a:rPr lang="en-US" sz="1800" b="0" spc="-10" dirty="0" smtClean="0"/>
            </a:br>
            <a:r>
              <a:rPr lang="en-US" sz="1800" spc="-10" dirty="0" smtClean="0"/>
              <a:t>2</a:t>
            </a:r>
            <a:r>
              <a:rPr lang="en-US" sz="1800" b="0" spc="-10" dirty="0"/>
              <a:t>. </a:t>
            </a:r>
            <a:r>
              <a:rPr lang="en-US" sz="1800" spc="-10" dirty="0" smtClean="0"/>
              <a:t>Data Splitting:</a:t>
            </a:r>
            <a:r>
              <a:rPr lang="en-US" sz="1800" b="0" spc="-10" dirty="0" smtClean="0"/>
              <a:t>   </a:t>
            </a:r>
            <a:r>
              <a:rPr lang="en-US" sz="1800" b="0" spc="-10" dirty="0"/>
              <a:t>- The preprocessed data is split into training and testing sets using </a:t>
            </a:r>
            <a:r>
              <a:rPr lang="en-US" sz="1800" b="0" spc="-10" dirty="0" err="1"/>
              <a:t>train_test_split</a:t>
            </a:r>
            <a:r>
              <a:rPr lang="en-US" sz="1800" b="0" spc="-10" dirty="0"/>
              <a:t> from </a:t>
            </a:r>
            <a:r>
              <a:rPr lang="en-US" sz="1800" b="0" spc="-10" dirty="0" err="1"/>
              <a:t>sklearn.model_selection</a:t>
            </a:r>
            <a:r>
              <a:rPr lang="en-US" sz="1800" b="0" spc="-10" dirty="0"/>
              <a:t>.   </a:t>
            </a:r>
            <a:r>
              <a:rPr lang="en-US" sz="1800" b="0" spc="-10" dirty="0" smtClean="0"/>
              <a:t/>
            </a:r>
            <a:br>
              <a:rPr lang="en-US" sz="1800" b="0" spc="-10" dirty="0" smtClean="0"/>
            </a:br>
            <a:r>
              <a:rPr lang="en-US" sz="1800" b="0" spc="-10" dirty="0" smtClean="0"/>
              <a:t>- </a:t>
            </a:r>
            <a:r>
              <a:rPr lang="en-US" sz="1800" b="0" spc="-10" dirty="0"/>
              <a:t>The split is done with an 80-20 ratio, where 80% of the data is used for training and 20% for testing</a:t>
            </a:r>
            <a:r>
              <a:rPr lang="en-US" sz="1800" b="0" spc="-10" dirty="0" smtClean="0"/>
              <a:t>.</a:t>
            </a:r>
            <a:br>
              <a:rPr lang="en-US" sz="1800" b="0" spc="-10" dirty="0" smtClean="0"/>
            </a:br>
            <a:r>
              <a:rPr lang="en-US" sz="1800" spc="-10" dirty="0" smtClean="0"/>
              <a:t>3</a:t>
            </a:r>
            <a:r>
              <a:rPr lang="en-US" sz="1800" b="0" spc="-10" dirty="0"/>
              <a:t>. </a:t>
            </a:r>
            <a:r>
              <a:rPr lang="en-US" sz="1800" spc="-10" dirty="0" smtClean="0"/>
              <a:t>Model Definition:</a:t>
            </a:r>
            <a:r>
              <a:rPr lang="en-US" sz="1800" b="0" spc="-10" dirty="0" smtClean="0"/>
              <a:t>   </a:t>
            </a:r>
            <a:br>
              <a:rPr lang="en-US" sz="1800" b="0" spc="-10" dirty="0" smtClean="0"/>
            </a:br>
            <a:r>
              <a:rPr lang="en-US" sz="1800" b="0" spc="-10" dirty="0" smtClean="0"/>
              <a:t>- </a:t>
            </a:r>
            <a:r>
              <a:rPr lang="en-US" sz="1800" b="0" spc="-10" dirty="0"/>
              <a:t>A Sequential model is created using </a:t>
            </a:r>
            <a:r>
              <a:rPr lang="en-US" sz="1800" b="0" spc="-10" dirty="0" err="1"/>
              <a:t>tensorflow.keras.models.Sequential</a:t>
            </a:r>
            <a:r>
              <a:rPr lang="en-US" sz="1800" b="0" spc="-10" dirty="0"/>
              <a:t>.  </a:t>
            </a:r>
            <a:r>
              <a:rPr lang="en-US" sz="1800" b="0" spc="-10" dirty="0" smtClean="0"/>
              <a:t/>
            </a:r>
            <a:br>
              <a:rPr lang="en-US" sz="1800" b="0" spc="-10" dirty="0" smtClean="0"/>
            </a:br>
            <a:r>
              <a:rPr lang="en-US" sz="1800" b="0" spc="-10" dirty="0" smtClean="0"/>
              <a:t> </a:t>
            </a:r>
            <a:r>
              <a:rPr lang="en-US" sz="1800" b="0" spc="-10" dirty="0"/>
              <a:t>- The model consists of three Conv2D layers with max-pooling layers in between, followed by a Flatten layer and two Dense layers.  </a:t>
            </a:r>
            <a:r>
              <a:rPr lang="en-US" sz="1800" b="0" spc="-10" dirty="0" smtClean="0"/>
              <a:t/>
            </a:r>
            <a:br>
              <a:rPr lang="en-US" sz="1800" b="0" spc="-10" dirty="0" smtClean="0"/>
            </a:br>
            <a:r>
              <a:rPr lang="en-US" sz="1800" b="0" spc="-10" dirty="0" smtClean="0"/>
              <a:t> </a:t>
            </a:r>
            <a:r>
              <a:rPr lang="en-US" sz="1800" b="0" spc="-10" dirty="0"/>
              <a:t>- </a:t>
            </a:r>
            <a:r>
              <a:rPr lang="en-US" sz="1800" b="0" spc="-10" dirty="0" err="1"/>
              <a:t>ReLU</a:t>
            </a:r>
            <a:r>
              <a:rPr lang="en-US" sz="1800" b="0" spc="-10" dirty="0"/>
              <a:t> activation is used for the Conv2D layers, and </a:t>
            </a:r>
            <a:r>
              <a:rPr lang="en-US" sz="1800" b="0" spc="-10" dirty="0" err="1"/>
              <a:t>softmax</a:t>
            </a:r>
            <a:r>
              <a:rPr lang="en-US" sz="1800" b="0" spc="-10" dirty="0"/>
              <a:t> activation is used for the output layer since it's a multi-class classification problem. </a:t>
            </a:r>
            <a:r>
              <a:rPr lang="en-US" sz="1800" b="0" spc="-10" dirty="0" smtClean="0"/>
              <a:t/>
            </a:r>
            <a:br>
              <a:rPr lang="en-US" sz="1800" b="0" spc="-10" dirty="0" smtClean="0"/>
            </a:br>
            <a:r>
              <a:rPr lang="en-US" sz="1800" b="0" spc="-10" dirty="0" smtClean="0"/>
              <a:t> </a:t>
            </a:r>
            <a:r>
              <a:rPr lang="en-US" sz="1800" b="0" spc="-10" dirty="0"/>
              <a:t>- The model is compiled with the Adam optimizer, categorical cross-entropy loss function, and accuracy metrics</a:t>
            </a:r>
            <a:r>
              <a:rPr lang="en-US" sz="1800" b="0" spc="-10" dirty="0" smtClean="0"/>
              <a:t>.</a:t>
            </a:r>
            <a:br>
              <a:rPr lang="en-US" sz="1800" b="0" spc="-10" dirty="0" smtClean="0"/>
            </a:br>
            <a:r>
              <a:rPr lang="en-US" sz="1800" spc="-10" dirty="0" smtClean="0"/>
              <a:t>4.Training </a:t>
            </a:r>
            <a:r>
              <a:rPr lang="en-US" sz="1800" spc="-10" dirty="0"/>
              <a:t>the </a:t>
            </a:r>
            <a:r>
              <a:rPr lang="en-US" sz="1800" spc="-10" dirty="0" smtClean="0"/>
              <a:t>Model:</a:t>
            </a:r>
            <a:r>
              <a:rPr lang="en-US" sz="1800" b="0" spc="-10" dirty="0" smtClean="0"/>
              <a:t>  </a:t>
            </a:r>
            <a:br>
              <a:rPr lang="en-US" sz="1800" b="0" spc="-10" dirty="0" smtClean="0"/>
            </a:br>
            <a:r>
              <a:rPr lang="en-US" sz="1800" b="0" spc="-10" dirty="0" smtClean="0"/>
              <a:t> </a:t>
            </a:r>
            <a:r>
              <a:rPr lang="en-US" sz="1800" b="0" spc="-10" dirty="0"/>
              <a:t>- The model is trained using the fit method on the training data with validation data provided.   </a:t>
            </a:r>
            <a:r>
              <a:rPr lang="en-US" sz="1800" b="0" spc="-10" dirty="0" smtClean="0"/>
              <a:t/>
            </a:r>
            <a:br>
              <a:rPr lang="en-US" sz="1800" b="0" spc="-10" dirty="0" smtClean="0"/>
            </a:br>
            <a:r>
              <a:rPr lang="en-US" sz="1800" b="0" spc="-10" dirty="0" smtClean="0"/>
              <a:t>- </a:t>
            </a:r>
            <a:r>
              <a:rPr lang="en-US" sz="1800" b="0" spc="-10" dirty="0"/>
              <a:t>Training is done for 20 epochs with </a:t>
            </a:r>
            <a:r>
              <a:rPr lang="en-US" sz="1800" b="0" spc="-10" dirty="0" smtClean="0"/>
              <a:t>a </a:t>
            </a:r>
            <a:r>
              <a:rPr lang="en-US" sz="1800" b="0" spc="-10" dirty="0"/>
              <a:t>batch size </a:t>
            </a:r>
            <a:r>
              <a:rPr lang="en-US" sz="1800" b="0" spc="-10" dirty="0" smtClean="0"/>
              <a:t>of 25.5. </a:t>
            </a:r>
            <a:endParaRPr sz="1800" b="0"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45</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Sitka Heading Semibold</vt:lpstr>
      <vt:lpstr>Trebuchet MS</vt:lpstr>
      <vt:lpstr>Office Theme</vt:lpstr>
      <vt:lpstr>PowerPoint Presentation</vt:lpstr>
      <vt:lpstr>PROJECT TITLE       PROJECT TITLE                               FACE RECOGNITION</vt:lpstr>
      <vt:lpstr>AGENDA   1.Project statement   2.Problem statement   3.Project overview   4.Who are the end user   5.Your solution and its value proposition   6.The wow in your solution   7.Modelling   8.Result</vt:lpstr>
      <vt:lpstr>PROBLEM STATEMENT      To design and implement a facial recognition system leveraging Convolutional Neural Networks (CNNs) to accurately identify individuals from images or video streams. The system should effectively extract discriminative features from facial images, enabling robust recognition performance in varying conditions such as different lighting, facial expressions, occlusions, and pose variations. </vt:lpstr>
      <vt:lpstr>PROJECT OVERVIEW Objective:  Create a face recognition application that can identify faces in a given image. Prepare Environment and Data: Set up your project directory with training and validation data directories.Load Training Data and Train Model: Use face detection and recognition techniques to train a new model. Recognize Unlabeled Faces: Detect faces in an image and label them. Display Results: Draw bounding boxes around recognized faces and display their names. Applications: Security, personalized services, social media tagging.Source Code</vt:lpstr>
      <vt:lpstr>WHO ARE THE END USERS? 1.Individuals: This can include people using smartphones or computers for         Unlocking devices:  Face recognition can be used for secure access to phones, laptops, and tablets.    Social media applications: Some social media platforms use facial recognition to suggest photo tags or create filters.   Payment authentication:  Facial recognition can be used for contactless payments. 2.Organizations: These can include businesses and government agencies that utilize face recognition for        Security and access control: Organizations can use facial recognition to restrict access to buildings or sensitive areas.    Law enforcement :Facial recognition can be used for criminal identification or suspect tracking in public places.    Customer identification and verification : Applications include age verification or identity checks for banking or other services. </vt:lpstr>
      <vt:lpstr>YOUR SOLUTION AND ITS VALUE PROPOSITION    Solution:                              1. Data Loading: The LFW dataset is loaded using                       fetch_lfw_people from sklearn.datas ets.                       2. Data Preprocessing : Faces with at least 100 images are         selected. The data is preprocessed by normalizing pixel values and        reshaping the images.       3.Data Splitting : The dataset is split into training and testing sets       using train_test_split from sklearn.model_selection.  Value Proposition: 1. Accuracy : CNNs are well-suited for image recognition tasks like face recognition due to their ability to automatically learn features from data.  2.Efficiency:CNNs are computationally efficient, especially when dealing with large datasets like images.  3. Scalability: The system can scale to accommodate a larger dataset or additional classes of faces with minimal adjustments. </vt:lpstr>
      <vt:lpstr>THE WOW IN YOUR SOLUTION  For a face recognition project, implementing state-of-the-art solutions involves utilizing deep learning architectures like Convolutional Neural Networks (CNNs) with techniques such as transfer learning to achieve high accuracy. Employing pre-trained models like VGG-Face, FaceNet, or OpenFace can streamline the development process and enhance performance.               Integration of attention mechanisms and ensemble learning    can further refine the recognition system, enabling robustness against    variations in lighting conditions, poses, and occlusions. Leveraging advanced   algorithms for facial landmark detection and feature extraction enhances the   system's ability to capture intricate facial details accurately. </vt:lpstr>
      <vt:lpstr>MODELLING 1.Data Loading and Preprocessing:    - The LFW dataset is loaded using fetch_lfw_people from sklearn.datasets.    - Only faces with a minimum number of occurrences per person (100 faces) are considered.    - Data is preprocessed by normalizing pixel values to a range of [0, 1]. 2. Data Splitting:   - The preprocessed data is split into training and testing sets using train_test_split from sklearn.model_selection.    - The split is done with an 80-20 ratio, where 80% of the data is used for training and 20% for testing. 3. Model Definition:    - A Sequential model is created using tensorflow.keras.models.Sequential.    - The model consists of three Conv2D layers with max-pooling layers in between, followed by a Flatten layer and two Dense layers.    - ReLU activation is used for the Conv2D layers, and softmax activation is used for the output layer since it's a multi-class classification problem.   - The model is compiled with the Adam optimizer, categorical cross-entropy loss function, and accuracy metrics. 4.Training the Model:    - The model is trained using the fit method on the training data with validation data provided.    - Training is done for 20 epochs with a batch size of 25.5. </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Alaagammai sockalingam</dc:creator>
  <cp:lastModifiedBy>Microsoft account</cp:lastModifiedBy>
  <cp:revision>16</cp:revision>
  <dcterms:created xsi:type="dcterms:W3CDTF">2024-04-04T13:13:49Z</dcterms:created>
  <dcterms:modified xsi:type="dcterms:W3CDTF">2024-04-05T09:17:23Z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