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6615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2">
          <p15:clr>
            <a:srgbClr val="A4A3A4"/>
          </p15:clr>
        </p15:guide>
        <p15:guide id="2" orient="horz" pos="2863">
          <p15:clr>
            <a:srgbClr val="A4A3A4"/>
          </p15:clr>
        </p15:guide>
        <p15:guide id="3" orient="horz" pos="813">
          <p15:clr>
            <a:srgbClr val="A4A3A4"/>
          </p15:clr>
        </p15:guide>
        <p15:guide id="4" orient="horz" pos="3118">
          <p15:clr>
            <a:srgbClr val="A4A3A4"/>
          </p15:clr>
        </p15:guide>
        <p15:guide id="5" orient="horz" pos="365">
          <p15:clr>
            <a:srgbClr val="A4A3A4"/>
          </p15:clr>
        </p15:guide>
        <p15:guide id="6" orient="horz" pos="595">
          <p15:clr>
            <a:srgbClr val="A4A3A4"/>
          </p15:clr>
        </p15:guide>
        <p15:guide id="7" pos="2881">
          <p15:clr>
            <a:srgbClr val="A4A3A4"/>
          </p15:clr>
        </p15:guide>
        <p15:guide id="8" pos="293">
          <p15:clr>
            <a:srgbClr val="A4A3A4"/>
          </p15:clr>
        </p15:guide>
        <p15:guide id="9" pos="1394">
          <p15:clr>
            <a:srgbClr val="A4A3A4"/>
          </p15:clr>
        </p15:guide>
        <p15:guide id="10" pos="1303">
          <p15:clr>
            <a:srgbClr val="A4A3A4"/>
          </p15:clr>
        </p15:guide>
        <p15:guide id="11" orient="horz" pos="3096">
          <p15:clr>
            <a:srgbClr val="A4A3A4"/>
          </p15:clr>
        </p15:guide>
        <p15:guide id="12" orient="horz" pos="710">
          <p15:clr>
            <a:srgbClr val="A4A3A4"/>
          </p15:clr>
        </p15:guide>
        <p15:guide id="13" orient="horz" pos="2867">
          <p15:clr>
            <a:srgbClr val="A4A3A4"/>
          </p15:clr>
        </p15:guide>
        <p15:guide id="14" orient="horz" pos="361">
          <p15:clr>
            <a:srgbClr val="A4A3A4"/>
          </p15:clr>
        </p15:guide>
        <p15:guide id="15" pos="157">
          <p15:clr>
            <a:srgbClr val="A4A3A4"/>
          </p15:clr>
        </p15:guide>
      </p15:sldGuideLst>
    </p:ext>
    <p:ext uri="{2D200454-40CA-4A62-9FC3-DE9A4176ACB9}">
      <p15:notesGuideLst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" roundtripDataSignature="AMtx7miBxpasBN7PybkBoKbi2dANpral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2" orient="horz"/>
        <p:guide pos="2863" orient="horz"/>
        <p:guide pos="813" orient="horz"/>
        <p:guide pos="3118" orient="horz"/>
        <p:guide pos="365" orient="horz"/>
        <p:guide pos="595" orient="horz"/>
        <p:guide pos="2881"/>
        <p:guide pos="293"/>
        <p:guide pos="1394"/>
        <p:guide pos="1303"/>
        <p:guide pos="3096" orient="horz"/>
        <p:guide pos="710" orient="horz"/>
        <p:guide pos="2867" orient="horz"/>
        <p:guide pos="361" orient="horz"/>
        <p:guide pos="15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43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3916363" y="536575"/>
            <a:ext cx="14692313" cy="8266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-3916363" y="536575"/>
            <a:ext cx="14692313" cy="8266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de-DE" sz="1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Kostenlos und Open-Source: MySQL ist kostenlos und Open-Source, was es für viele Unternehmen und Entwickler attraktiv macht.</a:t>
            </a:r>
            <a:endParaRPr b="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de-DE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de-DE" sz="1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Hohe Leistung: MySQL ist sehr schnell und leistungsstark, was es ideal für Datenbanken mit hoher Belastung macht.</a:t>
            </a:r>
            <a:endParaRPr b="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de-DE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de-DE" sz="1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Einfache Verwaltung: MySQL hat eine einfache und intuitive Verwaltungsoberfläche, die es einfach macht, Datenbanken zu erstellen, zu verwalten und zu optimieren.</a:t>
            </a:r>
            <a:endParaRPr b="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de-DE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de-DE" sz="1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Skalierbarkeit: MySQL ist sehr skalierbar und kann problemlos auf mehrere Server ausgedehnt werden, um die Leistung und Verfügbarkeit zu erhöhen.</a:t>
            </a:r>
            <a:endParaRPr b="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de-DE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0" i="0" lang="de-DE" sz="1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Vielseitigkeit: MySQL unterstützt viele verschiedene Programmiersprachen und Plattformen, was es für viele Anwendungen und Projekte geeignet macht.</a:t>
            </a:r>
            <a:endParaRPr b="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de-DE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0" i="0" lang="de-DE" sz="1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Beliebtheit: MySQL ist eine der am häufigsten verwendeten Datenbanken, was bedeutet, dass es eine große Community gibt, die Unterstützung und Ressourcen bereitstellt.</a:t>
            </a:r>
            <a:endParaRPr b="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b="0" lang="de-DE"/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285750" y="8910638"/>
            <a:ext cx="6286500" cy="4302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-3916363" y="536575"/>
            <a:ext cx="14692313" cy="8266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spaltig">
  <p:cSld name="2-spaltig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4"/>
          <p:cNvSpPr/>
          <p:nvPr/>
        </p:nvSpPr>
        <p:spPr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D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H-SWF_Logo-RGB.ai" id="8" name="Google Shape;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3311" y="4581115"/>
            <a:ext cx="1061911" cy="3900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4"/>
          <p:cNvSpPr txBox="1"/>
          <p:nvPr/>
        </p:nvSpPr>
        <p:spPr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 title="Test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2" type="body"/>
          </p:nvPr>
        </p:nvSpPr>
        <p:spPr>
          <a:xfrm>
            <a:off x="4796401" y="1127125"/>
            <a:ext cx="4083050" cy="34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3" type="body"/>
          </p:nvPr>
        </p:nvSpPr>
        <p:spPr>
          <a:xfrm>
            <a:off x="249238" y="1127125"/>
            <a:ext cx="4083050" cy="34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spaltig mit Abschnittsüberschrift">
  <p:cSld name="2-spaltig mit Abschnittsüberschrif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D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H-SWF_Logo-RGB.ai"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3311" y="4581115"/>
            <a:ext cx="1061911" cy="39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/>
        </p:nvSpPr>
        <p:spPr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 title="Test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25416" y="1489076"/>
            <a:ext cx="4081885" cy="306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 title="Test"/>
          <p:cNvSpPr txBox="1"/>
          <p:nvPr>
            <p:ph idx="3" type="body"/>
          </p:nvPr>
        </p:nvSpPr>
        <p:spPr>
          <a:xfrm>
            <a:off x="249238" y="1127125"/>
            <a:ext cx="8639175" cy="249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body"/>
          </p:nvPr>
        </p:nvSpPr>
        <p:spPr>
          <a:xfrm>
            <a:off x="249238" y="1493838"/>
            <a:ext cx="4104299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0" y="971447"/>
            <a:ext cx="9144000" cy="3215456"/>
          </a:xfrm>
          <a:prstGeom prst="rect">
            <a:avLst/>
          </a:prstGeom>
          <a:noFill/>
          <a:ln>
            <a:noFill/>
          </a:ln>
        </p:spPr>
      </p:sp>
      <p:pic>
        <p:nvPicPr>
          <p:cNvPr descr="FH-SWF_Logo-RGB.ai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1892" y="4280416"/>
            <a:ext cx="1966296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im-RGB.ai" id="28" name="Google Shape;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238" y="4636051"/>
            <a:ext cx="1269759" cy="2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 title="Test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D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249238" y="1127125"/>
            <a:ext cx="8648699" cy="34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FH-SWF_Logo-RGB.ai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3311" y="4581115"/>
            <a:ext cx="1061911" cy="39009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 title="Test"/>
          <p:cNvSpPr txBox="1"/>
          <p:nvPr>
            <p:ph idx="2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t Abschnittsüberschrift">
  <p:cSld name="mit Abschnittsüberschrif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950913"/>
            <a:ext cx="9144000" cy="3600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D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H-SWF_Logo-RGB.ai"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3311" y="4581115"/>
            <a:ext cx="1061911" cy="39009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 title="Test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 title="Test"/>
          <p:cNvSpPr txBox="1"/>
          <p:nvPr>
            <p:ph idx="2" type="body"/>
          </p:nvPr>
        </p:nvSpPr>
        <p:spPr>
          <a:xfrm>
            <a:off x="249238" y="1127125"/>
            <a:ext cx="8639175" cy="249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249238" y="1493838"/>
            <a:ext cx="8640506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hne Hintergrund">
  <p:cSld name="ohne Hintergrun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H-SWF_Logo-RGB.ai"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3311" y="4581115"/>
            <a:ext cx="1061911" cy="3900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/>
        </p:nvSpPr>
        <p:spPr>
          <a:xfrm>
            <a:off x="241300" y="4791639"/>
            <a:ext cx="6820207" cy="121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241300" y="4645742"/>
            <a:ext cx="6829732" cy="1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2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 title="Test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0" y="934955"/>
            <a:ext cx="4575175" cy="0"/>
          </a:xfrm>
          <a:prstGeom prst="straightConnector1">
            <a:avLst/>
          </a:prstGeom>
          <a:noFill/>
          <a:ln cap="rnd" cmpd="sng" w="38100">
            <a:solidFill>
              <a:srgbClr val="BE00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249238" y="1127125"/>
            <a:ext cx="8648699" cy="34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005EA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80"/>
              </a:spcBef>
              <a:spcAft>
                <a:spcPts val="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80"/>
              </a:spcBef>
              <a:spcAft>
                <a:spcPts val="480"/>
              </a:spcAft>
              <a:buClr>
                <a:srgbClr val="003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Warum eine Datenbank </a:t>
            </a:r>
            <a:r>
              <a:rPr lang="de-DE">
                <a:solidFill>
                  <a:srgbClr val="005EAD"/>
                </a:solidFill>
              </a:rPr>
              <a:t>Anbindung</a:t>
            </a:r>
            <a:r>
              <a:rPr lang="de-DE"/>
              <a:t>?</a:t>
            </a:r>
            <a:endParaRPr/>
          </a:p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</a:pPr>
            <a:r>
              <a:rPr lang="de-DE"/>
              <a:t>Warum ausgerechnet MySQL?</a:t>
            </a:r>
            <a:endParaRPr/>
          </a:p>
        </p:txBody>
      </p:sp>
      <p:sp>
        <p:nvSpPr>
          <p:cNvPr id="62" name="Google Shape;62;p1"/>
          <p:cNvSpPr txBox="1"/>
          <p:nvPr>
            <p:ph idx="2" type="body"/>
          </p:nvPr>
        </p:nvSpPr>
        <p:spPr>
          <a:xfrm>
            <a:off x="4922638" y="1140866"/>
            <a:ext cx="3169455" cy="2647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de-DE" sz="2000">
                <a:solidFill>
                  <a:srgbClr val="005EAD"/>
                </a:solidFill>
              </a:rPr>
              <a:t>Argumente MySQL </a:t>
            </a:r>
            <a:endParaRPr/>
          </a:p>
          <a:p>
            <a:pPr indent="-180975" lvl="0" marL="180975" rtl="0" algn="l">
              <a:spcBef>
                <a:spcPts val="16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Kostenlos und Open-Source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Hohe Leistung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Einfache Verwaltung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Skalierbarkeit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Vielseitigkeit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Beliebtheit</a:t>
            </a:r>
            <a:endParaRPr/>
          </a:p>
          <a:p>
            <a:pPr indent="-79375" lvl="0" marL="180975" rtl="0" algn="l">
              <a:spcBef>
                <a:spcPts val="1200"/>
              </a:spcBef>
              <a:spcAft>
                <a:spcPts val="0"/>
              </a:spcAft>
              <a:buClr>
                <a:srgbClr val="005EAD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 txBox="1"/>
          <p:nvPr>
            <p:ph idx="3" type="body"/>
          </p:nvPr>
        </p:nvSpPr>
        <p:spPr>
          <a:xfrm>
            <a:off x="262987" y="1140866"/>
            <a:ext cx="3958377" cy="2647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de-DE" sz="2000">
                <a:solidFill>
                  <a:srgbClr val="005EAD"/>
                </a:solidFill>
              </a:rPr>
              <a:t>Argumente Datenbank</a:t>
            </a:r>
            <a:endParaRPr/>
          </a:p>
          <a:p>
            <a:pPr indent="-180975" lvl="0" marL="180975" rtl="0" algn="l">
              <a:spcBef>
                <a:spcPts val="16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Dauerhafte Speicherung der Daten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Effiziente Speicherung und Verwaltung großer Datenmengen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Schnittstelle für weitere Anwendungen möglich</a:t>
            </a:r>
            <a:endParaRPr/>
          </a:p>
          <a:p>
            <a:pPr indent="-180975" lvl="0" marL="180975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Informationssicherheit in Form der Vertraulichkeit, Integrität und Verfügbarkeit</a:t>
            </a:r>
            <a:endParaRPr/>
          </a:p>
          <a:p>
            <a:pPr indent="-79375" lvl="0" marL="180975" rtl="0" algn="l">
              <a:spcBef>
                <a:spcPts val="1200"/>
              </a:spcBef>
              <a:spcAft>
                <a:spcPts val="0"/>
              </a:spcAft>
              <a:buClr>
                <a:srgbClr val="005EAD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249237" y="1067184"/>
            <a:ext cx="17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rgbClr val="005EAD"/>
                </a:solidFill>
                <a:latin typeface="Arial"/>
                <a:ea typeface="Arial"/>
                <a:cs typeface="Arial"/>
                <a:sym typeface="Arial"/>
              </a:rPr>
              <a:t>Initiierung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249225" y="1538000"/>
            <a:ext cx="21819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__init__()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Konstruktor des Datenbankobjektes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my_db </a:t>
            </a:r>
            <a:r>
              <a:rPr lang="de-DE" sz="1200">
                <a:solidFill>
                  <a:schemeClr val="dk1"/>
                </a:solidFill>
              </a:rPr>
              <a:t>Attribut </a:t>
            </a: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 Verbindungsparameter via mysql.connector.connect()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Create_Table() 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Erstellung Tabelle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der Datentyp</a:t>
            </a:r>
            <a:r>
              <a:rPr lang="de-DE" sz="1200">
                <a:solidFill>
                  <a:schemeClr val="dk1"/>
                </a:solidFill>
              </a:rPr>
              <a:t>en in </a:t>
            </a: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Spalten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Rechnungsnummer als Schlüssel</a:t>
            </a:r>
            <a:endParaRPr b="0" i="0" sz="1200" u="none" cap="none" strike="noStrike">
              <a:solidFill>
                <a:srgbClr val="0028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534210" y="1066293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2000"/>
              <a:buFont typeface="Arial"/>
              <a:buNone/>
            </a:pPr>
            <a:r>
              <a:rPr b="1" i="0" lang="de-DE" sz="2000" u="none" cap="none" strike="noStrike">
                <a:solidFill>
                  <a:srgbClr val="005EAD"/>
                </a:solidFill>
                <a:latin typeface="Arial"/>
                <a:ea typeface="Arial"/>
                <a:cs typeface="Arial"/>
                <a:sym typeface="Arial"/>
              </a:rPr>
              <a:t>Input Datenbank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2534210" y="1538007"/>
            <a:ext cx="249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set_Data() 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Speicherung Rechnungsdaten in Tabelle der Datenbank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558701" y="1066293"/>
            <a:ext cx="3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2000"/>
              <a:buFont typeface="Arial"/>
              <a:buNone/>
            </a:pPr>
            <a:r>
              <a:rPr b="1" i="0" lang="de-DE" sz="2000" u="none" cap="none" strike="noStrike">
                <a:solidFill>
                  <a:srgbClr val="005EAD"/>
                </a:solidFill>
                <a:latin typeface="Arial"/>
                <a:ea typeface="Arial"/>
                <a:cs typeface="Arial"/>
                <a:sym typeface="Arial"/>
              </a:rPr>
              <a:t>Output Datenbank</a:t>
            </a:r>
            <a:endParaRPr b="1" i="0" sz="2000" u="none" cap="none" strike="noStrike">
              <a:solidFill>
                <a:srgbClr val="005E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5558702" y="1530313"/>
            <a:ext cx="3329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get_rechnungen_keys()</a:t>
            </a:r>
            <a:endParaRPr/>
          </a:p>
          <a:p>
            <a:pPr indent="-172800" lvl="0" marL="17280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Auswurf Liste der Rechnungsnummern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count_entry() 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Auswurf Anzahl der Einträge von Rechnungsdaten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get_data()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Zeilenweise Auswurf von Rechnungsdaten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get_column()</a:t>
            </a:r>
            <a:endParaRPr/>
          </a:p>
          <a:p>
            <a:pPr indent="-171450" lvl="0" marL="171450" marR="0" rtl="0" algn="l">
              <a:spcBef>
                <a:spcPts val="600"/>
              </a:spcBef>
              <a:spcAft>
                <a:spcPts val="0"/>
              </a:spcAft>
              <a:buClr>
                <a:srgbClr val="005EAD"/>
              </a:buClr>
              <a:buSzPts val="1200"/>
              <a:buFont typeface="Noto Sans Symbols"/>
              <a:buChar char="▪"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Spaltenweise Auswurf von Rechnungsdaten</a:t>
            </a:r>
            <a:endParaRPr b="0" i="0" sz="1200" u="none" cap="none" strike="noStrike">
              <a:solidFill>
                <a:srgbClr val="0028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249238" y="177800"/>
            <a:ext cx="8638960" cy="336550"/>
          </a:xfrm>
          <a:prstGeom prst="rect">
            <a:avLst/>
          </a:prstGeom>
          <a:noFill/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Methoden im Modul Database.py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249238" y="573087"/>
            <a:ext cx="8639175" cy="3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EAD"/>
              </a:buClr>
              <a:buSzPts val="1800"/>
              <a:buFont typeface="Noto Sans Symbols"/>
              <a:buNone/>
            </a:pPr>
            <a:r>
              <a:rPr lang="de-DE"/>
              <a:t>Objektorientierte Programmierung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ster_16zu9 2022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2010-04-29T12:39:23Z</dcterms:created>
  <dc:creator>Susanne Hampe</dc:creator>
</cp:coreProperties>
</file>