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20" r:id="rId2"/>
    <p:sldId id="421" r:id="rId3"/>
    <p:sldId id="422" r:id="rId4"/>
    <p:sldId id="423" r:id="rId5"/>
  </p:sldIdLst>
  <p:sldSz cx="9144000" cy="5143500" type="screen16x9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BE8B37C-133B-4638-841E-E2E48D6E774B}">
          <p14:sldIdLst>
            <p14:sldId id="420"/>
            <p14:sldId id="421"/>
            <p14:sldId id="422"/>
            <p14:sldId id="423"/>
          </p14:sldIdLst>
        </p14:section>
        <p14:section name="Abschnitt ohne Titel" id="{052C4AEC-76EA-407A-BF74-14F15D622A9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2">
          <p15:clr>
            <a:srgbClr val="A4A3A4"/>
          </p15:clr>
        </p15:guide>
        <p15:guide id="2" orient="horz" pos="2863">
          <p15:clr>
            <a:srgbClr val="A4A3A4"/>
          </p15:clr>
        </p15:guide>
        <p15:guide id="3" orient="horz" pos="813">
          <p15:clr>
            <a:srgbClr val="A4A3A4"/>
          </p15:clr>
        </p15:guide>
        <p15:guide id="4" orient="horz" pos="3118">
          <p15:clr>
            <a:srgbClr val="A4A3A4"/>
          </p15:clr>
        </p15:guide>
        <p15:guide id="5" orient="horz" pos="365">
          <p15:clr>
            <a:srgbClr val="A4A3A4"/>
          </p15:clr>
        </p15:guide>
        <p15:guide id="6" orient="horz" pos="595">
          <p15:clr>
            <a:srgbClr val="A4A3A4"/>
          </p15:clr>
        </p15:guide>
        <p15:guide id="7" pos="2881">
          <p15:clr>
            <a:srgbClr val="A4A3A4"/>
          </p15:clr>
        </p15:guide>
        <p15:guide id="8" pos="293">
          <p15:clr>
            <a:srgbClr val="A4A3A4"/>
          </p15:clr>
        </p15:guide>
        <p15:guide id="9" pos="1394">
          <p15:clr>
            <a:srgbClr val="A4A3A4"/>
          </p15:clr>
        </p15:guide>
        <p15:guide id="10" pos="1303">
          <p15:clr>
            <a:srgbClr val="A4A3A4"/>
          </p15:clr>
        </p15:guide>
        <p15:guide id="11" orient="horz" pos="3096">
          <p15:clr>
            <a:srgbClr val="A4A3A4"/>
          </p15:clr>
        </p15:guide>
        <p15:guide id="12" orient="horz" pos="710">
          <p15:clr>
            <a:srgbClr val="A4A3A4"/>
          </p15:clr>
        </p15:guide>
        <p15:guide id="13" orient="horz" pos="2867">
          <p15:clr>
            <a:srgbClr val="A4A3A4"/>
          </p15:clr>
        </p15:guide>
        <p15:guide id="14" orient="horz" pos="361">
          <p15:clr>
            <a:srgbClr val="A4A3A4"/>
          </p15:clr>
        </p15:guide>
        <p15:guide id="15" pos="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684" autoAdjust="0"/>
  </p:normalViewPr>
  <p:slideViewPr>
    <p:cSldViewPr snapToGrid="0" showGuides="1">
      <p:cViewPr varScale="1">
        <p:scale>
          <a:sx n="164" d="100"/>
          <a:sy n="164" d="100"/>
        </p:scale>
        <p:origin x="139" y="259"/>
      </p:cViewPr>
      <p:guideLst>
        <p:guide orient="horz" pos="112"/>
        <p:guide orient="horz" pos="2863"/>
        <p:guide orient="horz" pos="813"/>
        <p:guide orient="horz" pos="3118"/>
        <p:guide orient="horz" pos="365"/>
        <p:guide orient="horz" pos="595"/>
        <p:guide pos="2881"/>
        <p:guide pos="293"/>
        <p:guide pos="1394"/>
        <p:guide pos="1303"/>
        <p:guide orient="horz" pos="3096"/>
        <p:guide orient="horz" pos="710"/>
        <p:guide orient="horz" pos="2867"/>
        <p:guide orient="horz" pos="361"/>
        <p:guide pos="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916363" y="536575"/>
            <a:ext cx="146923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6"/>
          <p:cNvSpPr>
            <a:spLocks noGrp="1"/>
          </p:cNvSpPr>
          <p:nvPr>
            <p:ph type="pic" sz="quarter" idx="11"/>
          </p:nvPr>
        </p:nvSpPr>
        <p:spPr>
          <a:xfrm>
            <a:off x="0" y="971447"/>
            <a:ext cx="9144000" cy="3215456"/>
          </a:xfrm>
          <a:prstGeom prst="rect">
            <a:avLst/>
          </a:prstGeom>
        </p:spPr>
        <p:txBody>
          <a:bodyPr vert="horz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9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92" y="4280416"/>
            <a:ext cx="1966296" cy="722312"/>
          </a:xfrm>
          <a:prstGeom prst="rect">
            <a:avLst/>
          </a:prstGeom>
        </p:spPr>
      </p:pic>
      <p:pic>
        <p:nvPicPr>
          <p:cNvPr id="11" name="Bild 10" descr="Claim-RGB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4636051"/>
            <a:ext cx="1269759" cy="278849"/>
          </a:xfrm>
          <a:prstGeom prst="rect">
            <a:avLst/>
          </a:prstGeom>
        </p:spPr>
      </p:pic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3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249238" y="1127125"/>
            <a:ext cx="8648699" cy="3424238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2889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796401" y="1127125"/>
            <a:ext cx="4083050" cy="3424238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2"/>
          </p:nvPr>
        </p:nvSpPr>
        <p:spPr>
          <a:xfrm>
            <a:off x="249238" y="1127125"/>
            <a:ext cx="4083050" cy="3424238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9" name="Textplatzhalter 3" title="Test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8" y="1127125"/>
            <a:ext cx="8639175" cy="24939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6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Abschnittsüberschrift (Arial 16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4"/>
          </p:nvPr>
        </p:nvSpPr>
        <p:spPr>
          <a:xfrm>
            <a:off x="249238" y="1493838"/>
            <a:ext cx="8640506" cy="3057525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7277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ig mi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4825416" y="1489076"/>
            <a:ext cx="4081885" cy="3062288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Textplatzhalter 3" title="Test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8" y="1127125"/>
            <a:ext cx="8639175" cy="24939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6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Abschnittsüberschrift (Arial 16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21" name="Inhaltsplatzhalter 2"/>
          <p:cNvSpPr>
            <a:spLocks noGrp="1"/>
          </p:cNvSpPr>
          <p:nvPr>
            <p:ph idx="15"/>
          </p:nvPr>
        </p:nvSpPr>
        <p:spPr>
          <a:xfrm>
            <a:off x="249238" y="1493838"/>
            <a:ext cx="4104299" cy="3057525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061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auto">
          <a:xfrm>
            <a:off x="0" y="934955"/>
            <a:ext cx="4575175" cy="0"/>
          </a:xfrm>
          <a:prstGeom prst="line">
            <a:avLst/>
          </a:prstGeom>
          <a:noFill/>
          <a:ln w="38100" cap="rnd" cmpd="sng" algn="ctr">
            <a:solidFill>
              <a:srgbClr val="BE00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49238" y="1127125"/>
            <a:ext cx="8648699" cy="3424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EAD"/>
              </a:buClr>
              <a:buNone/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09028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E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1pPr>
      <a:lvl2pPr marL="665163" indent="-28575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2pPr>
      <a:lvl3pPr marL="1084263" indent="-22860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503363" indent="-22860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tabLst/>
        <a:defRPr sz="1600">
          <a:solidFill>
            <a:schemeClr val="tx1"/>
          </a:solidFill>
          <a:latin typeface="Arial"/>
          <a:ea typeface="+mn-ea"/>
          <a:cs typeface="Arial"/>
        </a:defRPr>
      </a:lvl4pPr>
      <a:lvl5pPr marL="1922463" indent="-22860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5pPr>
      <a:lvl6pPr marL="23796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und Darstellung der Rechnungsbeträge mittels </a:t>
            </a:r>
            <a:r>
              <a:rPr lang="de-DE" dirty="0" err="1"/>
              <a:t>Matplotlib</a:t>
            </a:r>
            <a:endParaRPr lang="de-DE" dirty="0"/>
          </a:p>
          <a:p>
            <a:r>
              <a:rPr lang="de-DE" dirty="0"/>
              <a:t>Man gelangt in das Zusatzfenster über den Button „Plot Gesamtbetrag / Datum“ im Hauptfenster </a:t>
            </a:r>
          </a:p>
          <a:p>
            <a:r>
              <a:rPr lang="de-DE" dirty="0"/>
              <a:t>Zwei alternative Darstellungsweisen: Histogramm und XY-Plot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Datenvisualisierung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F12A41-C97C-B2B5-A0C3-FC1AC8C8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6" y="2360645"/>
            <a:ext cx="5248656" cy="21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1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Datenvisualisierung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Darstellungsart 1: Histogramm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6401" y="1903445"/>
            <a:ext cx="4083050" cy="2647918"/>
          </a:xfrm>
        </p:spPr>
        <p:txBody>
          <a:bodyPr/>
          <a:lstStyle/>
          <a:p>
            <a:r>
              <a:rPr lang="de-DE" dirty="0"/>
              <a:t>Y-Achse: </a:t>
            </a:r>
            <a:r>
              <a:rPr lang="de-DE" dirty="0" err="1"/>
              <a:t>Kummulierte</a:t>
            </a:r>
            <a:r>
              <a:rPr lang="de-DE" dirty="0"/>
              <a:t> Rechnungsbeträge </a:t>
            </a:r>
          </a:p>
          <a:p>
            <a:r>
              <a:rPr lang="de-DE" dirty="0"/>
              <a:t>X-Achse: Monatsweise Darstellung</a:t>
            </a:r>
          </a:p>
          <a:p>
            <a:endParaRPr lang="de-DE" dirty="0"/>
          </a:p>
          <a:p>
            <a:r>
              <a:rPr lang="de-DE" dirty="0"/>
              <a:t>Wechsel zu alternativer Darstellung mittels Button „zu XY-Plot wechseln“</a:t>
            </a:r>
          </a:p>
          <a:p>
            <a:endParaRPr lang="de-DE" dirty="0"/>
          </a:p>
        </p:txBody>
      </p:sp>
      <p:pic>
        <p:nvPicPr>
          <p:cNvPr id="6" name="Inhaltsplatzhalter 10">
            <a:extLst>
              <a:ext uri="{FF2B5EF4-FFF2-40B4-BE49-F238E27FC236}">
                <a16:creationId xmlns:a16="http://schemas.microsoft.com/office/drawing/2014/main" id="{BACDEF58-F4AD-483F-4DB7-018A6A3D0E5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249238" y="1498602"/>
            <a:ext cx="4083050" cy="2681284"/>
          </a:xfrm>
        </p:spPr>
      </p:pic>
    </p:spTree>
    <p:extLst>
      <p:ext uri="{BB962C8B-B14F-4D97-AF65-F5344CB8AC3E}">
        <p14:creationId xmlns:p14="http://schemas.microsoft.com/office/powerpoint/2010/main" val="3922720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Datenvisualisierung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Darstellungsart 2: XY-Plot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6401" y="1772815"/>
            <a:ext cx="4083050" cy="2778547"/>
          </a:xfrm>
        </p:spPr>
        <p:txBody>
          <a:bodyPr/>
          <a:lstStyle/>
          <a:p>
            <a:r>
              <a:rPr lang="de-DE" dirty="0"/>
              <a:t>Y-Achse: Einzelne Rechnungsbeträge</a:t>
            </a:r>
          </a:p>
          <a:p>
            <a:r>
              <a:rPr lang="de-DE" dirty="0"/>
              <a:t>X-Achse: Datum </a:t>
            </a:r>
          </a:p>
          <a:p>
            <a:r>
              <a:rPr lang="de-DE" dirty="0"/>
              <a:t>Jede Rechnung ein Punkt</a:t>
            </a:r>
          </a:p>
          <a:p>
            <a:endParaRPr lang="de-DE" dirty="0"/>
          </a:p>
          <a:p>
            <a:r>
              <a:rPr lang="de-DE" dirty="0"/>
              <a:t>Wechsel zu alternativer Darstellung mittels Button „zu Histogramm wechseln“</a:t>
            </a:r>
          </a:p>
          <a:p>
            <a:endParaRPr lang="de-DE" dirty="0"/>
          </a:p>
        </p:txBody>
      </p:sp>
      <p:pic>
        <p:nvPicPr>
          <p:cNvPr id="6" name="Inhaltsplatzhalter 8">
            <a:extLst>
              <a:ext uri="{FF2B5EF4-FFF2-40B4-BE49-F238E27FC236}">
                <a16:creationId xmlns:a16="http://schemas.microsoft.com/office/drawing/2014/main" id="{1128795D-BDC9-319F-D090-E88E8C1C06E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249238" y="1498602"/>
            <a:ext cx="4083050" cy="2681284"/>
          </a:xfrm>
        </p:spPr>
      </p:pic>
    </p:spTree>
    <p:extLst>
      <p:ext uri="{BB962C8B-B14F-4D97-AF65-F5344CB8AC3E}">
        <p14:creationId xmlns:p14="http://schemas.microsoft.com/office/powerpoint/2010/main" val="1907526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Datenvisualisierung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kern="0" dirty="0"/>
              <a:t>Aktivitätsdiagramm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Spalten „Datum“ und „Gesamtbetrag“ werden einmalig aus SQL-Datenbank abgefragt</a:t>
            </a:r>
          </a:p>
          <a:p>
            <a:r>
              <a:rPr lang="de-DE" dirty="0"/>
              <a:t>Die Unterfunktionen </a:t>
            </a:r>
          </a:p>
          <a:p>
            <a:pPr lvl="1"/>
            <a:r>
              <a:rPr lang="de-DE" dirty="0" err="1"/>
              <a:t>plot_histo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plot_xy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setzen die Datenaufbereitung und</a:t>
            </a:r>
          </a:p>
          <a:p>
            <a:pPr marL="0" indent="0">
              <a:buNone/>
            </a:pPr>
            <a:r>
              <a:rPr lang="de-DE" dirty="0"/>
              <a:t>    Darstellung um</a:t>
            </a:r>
          </a:p>
          <a:p>
            <a:endParaRPr lang="de-DE" dirty="0"/>
          </a:p>
        </p:txBody>
      </p:sp>
      <p:pic>
        <p:nvPicPr>
          <p:cNvPr id="6" name="Inhaltsplatzhalter 11">
            <a:extLst>
              <a:ext uri="{FF2B5EF4-FFF2-40B4-BE49-F238E27FC236}">
                <a16:creationId xmlns:a16="http://schemas.microsoft.com/office/drawing/2014/main" id="{B9958BD6-A5AA-00A5-FEBA-24886FE4A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525" y="1127125"/>
            <a:ext cx="3259676" cy="3424238"/>
          </a:xfrm>
        </p:spPr>
      </p:pic>
    </p:spTree>
    <p:extLst>
      <p:ext uri="{BB962C8B-B14F-4D97-AF65-F5344CB8AC3E}">
        <p14:creationId xmlns:p14="http://schemas.microsoft.com/office/powerpoint/2010/main" val="11374126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_16zu9 2022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PPT-Master_16zu9_2022</Template>
  <TotalTime>0</TotalTime>
  <Words>114</Words>
  <Application>Microsoft Office PowerPoint</Application>
  <PresentationFormat>Bildschirmpräsentation (16:9)</PresentationFormat>
  <Paragraphs>26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10" baseType="lpstr">
      <vt:lpstr>Arial</vt:lpstr>
      <vt:lpstr>Syntax</vt:lpstr>
      <vt:lpstr>Times</vt:lpstr>
      <vt:lpstr>Wingdings</vt:lpstr>
      <vt:lpstr>Master_16zu9 2022</vt:lpstr>
      <vt:lpstr>Datenvisualisierung </vt:lpstr>
      <vt:lpstr>Datenvisualisierung </vt:lpstr>
      <vt:lpstr>Datenvisualisierung </vt:lpstr>
      <vt:lpstr>Datenvisualisierung </vt:lpstr>
      <vt:lpstr>Mustermann1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</dc:creator>
  <cp:lastModifiedBy>Martin H</cp:lastModifiedBy>
  <cp:revision>2</cp:revision>
  <cp:lastPrinted>2010-04-29T14:30:22Z</cp:lastPrinted>
  <dcterms:created xsi:type="dcterms:W3CDTF">2023-01-25T16:28:31Z</dcterms:created>
  <dcterms:modified xsi:type="dcterms:W3CDTF">2023-01-25T16:37:44Z</dcterms:modified>
</cp:coreProperties>
</file>