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handoutMasterIdLst>
    <p:handoutMasterId r:id="rId10"/>
  </p:handoutMasterIdLst>
  <p:sldIdLst>
    <p:sldId id="256" r:id="rId3"/>
    <p:sldId id="331" r:id="rId4"/>
    <p:sldId id="330" r:id="rId5"/>
    <p:sldId id="327" r:id="rId6"/>
    <p:sldId id="332" r:id="rId7"/>
    <p:sldId id="335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FF99"/>
    <a:srgbClr val="FF00FF"/>
    <a:srgbClr val="FFFF66"/>
    <a:srgbClr val="2C6A8C"/>
    <a:srgbClr val="D9CD95"/>
    <a:srgbClr val="46A0DC"/>
    <a:srgbClr val="B7A07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 snapToGrid="0" showGuides="1">
      <p:cViewPr varScale="1">
        <p:scale>
          <a:sx n="76" d="100"/>
          <a:sy n="76" d="100"/>
        </p:scale>
        <p:origin x="678" y="96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doi.org/10.1109/JSTARS.2020.3005403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hyperlink" Target="https://doi.org/10.1109/MGRS.2016.2540798" TargetMode="External"/><Relationship Id="rId4" Type="http://schemas.openxmlformats.org/officeDocument/2006/relationships/hyperlink" Target="https://doi.org/10.1109/MGRS.2017.2762307" TargetMode="External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hyperlink" Target="https://ustcnewly.github.io/2019/03/27/machine_learning/Meta%20Learning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71225"/>
            <a:ext cx="11264900" cy="1524001"/>
          </a:xfrm>
        </p:spPr>
        <p:txBody>
          <a:bodyPr/>
          <a:lstStyle/>
          <a:p>
            <a:r>
              <a:rPr lang="en-US" sz="3200" dirty="0"/>
              <a:t>Model-Agnostic Meta-Learning Networks for Remote Sensing Scene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114046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Adam DiChiara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Vincent Filardi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Quincy Hershey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Alexander Moore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sz="2000" dirty="0"/>
              <a:t>Scott Tang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0960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Remote sensing scene classification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Classifying images taken from airborne or spaceborne sensors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Poor generalization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across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Data variance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a key vulnerability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Data intensity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existing methods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different?</a:t>
            </a:r>
          </a:p>
          <a:p>
            <a:pPr marL="320040" lvl="1" indent="0">
              <a:buNone/>
            </a:pPr>
            <a:r>
              <a:rPr lang="en-US" dirty="0"/>
              <a:t>Meta-learning trained network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using image augmentations to address </a:t>
            </a:r>
            <a:r>
              <a:rPr lang="en-US" dirty="0">
                <a:solidFill>
                  <a:schemeClr val="accent5"/>
                </a:solidFill>
              </a:rPr>
              <a:t>generalization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/>
                </a:solidFill>
              </a:rPr>
              <a:t>robustness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5"/>
                </a:solidFill>
              </a:rPr>
              <a:t>data intensity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506632"/>
            <a:ext cx="7581900" cy="275167"/>
          </a:xfrm>
        </p:spPr>
        <p:txBody>
          <a:bodyPr/>
          <a:lstStyle/>
          <a:p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3"/>
              </a:rPr>
              <a:t>https://doi.org/10.1109/JSTARS.2020.3005403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</a:rPr>
              <a:t>, 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4"/>
              </a:rPr>
              <a:t>https://doi.org/10.1109/MGRS.2017.2762307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</a:rPr>
              <a:t>,  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5"/>
              </a:rPr>
              <a:t>https://doi.org/10.1109/MGRS.2016.2540798</a:t>
            </a:r>
            <a:endParaRPr lang="en-US" sz="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EAF20-331F-4256-88A0-1A54B80F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08536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81847-DCAB-43BB-9ADD-7A2B4D3F9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746936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0E5D4-B459-4FB2-835E-A7B9294B4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08536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086303-C818-4C40-BC87-35F7BBD26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5925424" cy="4863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NWPU – RESISC45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Google Earth (256x256)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31,500 images in 45 classes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UC Merced – Land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USGS National Map Urban Area Imagery (256x256)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2,100 images in 21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variance in scale and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Within class variation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 objects within scenes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Scale of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9F7092-3014-42DF-AC2B-215931A0FFA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187700"/>
            <a:ext cx="6616700" cy="3276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0" name="Google Shape;175;p4">
            <a:extLst>
              <a:ext uri="{FF2B5EF4-FFF2-40B4-BE49-F238E27FC236}">
                <a16:creationId xmlns:a16="http://schemas.microsoft.com/office/drawing/2014/main" id="{244A6070-735B-46BF-8552-FEBA965B8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811" y="1303876"/>
            <a:ext cx="5364463" cy="5160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8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311317" cy="2104516"/>
          </a:xfrm>
        </p:spPr>
        <p:txBody>
          <a:bodyPr/>
          <a:lstStyle/>
          <a:p>
            <a:r>
              <a:rPr lang="en-US" dirty="0"/>
              <a:t>Optimizing parameter initialization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improves performance in few shot scenarios</a:t>
            </a:r>
          </a:p>
          <a:p>
            <a:pPr marL="32004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Off the shelf – with some training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versus pre-trained model strictly off the shelf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" name="Footer Placeholder 1">
            <a:extLst>
              <a:ext uri="{FF2B5EF4-FFF2-40B4-BE49-F238E27FC236}">
                <a16:creationId xmlns:a16="http://schemas.microsoft.com/office/drawing/2014/main" id="{0A6A778C-DE37-49AC-A8E4-94F68C22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506632"/>
            <a:ext cx="7581900" cy="275167"/>
          </a:xfrm>
        </p:spPr>
        <p:txBody>
          <a:bodyPr/>
          <a:lstStyle/>
          <a:p>
            <a:r>
              <a:rPr lang="en-US" sz="800" dirty="0">
                <a:hlinkClick r:id="rId3"/>
              </a:rPr>
              <a:t>Meta Learning | Newly Blog (ustcnewly.github.io)</a:t>
            </a:r>
            <a:endParaRPr lang="en-US" sz="800" dirty="0">
              <a:latin typeface="+mj-lt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F678789-97BF-4ED6-AAF8-9817A2A35635}"/>
              </a:ext>
            </a:extLst>
          </p:cNvPr>
          <p:cNvGrpSpPr/>
          <p:nvPr/>
        </p:nvGrpSpPr>
        <p:grpSpPr>
          <a:xfrm>
            <a:off x="2068070" y="4184010"/>
            <a:ext cx="3763862" cy="1991918"/>
            <a:chOff x="7891243" y="1481102"/>
            <a:chExt cx="3763862" cy="199191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02D8AAB-7AA7-4632-B795-B5CF8F8296BE}"/>
                </a:ext>
              </a:extLst>
            </p:cNvPr>
            <p:cNvGrpSpPr/>
            <p:nvPr/>
          </p:nvGrpSpPr>
          <p:grpSpPr>
            <a:xfrm>
              <a:off x="7891243" y="1481102"/>
              <a:ext cx="3657601" cy="1991918"/>
              <a:chOff x="7852094" y="4010913"/>
              <a:chExt cx="3657601" cy="199191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0F1D0FB-A8A4-4083-B52C-C200FB34C4F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9153350" y="5139759"/>
                <a:ext cx="1835" cy="65736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26706CB-AE42-401B-BC12-B96735CF2FB8}"/>
                      </a:ext>
                    </a:extLst>
                  </p:cNvPr>
                  <p:cNvSpPr txBox="1"/>
                  <p:nvPr/>
                </p:nvSpPr>
                <p:spPr>
                  <a:xfrm>
                    <a:off x="9023757" y="5781888"/>
                    <a:ext cx="306898" cy="220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26706CB-AE42-401B-BC12-B96735CF2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3757" y="5781888"/>
                    <a:ext cx="306898" cy="2209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D49A2C8-E450-4D1D-A5A3-248788BEC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8" y="5677859"/>
                <a:ext cx="35988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F371FD4-E8A9-40A8-9B76-C7A0031BA105}"/>
                  </a:ext>
                </a:extLst>
              </p:cNvPr>
              <p:cNvSpPr/>
              <p:nvPr/>
            </p:nvSpPr>
            <p:spPr bwMode="auto">
              <a:xfrm>
                <a:off x="7877262" y="4362885"/>
                <a:ext cx="3598877" cy="1263532"/>
              </a:xfrm>
              <a:custGeom>
                <a:avLst/>
                <a:gdLst>
                  <a:gd name="connsiteX0" fmla="*/ 0 w 3791823"/>
                  <a:gd name="connsiteY0" fmla="*/ 0 h 1263532"/>
                  <a:gd name="connsiteX1" fmla="*/ 511728 w 3791823"/>
                  <a:gd name="connsiteY1" fmla="*/ 310392 h 1263532"/>
                  <a:gd name="connsiteX2" fmla="*/ 788565 w 3791823"/>
                  <a:gd name="connsiteY2" fmla="*/ 822121 h 1263532"/>
                  <a:gd name="connsiteX3" fmla="*/ 1208014 w 3791823"/>
                  <a:gd name="connsiteY3" fmla="*/ 964734 h 1263532"/>
                  <a:gd name="connsiteX4" fmla="*/ 1736521 w 3791823"/>
                  <a:gd name="connsiteY4" fmla="*/ 167780 h 1263532"/>
                  <a:gd name="connsiteX5" fmla="*/ 2541864 w 3791823"/>
                  <a:gd name="connsiteY5" fmla="*/ 1249959 h 1263532"/>
                  <a:gd name="connsiteX6" fmla="*/ 3112315 w 3791823"/>
                  <a:gd name="connsiteY6" fmla="*/ 771787 h 1263532"/>
                  <a:gd name="connsiteX7" fmla="*/ 3456264 w 3791823"/>
                  <a:gd name="connsiteY7" fmla="*/ 713064 h 1263532"/>
                  <a:gd name="connsiteX8" fmla="*/ 3791823 w 3791823"/>
                  <a:gd name="connsiteY8" fmla="*/ 0 h 126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1823" h="1263532">
                    <a:moveTo>
                      <a:pt x="0" y="0"/>
                    </a:moveTo>
                    <a:cubicBezTo>
                      <a:pt x="190150" y="86686"/>
                      <a:pt x="380301" y="173372"/>
                      <a:pt x="511728" y="310392"/>
                    </a:cubicBezTo>
                    <a:cubicBezTo>
                      <a:pt x="643155" y="447412"/>
                      <a:pt x="672517" y="713064"/>
                      <a:pt x="788565" y="822121"/>
                    </a:cubicBezTo>
                    <a:cubicBezTo>
                      <a:pt x="904613" y="931178"/>
                      <a:pt x="1050021" y="1073791"/>
                      <a:pt x="1208014" y="964734"/>
                    </a:cubicBezTo>
                    <a:cubicBezTo>
                      <a:pt x="1366007" y="855677"/>
                      <a:pt x="1514213" y="120243"/>
                      <a:pt x="1736521" y="167780"/>
                    </a:cubicBezTo>
                    <a:cubicBezTo>
                      <a:pt x="1958829" y="215317"/>
                      <a:pt x="2312565" y="1149291"/>
                      <a:pt x="2541864" y="1249959"/>
                    </a:cubicBezTo>
                    <a:cubicBezTo>
                      <a:pt x="2771163" y="1350627"/>
                      <a:pt x="2959915" y="861270"/>
                      <a:pt x="3112315" y="771787"/>
                    </a:cubicBezTo>
                    <a:cubicBezTo>
                      <a:pt x="3264715" y="682305"/>
                      <a:pt x="3343013" y="841695"/>
                      <a:pt x="3456264" y="713064"/>
                    </a:cubicBezTo>
                    <a:cubicBezTo>
                      <a:pt x="3569515" y="584433"/>
                      <a:pt x="3680669" y="292216"/>
                      <a:pt x="3791823" y="0"/>
                    </a:cubicBezTo>
                  </a:path>
                </a:pathLst>
              </a:custGeom>
              <a:noFill/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D6F8D8E-EC90-481F-83FE-DFE4C0780C9B}"/>
                  </a:ext>
                </a:extLst>
              </p:cNvPr>
              <p:cNvSpPr/>
              <p:nvPr/>
            </p:nvSpPr>
            <p:spPr bwMode="auto">
              <a:xfrm>
                <a:off x="7852094" y="4346107"/>
                <a:ext cx="3439487" cy="1485383"/>
              </a:xfrm>
              <a:custGeom>
                <a:avLst/>
                <a:gdLst>
                  <a:gd name="connsiteX0" fmla="*/ 0 w 3212984"/>
                  <a:gd name="connsiteY0" fmla="*/ 134224 h 1485383"/>
                  <a:gd name="connsiteX1" fmla="*/ 1249960 w 3212984"/>
                  <a:gd name="connsiteY1" fmla="*/ 1484851 h 1485383"/>
                  <a:gd name="connsiteX2" fmla="*/ 3212984 w 3212984"/>
                  <a:gd name="connsiteY2" fmla="*/ 0 h 148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2984" h="1485383">
                    <a:moveTo>
                      <a:pt x="0" y="134224"/>
                    </a:moveTo>
                    <a:cubicBezTo>
                      <a:pt x="357231" y="820723"/>
                      <a:pt x="714463" y="1507222"/>
                      <a:pt x="1249960" y="1484851"/>
                    </a:cubicBezTo>
                    <a:cubicBezTo>
                      <a:pt x="1785457" y="1462480"/>
                      <a:pt x="2923564" y="251670"/>
                      <a:pt x="3212984" y="0"/>
                    </a:cubicBezTo>
                  </a:path>
                </a:pathLst>
              </a:custGeom>
              <a:noFill/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3866F51-B531-4E3C-A7DB-35A798809ADA}"/>
                  </a:ext>
                </a:extLst>
              </p:cNvPr>
              <p:cNvSpPr/>
              <p:nvPr/>
            </p:nvSpPr>
            <p:spPr bwMode="auto">
              <a:xfrm>
                <a:off x="9130018" y="5077793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3E4F3C-BC55-4EB8-AB14-8BDB4C9CA104}"/>
                  </a:ext>
                </a:extLst>
              </p:cNvPr>
              <p:cNvSpPr/>
              <p:nvPr/>
            </p:nvSpPr>
            <p:spPr bwMode="auto">
              <a:xfrm>
                <a:off x="9130018" y="5797122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295017B-9D82-43C7-BE39-55B2ED9E3213}"/>
                  </a:ext>
                </a:extLst>
              </p:cNvPr>
              <p:cNvSpPr/>
              <p:nvPr/>
            </p:nvSpPr>
            <p:spPr bwMode="auto">
              <a:xfrm>
                <a:off x="8901680" y="5330582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5D5E143-F746-4795-97A7-EE8B1B30D512}"/>
                  </a:ext>
                </a:extLst>
              </p:cNvPr>
              <p:cNvSpPr/>
              <p:nvPr/>
            </p:nvSpPr>
            <p:spPr bwMode="auto">
              <a:xfrm>
                <a:off x="8901680" y="5644376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A53D50-5C79-4F63-9D73-07F3A878A9B2}"/>
                  </a:ext>
                </a:extLst>
              </p:cNvPr>
              <p:cNvSpPr txBox="1"/>
              <p:nvPr/>
            </p:nvSpPr>
            <p:spPr>
              <a:xfrm>
                <a:off x="10202410" y="4310360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1 loss)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E8B616-8769-450F-8498-25D82B5D3456}"/>
                  </a:ext>
                </a:extLst>
              </p:cNvPr>
              <p:cNvSpPr txBox="1"/>
              <p:nvPr/>
            </p:nvSpPr>
            <p:spPr>
              <a:xfrm>
                <a:off x="7941577" y="4310360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2 loss)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7F593F7-B18E-4FFC-9538-66F35C212C4F}"/>
                      </a:ext>
                    </a:extLst>
                  </p:cNvPr>
                  <p:cNvSpPr txBox="1"/>
                  <p:nvPr/>
                </p:nvSpPr>
                <p:spPr>
                  <a:xfrm>
                    <a:off x="8831859" y="5439690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7F593F7-B18E-4FFC-9538-66F35C212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1859" y="5439690"/>
                    <a:ext cx="306898" cy="2209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BD4E15F-E437-4D63-95FC-635DA77D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4292" y="5108657"/>
                <a:ext cx="132168" cy="15141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86D2635-DBF6-4ADB-B777-3B06C47CE219}"/>
                  </a:ext>
                </a:extLst>
              </p:cNvPr>
              <p:cNvSpPr txBox="1"/>
              <p:nvPr/>
            </p:nvSpPr>
            <p:spPr>
              <a:xfrm>
                <a:off x="7852095" y="4010913"/>
                <a:ext cx="365760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 parameters minimizing the sum of losses of all tasks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7834F14-30C8-437B-BAC5-6FAF278E9F4B}"/>
                </a:ext>
              </a:extLst>
            </p:cNvPr>
            <p:cNvSpPr txBox="1"/>
            <p:nvPr/>
          </p:nvSpPr>
          <p:spPr>
            <a:xfrm>
              <a:off x="10495589" y="3135889"/>
              <a:ext cx="1159516" cy="1962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parameters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DBCE031-D09A-4532-B47D-618725F174E2}"/>
              </a:ext>
            </a:extLst>
          </p:cNvPr>
          <p:cNvGrpSpPr/>
          <p:nvPr/>
        </p:nvGrpSpPr>
        <p:grpSpPr>
          <a:xfrm>
            <a:off x="7193652" y="4164002"/>
            <a:ext cx="3735248" cy="1943872"/>
            <a:chOff x="7920605" y="4054449"/>
            <a:chExt cx="3735248" cy="19438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EDC5C02-592B-4F66-A73C-AB75792BB8A8}"/>
                </a:ext>
              </a:extLst>
            </p:cNvPr>
            <p:cNvGrpSpPr/>
            <p:nvPr/>
          </p:nvGrpSpPr>
          <p:grpSpPr>
            <a:xfrm>
              <a:off x="7920605" y="4054449"/>
              <a:ext cx="3661795" cy="1943872"/>
              <a:chOff x="7847900" y="1729825"/>
              <a:chExt cx="3661795" cy="19438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976958F-157E-4E75-B790-0A6BEA245E90}"/>
                      </a:ext>
                    </a:extLst>
                  </p:cNvPr>
                  <p:cNvSpPr txBox="1"/>
                  <p:nvPr/>
                </p:nvSpPr>
                <p:spPr>
                  <a:xfrm>
                    <a:off x="9782786" y="3407573"/>
                    <a:ext cx="306898" cy="220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976958F-157E-4E75-B790-0A6BEA245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86" y="3407573"/>
                    <a:ext cx="306898" cy="2209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5463C80-1D05-4016-94CF-2A5AA2B301D9}"/>
                  </a:ext>
                </a:extLst>
              </p:cNvPr>
              <p:cNvCxnSpPr>
                <a:stCxn id="51" idx="0"/>
                <a:endCxn id="66" idx="0"/>
              </p:cNvCxnSpPr>
              <p:nvPr/>
            </p:nvCxnSpPr>
            <p:spPr>
              <a:xfrm>
                <a:off x="9932565" y="2839939"/>
                <a:ext cx="3670" cy="56763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5DC42E-D0B0-452D-A67F-70531D2D1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8" y="3429000"/>
                <a:ext cx="35988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9981098-A580-4710-B667-6D07AEE87A0F}"/>
                  </a:ext>
                </a:extLst>
              </p:cNvPr>
              <p:cNvSpPr/>
              <p:nvPr/>
            </p:nvSpPr>
            <p:spPr bwMode="auto">
              <a:xfrm>
                <a:off x="7877262" y="2114026"/>
                <a:ext cx="3598877" cy="1263532"/>
              </a:xfrm>
              <a:custGeom>
                <a:avLst/>
                <a:gdLst>
                  <a:gd name="connsiteX0" fmla="*/ 0 w 3791823"/>
                  <a:gd name="connsiteY0" fmla="*/ 0 h 1263532"/>
                  <a:gd name="connsiteX1" fmla="*/ 511728 w 3791823"/>
                  <a:gd name="connsiteY1" fmla="*/ 310392 h 1263532"/>
                  <a:gd name="connsiteX2" fmla="*/ 788565 w 3791823"/>
                  <a:gd name="connsiteY2" fmla="*/ 822121 h 1263532"/>
                  <a:gd name="connsiteX3" fmla="*/ 1208014 w 3791823"/>
                  <a:gd name="connsiteY3" fmla="*/ 964734 h 1263532"/>
                  <a:gd name="connsiteX4" fmla="*/ 1736521 w 3791823"/>
                  <a:gd name="connsiteY4" fmla="*/ 167780 h 1263532"/>
                  <a:gd name="connsiteX5" fmla="*/ 2541864 w 3791823"/>
                  <a:gd name="connsiteY5" fmla="*/ 1249959 h 1263532"/>
                  <a:gd name="connsiteX6" fmla="*/ 3112315 w 3791823"/>
                  <a:gd name="connsiteY6" fmla="*/ 771787 h 1263532"/>
                  <a:gd name="connsiteX7" fmla="*/ 3456264 w 3791823"/>
                  <a:gd name="connsiteY7" fmla="*/ 713064 h 1263532"/>
                  <a:gd name="connsiteX8" fmla="*/ 3791823 w 3791823"/>
                  <a:gd name="connsiteY8" fmla="*/ 0 h 126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1823" h="1263532">
                    <a:moveTo>
                      <a:pt x="0" y="0"/>
                    </a:moveTo>
                    <a:cubicBezTo>
                      <a:pt x="190150" y="86686"/>
                      <a:pt x="380301" y="173372"/>
                      <a:pt x="511728" y="310392"/>
                    </a:cubicBezTo>
                    <a:cubicBezTo>
                      <a:pt x="643155" y="447412"/>
                      <a:pt x="672517" y="713064"/>
                      <a:pt x="788565" y="822121"/>
                    </a:cubicBezTo>
                    <a:cubicBezTo>
                      <a:pt x="904613" y="931178"/>
                      <a:pt x="1050021" y="1073791"/>
                      <a:pt x="1208014" y="964734"/>
                    </a:cubicBezTo>
                    <a:cubicBezTo>
                      <a:pt x="1366007" y="855677"/>
                      <a:pt x="1514213" y="120243"/>
                      <a:pt x="1736521" y="167780"/>
                    </a:cubicBezTo>
                    <a:cubicBezTo>
                      <a:pt x="1958829" y="215317"/>
                      <a:pt x="2312565" y="1149291"/>
                      <a:pt x="2541864" y="1249959"/>
                    </a:cubicBezTo>
                    <a:cubicBezTo>
                      <a:pt x="2771163" y="1350627"/>
                      <a:pt x="2959915" y="861270"/>
                      <a:pt x="3112315" y="771787"/>
                    </a:cubicBezTo>
                    <a:cubicBezTo>
                      <a:pt x="3264715" y="682305"/>
                      <a:pt x="3343013" y="841695"/>
                      <a:pt x="3456264" y="713064"/>
                    </a:cubicBezTo>
                    <a:cubicBezTo>
                      <a:pt x="3569515" y="584433"/>
                      <a:pt x="3680669" y="292216"/>
                      <a:pt x="3791823" y="0"/>
                    </a:cubicBezTo>
                  </a:path>
                </a:pathLst>
              </a:custGeom>
              <a:noFill/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5FD1D9B-BDE0-4283-9D51-7B39E7A68B7A}"/>
                  </a:ext>
                </a:extLst>
              </p:cNvPr>
              <p:cNvSpPr/>
              <p:nvPr/>
            </p:nvSpPr>
            <p:spPr bwMode="auto">
              <a:xfrm>
                <a:off x="7852094" y="2097248"/>
                <a:ext cx="3439487" cy="1485383"/>
              </a:xfrm>
              <a:custGeom>
                <a:avLst/>
                <a:gdLst>
                  <a:gd name="connsiteX0" fmla="*/ 0 w 3212984"/>
                  <a:gd name="connsiteY0" fmla="*/ 134224 h 1485383"/>
                  <a:gd name="connsiteX1" fmla="*/ 1249960 w 3212984"/>
                  <a:gd name="connsiteY1" fmla="*/ 1484851 h 1485383"/>
                  <a:gd name="connsiteX2" fmla="*/ 3212984 w 3212984"/>
                  <a:gd name="connsiteY2" fmla="*/ 0 h 148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2984" h="1485383">
                    <a:moveTo>
                      <a:pt x="0" y="134224"/>
                    </a:moveTo>
                    <a:cubicBezTo>
                      <a:pt x="357231" y="820723"/>
                      <a:pt x="714463" y="1507222"/>
                      <a:pt x="1249960" y="1484851"/>
                    </a:cubicBezTo>
                    <a:cubicBezTo>
                      <a:pt x="1785457" y="1462480"/>
                      <a:pt x="2923564" y="251670"/>
                      <a:pt x="3212984" y="0"/>
                    </a:cubicBezTo>
                  </a:path>
                </a:pathLst>
              </a:custGeom>
              <a:noFill/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D7557C9-4A39-4626-A480-F245B64685B7}"/>
                  </a:ext>
                </a:extLst>
              </p:cNvPr>
              <p:cNvSpPr/>
              <p:nvPr/>
            </p:nvSpPr>
            <p:spPr bwMode="auto">
              <a:xfrm>
                <a:off x="9907398" y="2839939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67F47B-8384-47FE-8755-617FC5DF2AB3}"/>
                  </a:ext>
                </a:extLst>
              </p:cNvPr>
              <p:cNvSpPr/>
              <p:nvPr/>
            </p:nvSpPr>
            <p:spPr bwMode="auto">
              <a:xfrm>
                <a:off x="9907398" y="3211996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B3531E-612F-4570-886F-0CDD91E106C3}"/>
                  </a:ext>
                </a:extLst>
              </p:cNvPr>
              <p:cNvSpPr/>
              <p:nvPr/>
            </p:nvSpPr>
            <p:spPr bwMode="auto">
              <a:xfrm>
                <a:off x="9907398" y="3401507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6BEDA5E-8C92-4875-90B1-454D00C8DBCF}"/>
                  </a:ext>
                </a:extLst>
              </p:cNvPr>
              <p:cNvSpPr/>
              <p:nvPr/>
            </p:nvSpPr>
            <p:spPr bwMode="auto">
              <a:xfrm>
                <a:off x="10328246" y="3343523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6E013C7-B626-4A22-BABC-2435D5892701}"/>
                  </a:ext>
                </a:extLst>
              </p:cNvPr>
              <p:cNvSpPr/>
              <p:nvPr/>
            </p:nvSpPr>
            <p:spPr bwMode="auto">
              <a:xfrm>
                <a:off x="10328246" y="3412221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ACED653-4F3E-4AD5-AC52-50AF2EC310EB}"/>
                  </a:ext>
                </a:extLst>
              </p:cNvPr>
              <p:cNvSpPr/>
              <p:nvPr/>
            </p:nvSpPr>
            <p:spPr bwMode="auto">
              <a:xfrm>
                <a:off x="9130018" y="3557561"/>
                <a:ext cx="50334" cy="54985"/>
              </a:xfrm>
              <a:prstGeom prst="ellipse">
                <a:avLst/>
              </a:prstGeom>
              <a:solidFill>
                <a:srgbClr val="00B050"/>
              </a:solidFill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C7F6205-E156-40CE-95BA-6E9AFBC1BB2C}"/>
                  </a:ext>
                </a:extLst>
              </p:cNvPr>
              <p:cNvSpPr/>
              <p:nvPr/>
            </p:nvSpPr>
            <p:spPr bwMode="auto">
              <a:xfrm>
                <a:off x="9130018" y="3401506"/>
                <a:ext cx="50334" cy="54985"/>
              </a:xfrm>
              <a:prstGeom prst="ellipse">
                <a:avLst/>
              </a:prstGeom>
              <a:solidFill>
                <a:srgbClr val="00B050"/>
              </a:solidFill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8524AD-CA5B-4DD3-BDEA-B399984437A1}"/>
                  </a:ext>
                </a:extLst>
              </p:cNvPr>
              <p:cNvSpPr txBox="1"/>
              <p:nvPr/>
            </p:nvSpPr>
            <p:spPr>
              <a:xfrm>
                <a:off x="10202410" y="2061501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1 loss)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FB03B7-2B1D-4E34-A5AA-55F4751CD538}"/>
                  </a:ext>
                </a:extLst>
              </p:cNvPr>
              <p:cNvSpPr txBox="1"/>
              <p:nvPr/>
            </p:nvSpPr>
            <p:spPr>
              <a:xfrm>
                <a:off x="7941577" y="2061501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2 loss)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95E8218-9335-4D86-B0EB-49AB521F6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8687" y="3452754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95E8218-9335-4D86-B0EB-49AB521F6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687" y="3452754"/>
                    <a:ext cx="306898" cy="2209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933C98-A4D6-4EAB-A575-A0C793FFC4BC}"/>
                      </a:ext>
                    </a:extLst>
                  </p:cNvPr>
                  <p:cNvSpPr txBox="1"/>
                  <p:nvPr/>
                </p:nvSpPr>
                <p:spPr>
                  <a:xfrm>
                    <a:off x="9048924" y="3169852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933C98-A4D6-4EAB-A575-A0C793FFC4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8924" y="3169852"/>
                    <a:ext cx="306898" cy="22094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0A751C9-8A0D-4527-BD18-204678519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9226" y="3211996"/>
                <a:ext cx="406954" cy="25521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9490B61-7DC3-4B8E-B0B5-CA4E1472B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493" y="2839939"/>
                <a:ext cx="252194" cy="40226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60B53CD-B93C-41CC-B6E4-26F0C75A1C86}"/>
                  </a:ext>
                </a:extLst>
              </p:cNvPr>
              <p:cNvSpPr txBox="1"/>
              <p:nvPr/>
            </p:nvSpPr>
            <p:spPr>
              <a:xfrm>
                <a:off x="7847900" y="1729825"/>
                <a:ext cx="365760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 parameters obtained by MAML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9183BB-6288-4F1D-97CD-974F916EE046}"/>
                </a:ext>
              </a:extLst>
            </p:cNvPr>
            <p:cNvSpPr txBox="1"/>
            <p:nvPr/>
          </p:nvSpPr>
          <p:spPr>
            <a:xfrm>
              <a:off x="10496337" y="5751614"/>
              <a:ext cx="1159516" cy="1962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parameters</a:t>
              </a:r>
            </a:p>
          </p:txBody>
        </p:sp>
      </p:grpSp>
      <p:pic>
        <p:nvPicPr>
          <p:cNvPr id="81" name="Picture 8" descr="Learning to Learn – The Berkeley Artificial Intelligence Research Blog">
            <a:extLst>
              <a:ext uri="{FF2B5EF4-FFF2-40B4-BE49-F238E27FC236}">
                <a16:creationId xmlns:a16="http://schemas.microsoft.com/office/drawing/2014/main" id="{944AF6DB-010C-4E37-B70F-7A60B3CA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17" y="1415744"/>
            <a:ext cx="3737771" cy="22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6167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 Augmentations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Task consists of up to seven image augmentations applied in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Augmentations are predefined in a task matrix and applied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9F7092-3014-42DF-AC2B-215931A0FFA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187700"/>
            <a:ext cx="6616700" cy="3276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8" name="Google Shape;184;gd31dce85b2_0_4">
            <a:extLst>
              <a:ext uri="{FF2B5EF4-FFF2-40B4-BE49-F238E27FC236}">
                <a16:creationId xmlns:a16="http://schemas.microsoft.com/office/drawing/2014/main" id="{66DF4D13-A548-464D-AB2A-EC2E744E9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626469"/>
              </p:ext>
            </p:extLst>
          </p:nvPr>
        </p:nvGraphicFramePr>
        <p:xfrm>
          <a:off x="1048623" y="3351324"/>
          <a:ext cx="5014954" cy="28775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504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Task index [0:127]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All Augmentation Combinations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Full Factorial Boolean Matrix </a:t>
                      </a:r>
                      <a:endParaRPr sz="1200" dirty="0"/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26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…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59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87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127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Horizontal Flip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Vertical Flip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Rotation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Perspective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Crop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Gaussian Noise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Brightness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925B359-E10A-4F7E-9B13-BBE39DEE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82" y="1582653"/>
            <a:ext cx="4422418" cy="22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641C75-4843-4799-94B7-6F71A2A7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83" y="4136968"/>
            <a:ext cx="4422418" cy="22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6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17F8AD4-F48B-4921-8889-8BB84AEB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69916"/>
              </p:ext>
            </p:extLst>
          </p:nvPr>
        </p:nvGraphicFramePr>
        <p:xfrm>
          <a:off x="609600" y="1348289"/>
          <a:ext cx="11137897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2904">
                  <a:extLst>
                    <a:ext uri="{9D8B030D-6E8A-4147-A177-3AD203B41FA5}">
                      <a16:colId xmlns:a16="http://schemas.microsoft.com/office/drawing/2014/main" val="4140105968"/>
                    </a:ext>
                  </a:extLst>
                </a:gridCol>
                <a:gridCol w="1887405">
                  <a:extLst>
                    <a:ext uri="{9D8B030D-6E8A-4147-A177-3AD203B41FA5}">
                      <a16:colId xmlns:a16="http://schemas.microsoft.com/office/drawing/2014/main" val="1140387683"/>
                    </a:ext>
                  </a:extLst>
                </a:gridCol>
                <a:gridCol w="1887405">
                  <a:extLst>
                    <a:ext uri="{9D8B030D-6E8A-4147-A177-3AD203B41FA5}">
                      <a16:colId xmlns:a16="http://schemas.microsoft.com/office/drawing/2014/main" val="1147038144"/>
                    </a:ext>
                  </a:extLst>
                </a:gridCol>
                <a:gridCol w="2552786">
                  <a:extLst>
                    <a:ext uri="{9D8B030D-6E8A-4147-A177-3AD203B41FA5}">
                      <a16:colId xmlns:a16="http://schemas.microsoft.com/office/drawing/2014/main" val="329966564"/>
                    </a:ext>
                  </a:extLst>
                </a:gridCol>
                <a:gridCol w="2057397">
                  <a:extLst>
                    <a:ext uri="{9D8B030D-6E8A-4147-A177-3AD203B41FA5}">
                      <a16:colId xmlns:a16="http://schemas.microsoft.com/office/drawing/2014/main" val="136366728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Best Results</a:t>
                      </a:r>
                      <a:r>
                        <a:rPr lang="en-US" sz="11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†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Augmented CNN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MAML CNN 1</a:t>
                      </a:r>
                      <a:r>
                        <a:rPr lang="en-US" sz="11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 Order Approx.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MAML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883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RESISC45 Top 1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34.70%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70.60%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52.47%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0569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+mn-lt"/>
                        </a:rPr>
                        <a:t>RESISC45 Top 3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55.43%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89.50%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84.19%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75.09%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742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+mn-lt"/>
                        </a:rPr>
                        <a:t>UC MERCED Top 1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45.05%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67.12%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62.19%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26.57%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8096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UC MERCED Top 3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69.35%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88.34%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85.10%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47.32%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05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A160FD-8BCD-4452-BD89-E4E8A3E118E9}"/>
              </a:ext>
            </a:extLst>
          </p:cNvPr>
          <p:cNvSpPr txBox="1"/>
          <p:nvPr/>
        </p:nvSpPr>
        <p:spPr>
          <a:xfrm>
            <a:off x="353816" y="6506633"/>
            <a:ext cx="9387084" cy="275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20% training, of which 20% validation, learning rate 0.0006 and batch size 32 for CNN &amp; 1</a:t>
            </a:r>
            <a:r>
              <a:rPr lang="en-US" sz="800" i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Order Approximation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7F3DE-F7A5-4420-9254-9FD0DBE2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9" y="2997200"/>
            <a:ext cx="4940631" cy="33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76A9E2F-65BF-44CA-9A29-C987E6C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04" y="2999762"/>
            <a:ext cx="5158312" cy="32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5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629</TotalTime>
  <Words>409</Words>
  <Application>Microsoft Office PowerPoint</Application>
  <PresentationFormat>Widescreen</PresentationFormat>
  <Paragraphs>111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WPI-White</vt:lpstr>
      <vt:lpstr>WPI_Gray</vt:lpstr>
      <vt:lpstr>Model-Agnostic Meta-Learning Networks for Remote Sensing Scene Classification</vt:lpstr>
      <vt:lpstr>Problem Area</vt:lpstr>
      <vt:lpstr>Dataset</vt:lpstr>
      <vt:lpstr>MAML</vt:lpstr>
      <vt:lpstr>Tasks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Hershey, Quincy</cp:lastModifiedBy>
  <cp:revision>112</cp:revision>
  <dcterms:created xsi:type="dcterms:W3CDTF">2015-05-27T13:16:15Z</dcterms:created>
  <dcterms:modified xsi:type="dcterms:W3CDTF">2021-05-10T21:36:36Z</dcterms:modified>
</cp:coreProperties>
</file>