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3" r:id="rId3"/>
    <p:sldId id="265" r:id="rId4"/>
    <p:sldId id="266" r:id="rId5"/>
    <p:sldId id="267" r:id="rId6"/>
    <p:sldId id="271" r:id="rId7"/>
    <p:sldId id="270" r:id="rId8"/>
    <p:sldId id="274" r:id="rId9"/>
    <p:sldId id="277" r:id="rId10"/>
    <p:sldId id="261" r:id="rId11"/>
    <p:sldId id="275" r:id="rId12"/>
    <p:sldId id="26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71F44-8E01-B7BD-E4CA-7CDC46C63F5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BE0BEE9-2278-FC00-8BB5-979E576BDB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592A100-28D8-C789-CCDD-AC7326BBD502}"/>
              </a:ext>
            </a:extLst>
          </p:cNvPr>
          <p:cNvSpPr>
            <a:spLocks noGrp="1"/>
          </p:cNvSpPr>
          <p:nvPr>
            <p:ph type="dt" sz="half" idx="10"/>
          </p:nvPr>
        </p:nvSpPr>
        <p:spPr/>
        <p:txBody>
          <a:bodyPr/>
          <a:lstStyle/>
          <a:p>
            <a:fld id="{EBA993FE-2DDD-4C16-AA47-9A1197533C96}" type="datetimeFigureOut">
              <a:rPr lang="en-US" smtClean="0"/>
              <a:t>12/26/2024</a:t>
            </a:fld>
            <a:endParaRPr lang="en-US"/>
          </a:p>
        </p:txBody>
      </p:sp>
      <p:sp>
        <p:nvSpPr>
          <p:cNvPr id="5" name="Footer Placeholder 4">
            <a:extLst>
              <a:ext uri="{FF2B5EF4-FFF2-40B4-BE49-F238E27FC236}">
                <a16:creationId xmlns:a16="http://schemas.microsoft.com/office/drawing/2014/main" id="{8B6484B7-CC9F-F729-82ED-13EB784940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CC358-C765-98DB-9E20-52272B209CD8}"/>
              </a:ext>
            </a:extLst>
          </p:cNvPr>
          <p:cNvSpPr>
            <a:spLocks noGrp="1"/>
          </p:cNvSpPr>
          <p:nvPr>
            <p:ph type="sldNum" sz="quarter" idx="12"/>
          </p:nvPr>
        </p:nvSpPr>
        <p:spPr/>
        <p:txBody>
          <a:bodyPr/>
          <a:lstStyle/>
          <a:p>
            <a:fld id="{2039204C-CCE3-483A-B5E5-07D7A6D1681C}" type="slidenum">
              <a:rPr lang="en-US" smtClean="0"/>
              <a:t>‹#›</a:t>
            </a:fld>
            <a:endParaRPr lang="en-US"/>
          </a:p>
        </p:txBody>
      </p:sp>
    </p:spTree>
    <p:extLst>
      <p:ext uri="{BB962C8B-B14F-4D97-AF65-F5344CB8AC3E}">
        <p14:creationId xmlns:p14="http://schemas.microsoft.com/office/powerpoint/2010/main" val="1331073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2A27A-A487-FEEF-3AAE-031C840EF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3E19FB2-C73A-6E0E-908F-18E9D46DA5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BC9ACC-91BD-5C61-E0E2-B69BFDAA2981}"/>
              </a:ext>
            </a:extLst>
          </p:cNvPr>
          <p:cNvSpPr>
            <a:spLocks noGrp="1"/>
          </p:cNvSpPr>
          <p:nvPr>
            <p:ph type="dt" sz="half" idx="10"/>
          </p:nvPr>
        </p:nvSpPr>
        <p:spPr/>
        <p:txBody>
          <a:bodyPr/>
          <a:lstStyle/>
          <a:p>
            <a:fld id="{EBA993FE-2DDD-4C16-AA47-9A1197533C96}" type="datetimeFigureOut">
              <a:rPr lang="en-US" smtClean="0"/>
              <a:t>12/26/2024</a:t>
            </a:fld>
            <a:endParaRPr lang="en-US"/>
          </a:p>
        </p:txBody>
      </p:sp>
      <p:sp>
        <p:nvSpPr>
          <p:cNvPr id="5" name="Footer Placeholder 4">
            <a:extLst>
              <a:ext uri="{FF2B5EF4-FFF2-40B4-BE49-F238E27FC236}">
                <a16:creationId xmlns:a16="http://schemas.microsoft.com/office/drawing/2014/main" id="{441C2E46-3666-0252-E4D7-BA0A687C0C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582FEC-6670-6875-A816-8E153BC62153}"/>
              </a:ext>
            </a:extLst>
          </p:cNvPr>
          <p:cNvSpPr>
            <a:spLocks noGrp="1"/>
          </p:cNvSpPr>
          <p:nvPr>
            <p:ph type="sldNum" sz="quarter" idx="12"/>
          </p:nvPr>
        </p:nvSpPr>
        <p:spPr/>
        <p:txBody>
          <a:bodyPr/>
          <a:lstStyle/>
          <a:p>
            <a:fld id="{2039204C-CCE3-483A-B5E5-07D7A6D1681C}" type="slidenum">
              <a:rPr lang="en-US" smtClean="0"/>
              <a:t>‹#›</a:t>
            </a:fld>
            <a:endParaRPr lang="en-US"/>
          </a:p>
        </p:txBody>
      </p:sp>
    </p:spTree>
    <p:extLst>
      <p:ext uri="{BB962C8B-B14F-4D97-AF65-F5344CB8AC3E}">
        <p14:creationId xmlns:p14="http://schemas.microsoft.com/office/powerpoint/2010/main" val="3362540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0D8428-49B8-59CB-1B81-9010242D1F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FFF21F5-A463-7B5F-26CA-EB6353ED57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15C3A5-DF68-B2F2-1CC6-AB8E3A143379}"/>
              </a:ext>
            </a:extLst>
          </p:cNvPr>
          <p:cNvSpPr>
            <a:spLocks noGrp="1"/>
          </p:cNvSpPr>
          <p:nvPr>
            <p:ph type="dt" sz="half" idx="10"/>
          </p:nvPr>
        </p:nvSpPr>
        <p:spPr/>
        <p:txBody>
          <a:bodyPr/>
          <a:lstStyle/>
          <a:p>
            <a:fld id="{EBA993FE-2DDD-4C16-AA47-9A1197533C96}" type="datetimeFigureOut">
              <a:rPr lang="en-US" smtClean="0"/>
              <a:t>12/26/2024</a:t>
            </a:fld>
            <a:endParaRPr lang="en-US"/>
          </a:p>
        </p:txBody>
      </p:sp>
      <p:sp>
        <p:nvSpPr>
          <p:cNvPr id="5" name="Footer Placeholder 4">
            <a:extLst>
              <a:ext uri="{FF2B5EF4-FFF2-40B4-BE49-F238E27FC236}">
                <a16:creationId xmlns:a16="http://schemas.microsoft.com/office/drawing/2014/main" id="{3C16B732-D1EE-1C79-6BD1-D3D703A66C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A1AF6C-4FFE-8F78-41CA-CC43F86C4EF6}"/>
              </a:ext>
            </a:extLst>
          </p:cNvPr>
          <p:cNvSpPr>
            <a:spLocks noGrp="1"/>
          </p:cNvSpPr>
          <p:nvPr>
            <p:ph type="sldNum" sz="quarter" idx="12"/>
          </p:nvPr>
        </p:nvSpPr>
        <p:spPr/>
        <p:txBody>
          <a:bodyPr/>
          <a:lstStyle/>
          <a:p>
            <a:fld id="{2039204C-CCE3-483A-B5E5-07D7A6D1681C}" type="slidenum">
              <a:rPr lang="en-US" smtClean="0"/>
              <a:t>‹#›</a:t>
            </a:fld>
            <a:endParaRPr lang="en-US"/>
          </a:p>
        </p:txBody>
      </p:sp>
    </p:spTree>
    <p:extLst>
      <p:ext uri="{BB962C8B-B14F-4D97-AF65-F5344CB8AC3E}">
        <p14:creationId xmlns:p14="http://schemas.microsoft.com/office/powerpoint/2010/main" val="2539689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5A68C-60CE-B0EB-3B47-ABCEDFDD73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61A0A0-F995-191F-2640-F770AC573D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EFC8A9-CF5E-D7D8-A311-938979888EE6}"/>
              </a:ext>
            </a:extLst>
          </p:cNvPr>
          <p:cNvSpPr>
            <a:spLocks noGrp="1"/>
          </p:cNvSpPr>
          <p:nvPr>
            <p:ph type="dt" sz="half" idx="10"/>
          </p:nvPr>
        </p:nvSpPr>
        <p:spPr/>
        <p:txBody>
          <a:bodyPr/>
          <a:lstStyle/>
          <a:p>
            <a:fld id="{EBA993FE-2DDD-4C16-AA47-9A1197533C96}" type="datetimeFigureOut">
              <a:rPr lang="en-US" smtClean="0"/>
              <a:t>12/26/2024</a:t>
            </a:fld>
            <a:endParaRPr lang="en-US"/>
          </a:p>
        </p:txBody>
      </p:sp>
      <p:sp>
        <p:nvSpPr>
          <p:cNvPr id="5" name="Footer Placeholder 4">
            <a:extLst>
              <a:ext uri="{FF2B5EF4-FFF2-40B4-BE49-F238E27FC236}">
                <a16:creationId xmlns:a16="http://schemas.microsoft.com/office/drawing/2014/main" id="{7288ED59-B289-9C24-E1CD-C9C2F57F54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228E18-947D-0CD7-1229-7A4689F3EB7C}"/>
              </a:ext>
            </a:extLst>
          </p:cNvPr>
          <p:cNvSpPr>
            <a:spLocks noGrp="1"/>
          </p:cNvSpPr>
          <p:nvPr>
            <p:ph type="sldNum" sz="quarter" idx="12"/>
          </p:nvPr>
        </p:nvSpPr>
        <p:spPr/>
        <p:txBody>
          <a:bodyPr/>
          <a:lstStyle/>
          <a:p>
            <a:fld id="{2039204C-CCE3-483A-B5E5-07D7A6D1681C}" type="slidenum">
              <a:rPr lang="en-US" smtClean="0"/>
              <a:t>‹#›</a:t>
            </a:fld>
            <a:endParaRPr lang="en-US"/>
          </a:p>
        </p:txBody>
      </p:sp>
    </p:spTree>
    <p:extLst>
      <p:ext uri="{BB962C8B-B14F-4D97-AF65-F5344CB8AC3E}">
        <p14:creationId xmlns:p14="http://schemas.microsoft.com/office/powerpoint/2010/main" val="121611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00524-640D-63E1-9D62-9E2D560510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095B9B7-5497-2437-B2AA-A484A4161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2203A1D-89C1-6B4D-6CCB-735B97862B26}"/>
              </a:ext>
            </a:extLst>
          </p:cNvPr>
          <p:cNvSpPr>
            <a:spLocks noGrp="1"/>
          </p:cNvSpPr>
          <p:nvPr>
            <p:ph type="dt" sz="half" idx="10"/>
          </p:nvPr>
        </p:nvSpPr>
        <p:spPr/>
        <p:txBody>
          <a:bodyPr/>
          <a:lstStyle/>
          <a:p>
            <a:fld id="{EBA993FE-2DDD-4C16-AA47-9A1197533C96}" type="datetimeFigureOut">
              <a:rPr lang="en-US" smtClean="0"/>
              <a:t>12/26/2024</a:t>
            </a:fld>
            <a:endParaRPr lang="en-US"/>
          </a:p>
        </p:txBody>
      </p:sp>
      <p:sp>
        <p:nvSpPr>
          <p:cNvPr id="5" name="Footer Placeholder 4">
            <a:extLst>
              <a:ext uri="{FF2B5EF4-FFF2-40B4-BE49-F238E27FC236}">
                <a16:creationId xmlns:a16="http://schemas.microsoft.com/office/drawing/2014/main" id="{CD6DB019-9FA7-20B9-838D-27A78F91D0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240948-723A-93CE-52B0-D37B4ABB1142}"/>
              </a:ext>
            </a:extLst>
          </p:cNvPr>
          <p:cNvSpPr>
            <a:spLocks noGrp="1"/>
          </p:cNvSpPr>
          <p:nvPr>
            <p:ph type="sldNum" sz="quarter" idx="12"/>
          </p:nvPr>
        </p:nvSpPr>
        <p:spPr/>
        <p:txBody>
          <a:bodyPr/>
          <a:lstStyle/>
          <a:p>
            <a:fld id="{2039204C-CCE3-483A-B5E5-07D7A6D1681C}" type="slidenum">
              <a:rPr lang="en-US" smtClean="0"/>
              <a:t>‹#›</a:t>
            </a:fld>
            <a:endParaRPr lang="en-US"/>
          </a:p>
        </p:txBody>
      </p:sp>
    </p:spTree>
    <p:extLst>
      <p:ext uri="{BB962C8B-B14F-4D97-AF65-F5344CB8AC3E}">
        <p14:creationId xmlns:p14="http://schemas.microsoft.com/office/powerpoint/2010/main" val="4222457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7E426-E4E0-31CA-45F0-CDFC7CA1F0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92C20E-70F9-96A8-5DFD-25E32CB3B7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0AAD993-C812-2E00-B30F-FD2DD4674FE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76A28F5-4E68-D599-F046-53010BA2D965}"/>
              </a:ext>
            </a:extLst>
          </p:cNvPr>
          <p:cNvSpPr>
            <a:spLocks noGrp="1"/>
          </p:cNvSpPr>
          <p:nvPr>
            <p:ph type="dt" sz="half" idx="10"/>
          </p:nvPr>
        </p:nvSpPr>
        <p:spPr/>
        <p:txBody>
          <a:bodyPr/>
          <a:lstStyle/>
          <a:p>
            <a:fld id="{EBA993FE-2DDD-4C16-AA47-9A1197533C96}" type="datetimeFigureOut">
              <a:rPr lang="en-US" smtClean="0"/>
              <a:t>12/26/2024</a:t>
            </a:fld>
            <a:endParaRPr lang="en-US"/>
          </a:p>
        </p:txBody>
      </p:sp>
      <p:sp>
        <p:nvSpPr>
          <p:cNvPr id="6" name="Footer Placeholder 5">
            <a:extLst>
              <a:ext uri="{FF2B5EF4-FFF2-40B4-BE49-F238E27FC236}">
                <a16:creationId xmlns:a16="http://schemas.microsoft.com/office/drawing/2014/main" id="{2647AF39-1EF5-9867-5E78-64E19CA878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1A90BF-2E36-1930-40FC-79323303AB3D}"/>
              </a:ext>
            </a:extLst>
          </p:cNvPr>
          <p:cNvSpPr>
            <a:spLocks noGrp="1"/>
          </p:cNvSpPr>
          <p:nvPr>
            <p:ph type="sldNum" sz="quarter" idx="12"/>
          </p:nvPr>
        </p:nvSpPr>
        <p:spPr/>
        <p:txBody>
          <a:bodyPr/>
          <a:lstStyle/>
          <a:p>
            <a:fld id="{2039204C-CCE3-483A-B5E5-07D7A6D1681C}" type="slidenum">
              <a:rPr lang="en-US" smtClean="0"/>
              <a:t>‹#›</a:t>
            </a:fld>
            <a:endParaRPr lang="en-US"/>
          </a:p>
        </p:txBody>
      </p:sp>
    </p:spTree>
    <p:extLst>
      <p:ext uri="{BB962C8B-B14F-4D97-AF65-F5344CB8AC3E}">
        <p14:creationId xmlns:p14="http://schemas.microsoft.com/office/powerpoint/2010/main" val="1518263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6E311-7374-913E-B284-FEB544CCBCC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F0FEB07-4EF2-7373-A9F6-95EEDAA109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ECD87AA-578A-2D78-5294-87F8F310E7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74154C9-0FCF-D660-257B-23AEEC843F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3E8EEF-00F2-00A9-9665-DA29AF1214C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8312205-8D66-454C-0651-F6D5E82D50C5}"/>
              </a:ext>
            </a:extLst>
          </p:cNvPr>
          <p:cNvSpPr>
            <a:spLocks noGrp="1"/>
          </p:cNvSpPr>
          <p:nvPr>
            <p:ph type="dt" sz="half" idx="10"/>
          </p:nvPr>
        </p:nvSpPr>
        <p:spPr/>
        <p:txBody>
          <a:bodyPr/>
          <a:lstStyle/>
          <a:p>
            <a:fld id="{EBA993FE-2DDD-4C16-AA47-9A1197533C96}" type="datetimeFigureOut">
              <a:rPr lang="en-US" smtClean="0"/>
              <a:t>12/26/2024</a:t>
            </a:fld>
            <a:endParaRPr lang="en-US"/>
          </a:p>
        </p:txBody>
      </p:sp>
      <p:sp>
        <p:nvSpPr>
          <p:cNvPr id="8" name="Footer Placeholder 7">
            <a:extLst>
              <a:ext uri="{FF2B5EF4-FFF2-40B4-BE49-F238E27FC236}">
                <a16:creationId xmlns:a16="http://schemas.microsoft.com/office/drawing/2014/main" id="{B27F2DBD-15FD-9004-4282-1D3F7080FF6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7846F01-155C-8E10-4A50-3E50C46717E1}"/>
              </a:ext>
            </a:extLst>
          </p:cNvPr>
          <p:cNvSpPr>
            <a:spLocks noGrp="1"/>
          </p:cNvSpPr>
          <p:nvPr>
            <p:ph type="sldNum" sz="quarter" idx="12"/>
          </p:nvPr>
        </p:nvSpPr>
        <p:spPr/>
        <p:txBody>
          <a:bodyPr/>
          <a:lstStyle/>
          <a:p>
            <a:fld id="{2039204C-CCE3-483A-B5E5-07D7A6D1681C}" type="slidenum">
              <a:rPr lang="en-US" smtClean="0"/>
              <a:t>‹#›</a:t>
            </a:fld>
            <a:endParaRPr lang="en-US"/>
          </a:p>
        </p:txBody>
      </p:sp>
    </p:spTree>
    <p:extLst>
      <p:ext uri="{BB962C8B-B14F-4D97-AF65-F5344CB8AC3E}">
        <p14:creationId xmlns:p14="http://schemas.microsoft.com/office/powerpoint/2010/main" val="1483800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0B805-988A-9212-AB44-11D151AA0E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E3DCCA3-E4AF-E95F-B695-7A660ED4B309}"/>
              </a:ext>
            </a:extLst>
          </p:cNvPr>
          <p:cNvSpPr>
            <a:spLocks noGrp="1"/>
          </p:cNvSpPr>
          <p:nvPr>
            <p:ph type="dt" sz="half" idx="10"/>
          </p:nvPr>
        </p:nvSpPr>
        <p:spPr/>
        <p:txBody>
          <a:bodyPr/>
          <a:lstStyle/>
          <a:p>
            <a:fld id="{EBA993FE-2DDD-4C16-AA47-9A1197533C96}" type="datetimeFigureOut">
              <a:rPr lang="en-US" smtClean="0"/>
              <a:t>12/26/2024</a:t>
            </a:fld>
            <a:endParaRPr lang="en-US"/>
          </a:p>
        </p:txBody>
      </p:sp>
      <p:sp>
        <p:nvSpPr>
          <p:cNvPr id="4" name="Footer Placeholder 3">
            <a:extLst>
              <a:ext uri="{FF2B5EF4-FFF2-40B4-BE49-F238E27FC236}">
                <a16:creationId xmlns:a16="http://schemas.microsoft.com/office/drawing/2014/main" id="{16C9A997-F6C7-6C8D-F923-FAE9E1BD7AC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D5E736C-E2F4-DC18-6FBF-0BA8C23CD121}"/>
              </a:ext>
            </a:extLst>
          </p:cNvPr>
          <p:cNvSpPr>
            <a:spLocks noGrp="1"/>
          </p:cNvSpPr>
          <p:nvPr>
            <p:ph type="sldNum" sz="quarter" idx="12"/>
          </p:nvPr>
        </p:nvSpPr>
        <p:spPr/>
        <p:txBody>
          <a:bodyPr/>
          <a:lstStyle/>
          <a:p>
            <a:fld id="{2039204C-CCE3-483A-B5E5-07D7A6D1681C}" type="slidenum">
              <a:rPr lang="en-US" smtClean="0"/>
              <a:t>‹#›</a:t>
            </a:fld>
            <a:endParaRPr lang="en-US"/>
          </a:p>
        </p:txBody>
      </p:sp>
    </p:spTree>
    <p:extLst>
      <p:ext uri="{BB962C8B-B14F-4D97-AF65-F5344CB8AC3E}">
        <p14:creationId xmlns:p14="http://schemas.microsoft.com/office/powerpoint/2010/main" val="204515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7C379F-D76E-B109-FBDF-F75972C92B7E}"/>
              </a:ext>
            </a:extLst>
          </p:cNvPr>
          <p:cNvSpPr>
            <a:spLocks noGrp="1"/>
          </p:cNvSpPr>
          <p:nvPr>
            <p:ph type="dt" sz="half" idx="10"/>
          </p:nvPr>
        </p:nvSpPr>
        <p:spPr/>
        <p:txBody>
          <a:bodyPr/>
          <a:lstStyle/>
          <a:p>
            <a:fld id="{EBA993FE-2DDD-4C16-AA47-9A1197533C96}" type="datetimeFigureOut">
              <a:rPr lang="en-US" smtClean="0"/>
              <a:t>12/26/2024</a:t>
            </a:fld>
            <a:endParaRPr lang="en-US"/>
          </a:p>
        </p:txBody>
      </p:sp>
      <p:sp>
        <p:nvSpPr>
          <p:cNvPr id="3" name="Footer Placeholder 2">
            <a:extLst>
              <a:ext uri="{FF2B5EF4-FFF2-40B4-BE49-F238E27FC236}">
                <a16:creationId xmlns:a16="http://schemas.microsoft.com/office/drawing/2014/main" id="{6FB10D4A-436E-AADB-3357-F7321628B6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E06CE8E-D53E-7466-4C19-A1956239EDA3}"/>
              </a:ext>
            </a:extLst>
          </p:cNvPr>
          <p:cNvSpPr>
            <a:spLocks noGrp="1"/>
          </p:cNvSpPr>
          <p:nvPr>
            <p:ph type="sldNum" sz="quarter" idx="12"/>
          </p:nvPr>
        </p:nvSpPr>
        <p:spPr/>
        <p:txBody>
          <a:bodyPr/>
          <a:lstStyle/>
          <a:p>
            <a:fld id="{2039204C-CCE3-483A-B5E5-07D7A6D1681C}" type="slidenum">
              <a:rPr lang="en-US" smtClean="0"/>
              <a:t>‹#›</a:t>
            </a:fld>
            <a:endParaRPr lang="en-US"/>
          </a:p>
        </p:txBody>
      </p:sp>
    </p:spTree>
    <p:extLst>
      <p:ext uri="{BB962C8B-B14F-4D97-AF65-F5344CB8AC3E}">
        <p14:creationId xmlns:p14="http://schemas.microsoft.com/office/powerpoint/2010/main" val="4033387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EEF94-78D5-2818-C912-8C48B52634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77E315C-704D-977C-DFBC-049A91C756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46385F3-F1F4-62DD-1958-DDB5F641F5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9ED695-51FA-4386-9841-66CC9BE0A5EF}"/>
              </a:ext>
            </a:extLst>
          </p:cNvPr>
          <p:cNvSpPr>
            <a:spLocks noGrp="1"/>
          </p:cNvSpPr>
          <p:nvPr>
            <p:ph type="dt" sz="half" idx="10"/>
          </p:nvPr>
        </p:nvSpPr>
        <p:spPr/>
        <p:txBody>
          <a:bodyPr/>
          <a:lstStyle/>
          <a:p>
            <a:fld id="{EBA993FE-2DDD-4C16-AA47-9A1197533C96}" type="datetimeFigureOut">
              <a:rPr lang="en-US" smtClean="0"/>
              <a:t>12/26/2024</a:t>
            </a:fld>
            <a:endParaRPr lang="en-US"/>
          </a:p>
        </p:txBody>
      </p:sp>
      <p:sp>
        <p:nvSpPr>
          <p:cNvPr id="6" name="Footer Placeholder 5">
            <a:extLst>
              <a:ext uri="{FF2B5EF4-FFF2-40B4-BE49-F238E27FC236}">
                <a16:creationId xmlns:a16="http://schemas.microsoft.com/office/drawing/2014/main" id="{2A097522-16CA-E335-3B18-8E543B56C8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BBF00C-C0C1-FA67-9903-2ED9BC29A760}"/>
              </a:ext>
            </a:extLst>
          </p:cNvPr>
          <p:cNvSpPr>
            <a:spLocks noGrp="1"/>
          </p:cNvSpPr>
          <p:nvPr>
            <p:ph type="sldNum" sz="quarter" idx="12"/>
          </p:nvPr>
        </p:nvSpPr>
        <p:spPr/>
        <p:txBody>
          <a:bodyPr/>
          <a:lstStyle/>
          <a:p>
            <a:fld id="{2039204C-CCE3-483A-B5E5-07D7A6D1681C}" type="slidenum">
              <a:rPr lang="en-US" smtClean="0"/>
              <a:t>‹#›</a:t>
            </a:fld>
            <a:endParaRPr lang="en-US"/>
          </a:p>
        </p:txBody>
      </p:sp>
    </p:spTree>
    <p:extLst>
      <p:ext uri="{BB962C8B-B14F-4D97-AF65-F5344CB8AC3E}">
        <p14:creationId xmlns:p14="http://schemas.microsoft.com/office/powerpoint/2010/main" val="1337157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24B45-A22A-4775-DF23-FE1C95AC1D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78BBE47-6192-8B3B-B3BB-5D8A9C7882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83A36DE-A667-5BB4-E653-6ADF4B0767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963957-9690-63DF-F5D8-00D4CA5F8107}"/>
              </a:ext>
            </a:extLst>
          </p:cNvPr>
          <p:cNvSpPr>
            <a:spLocks noGrp="1"/>
          </p:cNvSpPr>
          <p:nvPr>
            <p:ph type="dt" sz="half" idx="10"/>
          </p:nvPr>
        </p:nvSpPr>
        <p:spPr/>
        <p:txBody>
          <a:bodyPr/>
          <a:lstStyle/>
          <a:p>
            <a:fld id="{EBA993FE-2DDD-4C16-AA47-9A1197533C96}" type="datetimeFigureOut">
              <a:rPr lang="en-US" smtClean="0"/>
              <a:t>12/26/2024</a:t>
            </a:fld>
            <a:endParaRPr lang="en-US"/>
          </a:p>
        </p:txBody>
      </p:sp>
      <p:sp>
        <p:nvSpPr>
          <p:cNvPr id="6" name="Footer Placeholder 5">
            <a:extLst>
              <a:ext uri="{FF2B5EF4-FFF2-40B4-BE49-F238E27FC236}">
                <a16:creationId xmlns:a16="http://schemas.microsoft.com/office/drawing/2014/main" id="{1C5519C7-F922-0F06-B63A-D0F401E824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359E08-D71D-8A1E-8B32-CAA727BB2414}"/>
              </a:ext>
            </a:extLst>
          </p:cNvPr>
          <p:cNvSpPr>
            <a:spLocks noGrp="1"/>
          </p:cNvSpPr>
          <p:nvPr>
            <p:ph type="sldNum" sz="quarter" idx="12"/>
          </p:nvPr>
        </p:nvSpPr>
        <p:spPr/>
        <p:txBody>
          <a:bodyPr/>
          <a:lstStyle/>
          <a:p>
            <a:fld id="{2039204C-CCE3-483A-B5E5-07D7A6D1681C}" type="slidenum">
              <a:rPr lang="en-US" smtClean="0"/>
              <a:t>‹#›</a:t>
            </a:fld>
            <a:endParaRPr lang="en-US"/>
          </a:p>
        </p:txBody>
      </p:sp>
    </p:spTree>
    <p:extLst>
      <p:ext uri="{BB962C8B-B14F-4D97-AF65-F5344CB8AC3E}">
        <p14:creationId xmlns:p14="http://schemas.microsoft.com/office/powerpoint/2010/main" val="3778906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57CBD12-4C05-31B6-DBD4-E9FA766B2F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70203F0-0ECC-3DCF-9F29-B794AE0BFC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50654A-55A1-1EAC-C510-1B6AD51276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A993FE-2DDD-4C16-AA47-9A1197533C96}" type="datetimeFigureOut">
              <a:rPr lang="en-US" smtClean="0"/>
              <a:t>12/26/2024</a:t>
            </a:fld>
            <a:endParaRPr lang="en-US"/>
          </a:p>
        </p:txBody>
      </p:sp>
      <p:sp>
        <p:nvSpPr>
          <p:cNvPr id="5" name="Footer Placeholder 4">
            <a:extLst>
              <a:ext uri="{FF2B5EF4-FFF2-40B4-BE49-F238E27FC236}">
                <a16:creationId xmlns:a16="http://schemas.microsoft.com/office/drawing/2014/main" id="{EB7B80B9-D5B7-B271-45AE-694EEEE63C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57DCFC1-156F-832D-0059-125D6D02A7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39204C-CCE3-483A-B5E5-07D7A6D1681C}" type="slidenum">
              <a:rPr lang="en-US" smtClean="0"/>
              <a:t>‹#›</a:t>
            </a:fld>
            <a:endParaRPr lang="en-US"/>
          </a:p>
        </p:txBody>
      </p:sp>
    </p:spTree>
    <p:extLst>
      <p:ext uri="{BB962C8B-B14F-4D97-AF65-F5344CB8AC3E}">
        <p14:creationId xmlns:p14="http://schemas.microsoft.com/office/powerpoint/2010/main" val="32207437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7D367-A520-A417-84E5-BD81C17526C7}"/>
              </a:ext>
            </a:extLst>
          </p:cNvPr>
          <p:cNvSpPr>
            <a:spLocks noGrp="1"/>
          </p:cNvSpPr>
          <p:nvPr>
            <p:ph type="ctrTitle"/>
          </p:nvPr>
        </p:nvSpPr>
        <p:spPr>
          <a:xfrm>
            <a:off x="1524000" y="2772697"/>
            <a:ext cx="9144000" cy="1317522"/>
          </a:xfrm>
        </p:spPr>
        <p:txBody>
          <a:bodyPr>
            <a:normAutofit/>
          </a:bodyPr>
          <a:lstStyle/>
          <a:p>
            <a:r>
              <a:rPr lang="en-US" sz="8800" b="1" dirty="0"/>
              <a:t>HR Report</a:t>
            </a:r>
          </a:p>
        </p:txBody>
      </p:sp>
      <p:pic>
        <p:nvPicPr>
          <p:cNvPr id="5" name="Picture 4">
            <a:extLst>
              <a:ext uri="{FF2B5EF4-FFF2-40B4-BE49-F238E27FC236}">
                <a16:creationId xmlns:a16="http://schemas.microsoft.com/office/drawing/2014/main" id="{908FF585-6A3E-688C-4EB6-27A000FAD3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1043" y="2054942"/>
            <a:ext cx="1492215" cy="1492215"/>
          </a:xfrm>
          <a:prstGeom prst="rect">
            <a:avLst/>
          </a:prstGeom>
        </p:spPr>
      </p:pic>
    </p:spTree>
    <p:extLst>
      <p:ext uri="{BB962C8B-B14F-4D97-AF65-F5344CB8AC3E}">
        <p14:creationId xmlns:p14="http://schemas.microsoft.com/office/powerpoint/2010/main" val="1711803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93BFE-81F6-9686-ADC5-F98E0B5AC6E1}"/>
              </a:ext>
            </a:extLst>
          </p:cNvPr>
          <p:cNvSpPr>
            <a:spLocks noGrp="1"/>
          </p:cNvSpPr>
          <p:nvPr>
            <p:ph type="title"/>
          </p:nvPr>
        </p:nvSpPr>
        <p:spPr/>
        <p:txBody>
          <a:bodyPr/>
          <a:lstStyle/>
          <a:p>
            <a:pPr algn="ctr"/>
            <a:r>
              <a:rPr lang="en-GB" b="1" dirty="0">
                <a:latin typeface="Arial Rounded MT Bold" panose="020F0704030504030204" pitchFamily="34" charset="0"/>
              </a:rPr>
              <a:t>Suggestions</a:t>
            </a:r>
            <a:endParaRPr lang="en-US" b="1"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081122F5-3A24-5D85-FD8B-47576FFAE3AC}"/>
              </a:ext>
            </a:extLst>
          </p:cNvPr>
          <p:cNvSpPr>
            <a:spLocks noGrp="1"/>
          </p:cNvSpPr>
          <p:nvPr>
            <p:ph idx="1"/>
          </p:nvPr>
        </p:nvSpPr>
        <p:spPr/>
        <p:txBody>
          <a:bodyPr/>
          <a:lstStyle/>
          <a:p>
            <a:r>
              <a:rPr lang="en-GB" dirty="0"/>
              <a:t>The income of employees in the 35-44 age group is the highest</a:t>
            </a:r>
            <a:r>
              <a:rPr lang="ar-EG" dirty="0"/>
              <a:t> </a:t>
            </a:r>
            <a:r>
              <a:rPr lang="en-US" dirty="0"/>
              <a:t>Salary</a:t>
            </a:r>
            <a:r>
              <a:rPr lang="en-GB" dirty="0"/>
              <a:t> due to bonuses and promotions, reflecting their experience and skills. Therefore, it is essential to retain them and leverage their expertise by assigning them as instructors or mentors for newly hired employees in the 18-24 age group.</a:t>
            </a:r>
            <a:endParaRPr lang="ar-EG" dirty="0"/>
          </a:p>
          <a:p>
            <a:r>
              <a:rPr lang="en-GB" dirty="0"/>
              <a:t>The majority of employees in first-level jobs are in the 25-34 age group. This is mainly because the company does not provide them with promotion opportunities. It is essential to address this by creating clear career advancement pathways to help them grow within the organization.</a:t>
            </a:r>
            <a:endParaRPr lang="en-US" dirty="0"/>
          </a:p>
        </p:txBody>
      </p:sp>
    </p:spTree>
    <p:extLst>
      <p:ext uri="{BB962C8B-B14F-4D97-AF65-F5344CB8AC3E}">
        <p14:creationId xmlns:p14="http://schemas.microsoft.com/office/powerpoint/2010/main" val="2553932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C704D-71D6-BD60-569C-921937CECF8C}"/>
              </a:ext>
            </a:extLst>
          </p:cNvPr>
          <p:cNvSpPr>
            <a:spLocks noGrp="1"/>
          </p:cNvSpPr>
          <p:nvPr>
            <p:ph type="title"/>
          </p:nvPr>
        </p:nvSpPr>
        <p:spPr/>
        <p:txBody>
          <a:bodyPr/>
          <a:lstStyle/>
          <a:p>
            <a:pPr algn="ctr"/>
            <a:r>
              <a:rPr lang="en-GB" b="1" dirty="0">
                <a:latin typeface="Arial Rounded MT Bold" panose="020F0704030504030204" pitchFamily="34" charset="0"/>
              </a:rPr>
              <a:t>Suggestions</a:t>
            </a:r>
            <a:endParaRPr lang="en-US" dirty="0"/>
          </a:p>
        </p:txBody>
      </p:sp>
      <p:sp>
        <p:nvSpPr>
          <p:cNvPr id="3" name="Content Placeholder 2">
            <a:extLst>
              <a:ext uri="{FF2B5EF4-FFF2-40B4-BE49-F238E27FC236}">
                <a16:creationId xmlns:a16="http://schemas.microsoft.com/office/drawing/2014/main" id="{4587454F-0CB9-4E0C-1462-03024102C34A}"/>
              </a:ext>
            </a:extLst>
          </p:cNvPr>
          <p:cNvSpPr>
            <a:spLocks noGrp="1"/>
          </p:cNvSpPr>
          <p:nvPr>
            <p:ph idx="1"/>
          </p:nvPr>
        </p:nvSpPr>
        <p:spPr/>
        <p:txBody>
          <a:bodyPr>
            <a:normAutofit lnSpcReduction="10000"/>
          </a:bodyPr>
          <a:lstStyle/>
          <a:p>
            <a:r>
              <a:rPr lang="en-GB" dirty="0"/>
              <a:t>The employees in the Human Resources department show a low level of job satisfaction, which could be attributed to their relatively lower salaries. Therefore, it is important to consider increasing their salaries to ensure fairness and maintain their satisfaction</a:t>
            </a:r>
          </a:p>
          <a:p>
            <a:r>
              <a:rPr lang="en-GB" dirty="0"/>
              <a:t>A suggestion for improvement could be to diversify the educational backgrounds of HR professionals in the company. While most have qualifications in life sciences and medical fields, it would be beneficial to also consider candidates with expertise in other areas, such as business administration or psychology, to bring a broader perspective to HR practices. This can help in enhancing the overall effectiveness and innovation within the department</a:t>
            </a:r>
          </a:p>
          <a:p>
            <a:endParaRPr lang="en-US" dirty="0"/>
          </a:p>
        </p:txBody>
      </p:sp>
    </p:spTree>
    <p:extLst>
      <p:ext uri="{BB962C8B-B14F-4D97-AF65-F5344CB8AC3E}">
        <p14:creationId xmlns:p14="http://schemas.microsoft.com/office/powerpoint/2010/main" val="23362325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C1D86-7149-7727-4F84-CC97639DE07D}"/>
              </a:ext>
            </a:extLst>
          </p:cNvPr>
          <p:cNvSpPr>
            <a:spLocks noGrp="1"/>
          </p:cNvSpPr>
          <p:nvPr>
            <p:ph type="title"/>
          </p:nvPr>
        </p:nvSpPr>
        <p:spPr/>
        <p:txBody>
          <a:bodyPr/>
          <a:lstStyle/>
          <a:p>
            <a:pPr algn="ctr"/>
            <a:r>
              <a:rPr lang="en-GB" b="1" dirty="0">
                <a:latin typeface="Arial Rounded MT Bold" panose="020F0704030504030204" pitchFamily="34" charset="0"/>
              </a:rPr>
              <a:t>Suggestions</a:t>
            </a:r>
            <a:endParaRPr lang="en-US" dirty="0"/>
          </a:p>
        </p:txBody>
      </p:sp>
      <p:sp>
        <p:nvSpPr>
          <p:cNvPr id="3" name="Content Placeholder 2">
            <a:extLst>
              <a:ext uri="{FF2B5EF4-FFF2-40B4-BE49-F238E27FC236}">
                <a16:creationId xmlns:a16="http://schemas.microsoft.com/office/drawing/2014/main" id="{76990B02-4F85-7B98-E087-74A2CAFC77E5}"/>
              </a:ext>
            </a:extLst>
          </p:cNvPr>
          <p:cNvSpPr>
            <a:spLocks noGrp="1"/>
          </p:cNvSpPr>
          <p:nvPr>
            <p:ph sz="half" idx="1"/>
          </p:nvPr>
        </p:nvSpPr>
        <p:spPr>
          <a:xfrm>
            <a:off x="838200" y="1825625"/>
            <a:ext cx="11058832" cy="3444465"/>
          </a:xfrm>
        </p:spPr>
        <p:txBody>
          <a:bodyPr/>
          <a:lstStyle/>
          <a:p>
            <a:r>
              <a:rPr lang="en-GB" dirty="0"/>
              <a:t>Across all age groups, HR employees who live close to the company are more likely to hold HR positions. Therefore, it is preferable to hire individuals from nearby areas</a:t>
            </a:r>
            <a:r>
              <a:rPr lang="en-US" dirty="0"/>
              <a:t>.</a:t>
            </a:r>
          </a:p>
          <a:p>
            <a:r>
              <a:rPr lang="en-GB" dirty="0"/>
              <a:t>A large percentage of HR employees are in the Research &amp; Development department, which is significantly higher compared to the other departments, such as Sales and Human Resources. Therefore, there is a need to hire more employees in both the Sales and Human Resources departments to balance the distribution across the departments</a:t>
            </a:r>
            <a:endParaRPr lang="ar-EG" dirty="0"/>
          </a:p>
        </p:txBody>
      </p:sp>
    </p:spTree>
    <p:extLst>
      <p:ext uri="{BB962C8B-B14F-4D97-AF65-F5344CB8AC3E}">
        <p14:creationId xmlns:p14="http://schemas.microsoft.com/office/powerpoint/2010/main" val="1296346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D8D908-C74D-B998-8B17-62D94F3D8331}"/>
              </a:ext>
            </a:extLst>
          </p:cNvPr>
          <p:cNvSpPr>
            <a:spLocks noGrp="1"/>
          </p:cNvSpPr>
          <p:nvPr>
            <p:ph idx="1"/>
          </p:nvPr>
        </p:nvSpPr>
        <p:spPr>
          <a:xfrm>
            <a:off x="5180012" y="1278987"/>
            <a:ext cx="6172200" cy="2684207"/>
          </a:xfrm>
        </p:spPr>
        <p:txBody>
          <a:bodyPr>
            <a:normAutofit/>
          </a:bodyPr>
          <a:lstStyle/>
          <a:p>
            <a:r>
              <a:rPr lang="en-GB" b="1" dirty="0"/>
              <a:t>It is often observed that most people hired for HR positions, whether male or female, tend to be married. Could this pose a challenge in the hiring process</a:t>
            </a:r>
            <a:endParaRPr lang="en-US" b="1" dirty="0"/>
          </a:p>
        </p:txBody>
      </p:sp>
      <p:sp>
        <p:nvSpPr>
          <p:cNvPr id="4" name="Text Placeholder 3">
            <a:extLst>
              <a:ext uri="{FF2B5EF4-FFF2-40B4-BE49-F238E27FC236}">
                <a16:creationId xmlns:a16="http://schemas.microsoft.com/office/drawing/2014/main" id="{7EBC2744-C579-C832-446E-BD81FE1C16DF}"/>
              </a:ext>
            </a:extLst>
          </p:cNvPr>
          <p:cNvSpPr>
            <a:spLocks noGrp="1"/>
          </p:cNvSpPr>
          <p:nvPr>
            <p:ph type="body" sz="half" idx="2"/>
          </p:nvPr>
        </p:nvSpPr>
        <p:spPr>
          <a:xfrm>
            <a:off x="839788" y="2057400"/>
            <a:ext cx="3932237" cy="892276"/>
          </a:xfrm>
        </p:spPr>
        <p:txBody>
          <a:bodyPr>
            <a:normAutofit/>
          </a:bodyPr>
          <a:lstStyle/>
          <a:p>
            <a:pPr algn="ctr"/>
            <a:r>
              <a:rPr lang="en-GB" sz="2800" b="1" dirty="0">
                <a:solidFill>
                  <a:schemeClr val="tx1">
                    <a:lumMod val="95000"/>
                    <a:lumOff val="5000"/>
                  </a:schemeClr>
                </a:solidFill>
              </a:rPr>
              <a:t>What is </a:t>
            </a:r>
            <a:r>
              <a:rPr lang="en-US" sz="2800" b="1" dirty="0">
                <a:solidFill>
                  <a:schemeClr val="tx1">
                    <a:lumMod val="95000"/>
                    <a:lumOff val="5000"/>
                  </a:schemeClr>
                </a:solidFill>
              </a:rPr>
              <a:t>The </a:t>
            </a:r>
            <a:r>
              <a:rPr lang="en-US" sz="2800" b="1" dirty="0" err="1">
                <a:solidFill>
                  <a:schemeClr val="tx1">
                    <a:lumMod val="95000"/>
                    <a:lumOff val="5000"/>
                  </a:schemeClr>
                </a:solidFill>
              </a:rPr>
              <a:t>majorty</a:t>
            </a:r>
            <a:r>
              <a:rPr lang="en-US" sz="2800" b="1" dirty="0">
                <a:solidFill>
                  <a:schemeClr val="tx1">
                    <a:lumMod val="95000"/>
                    <a:lumOff val="5000"/>
                  </a:schemeClr>
                </a:solidFill>
              </a:rPr>
              <a:t> In company ?</a:t>
            </a:r>
          </a:p>
        </p:txBody>
      </p:sp>
      <p:pic>
        <p:nvPicPr>
          <p:cNvPr id="8" name="Picture 7">
            <a:extLst>
              <a:ext uri="{FF2B5EF4-FFF2-40B4-BE49-F238E27FC236}">
                <a16:creationId xmlns:a16="http://schemas.microsoft.com/office/drawing/2014/main" id="{AE380F3E-8784-28EE-E11E-D050F501AD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652" y="2949676"/>
            <a:ext cx="5060507" cy="2097269"/>
          </a:xfrm>
          <a:prstGeom prst="rect">
            <a:avLst/>
          </a:prstGeom>
        </p:spPr>
      </p:pic>
    </p:spTree>
    <p:extLst>
      <p:ext uri="{BB962C8B-B14F-4D97-AF65-F5344CB8AC3E}">
        <p14:creationId xmlns:p14="http://schemas.microsoft.com/office/powerpoint/2010/main" val="732066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F123F31-A957-1502-EE4A-8099E185F9CE}"/>
              </a:ext>
            </a:extLst>
          </p:cNvPr>
          <p:cNvSpPr>
            <a:spLocks noGrp="1"/>
          </p:cNvSpPr>
          <p:nvPr>
            <p:ph sz="half" idx="2"/>
          </p:nvPr>
        </p:nvSpPr>
        <p:spPr>
          <a:xfrm>
            <a:off x="973394" y="1776464"/>
            <a:ext cx="6764593" cy="1861471"/>
          </a:xfrm>
        </p:spPr>
        <p:txBody>
          <a:bodyPr/>
          <a:lstStyle/>
          <a:p>
            <a:r>
              <a:rPr lang="en-GB" b="1" dirty="0"/>
              <a:t>The monthly salaries of the HR department across various sections in the company amount to 10 million</a:t>
            </a:r>
            <a:endParaRPr lang="en-US" b="1" dirty="0"/>
          </a:p>
        </p:txBody>
      </p:sp>
      <p:pic>
        <p:nvPicPr>
          <p:cNvPr id="10" name="Picture 9">
            <a:extLst>
              <a:ext uri="{FF2B5EF4-FFF2-40B4-BE49-F238E27FC236}">
                <a16:creationId xmlns:a16="http://schemas.microsoft.com/office/drawing/2014/main" id="{EBE8ECCB-6C3F-A19F-E1ED-DBA7A947B6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09546" y="815113"/>
            <a:ext cx="2309060" cy="2613887"/>
          </a:xfrm>
          <a:prstGeom prst="rect">
            <a:avLst/>
          </a:prstGeom>
        </p:spPr>
      </p:pic>
    </p:spTree>
    <p:extLst>
      <p:ext uri="{BB962C8B-B14F-4D97-AF65-F5344CB8AC3E}">
        <p14:creationId xmlns:p14="http://schemas.microsoft.com/office/powerpoint/2010/main" val="422855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9D7371-AD04-E5BA-DBFC-B91FF5E5D296}"/>
              </a:ext>
            </a:extLst>
          </p:cNvPr>
          <p:cNvSpPr>
            <a:spLocks noGrp="1"/>
          </p:cNvSpPr>
          <p:nvPr>
            <p:ph sz="half" idx="1"/>
          </p:nvPr>
        </p:nvSpPr>
        <p:spPr>
          <a:xfrm>
            <a:off x="838200" y="2333139"/>
            <a:ext cx="5181600" cy="1540771"/>
          </a:xfrm>
        </p:spPr>
        <p:txBody>
          <a:bodyPr/>
          <a:lstStyle/>
          <a:p>
            <a:pPr algn="ctr"/>
            <a:r>
              <a:rPr lang="en-GB" b="1" dirty="0"/>
              <a:t>Which age group represents the highest percentage of employees in the company?</a:t>
            </a:r>
            <a:endParaRPr lang="en-US" b="1" dirty="0"/>
          </a:p>
        </p:txBody>
      </p:sp>
      <p:sp>
        <p:nvSpPr>
          <p:cNvPr id="5" name="Rectangle 1">
            <a:extLst>
              <a:ext uri="{FF2B5EF4-FFF2-40B4-BE49-F238E27FC236}">
                <a16:creationId xmlns:a16="http://schemas.microsoft.com/office/drawing/2014/main" id="{C14CE845-4141-26DE-062B-F7BBDD5C2E74}"/>
              </a:ext>
            </a:extLst>
          </p:cNvPr>
          <p:cNvSpPr>
            <a:spLocks noGrp="1" noChangeArrowheads="1"/>
          </p:cNvSpPr>
          <p:nvPr>
            <p:ph sz="half" idx="2"/>
          </p:nvPr>
        </p:nvSpPr>
        <p:spPr bwMode="auto">
          <a:xfrm>
            <a:off x="6096000" y="2664558"/>
            <a:ext cx="5814412"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i="0" u="none" strike="noStrike" cap="none" normalizeH="0" baseline="0" dirty="0">
                <a:ln>
                  <a:noFill/>
                </a:ln>
                <a:solidFill>
                  <a:schemeClr val="tx1"/>
                </a:solidFill>
                <a:effectLst/>
                <a:latin typeface="Arial" panose="020B0604020202020204" pitchFamily="34" charset="0"/>
              </a:rPr>
              <a:t>The age group 25-34 constitutes the largest number of </a:t>
            </a:r>
            <a:endParaRPr kumimoji="0" lang="ar-EG" altLang="en-US" sz="18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i="0" u="none" strike="noStrike" cap="none" normalizeH="0" baseline="0" dirty="0">
                <a:ln>
                  <a:noFill/>
                </a:ln>
                <a:solidFill>
                  <a:schemeClr val="tx1"/>
                </a:solidFill>
                <a:effectLst/>
                <a:latin typeface="Arial" panose="020B0604020202020204" pitchFamily="34" charset="0"/>
              </a:rPr>
              <a:t>employees in the company</a:t>
            </a:r>
            <a:r>
              <a:rPr kumimoji="0" lang="en-US" altLang="en-US" sz="1800" b="1" i="0" u="none" strike="noStrike" cap="none" normalizeH="0" baseline="0" dirty="0">
                <a:ln>
                  <a:noFill/>
                </a:ln>
                <a:solidFill>
                  <a:schemeClr val="tx1"/>
                </a:solidFill>
                <a:effectLst/>
                <a:latin typeface="Arial" panose="020B060402020202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8BA225DE-C524-DD58-0786-7DFEC1C9B2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2964" y="4122347"/>
            <a:ext cx="5814413" cy="2071975"/>
          </a:xfrm>
          <a:prstGeom prst="rect">
            <a:avLst/>
          </a:prstGeom>
        </p:spPr>
      </p:pic>
    </p:spTree>
    <p:extLst>
      <p:ext uri="{BB962C8B-B14F-4D97-AF65-F5344CB8AC3E}">
        <p14:creationId xmlns:p14="http://schemas.microsoft.com/office/powerpoint/2010/main" val="3639460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6EAF88-90FB-8DC4-6A0E-898EC5286F23}"/>
              </a:ext>
            </a:extLst>
          </p:cNvPr>
          <p:cNvSpPr>
            <a:spLocks noGrp="1"/>
          </p:cNvSpPr>
          <p:nvPr>
            <p:ph sz="half" idx="1"/>
          </p:nvPr>
        </p:nvSpPr>
        <p:spPr>
          <a:xfrm>
            <a:off x="838200" y="1825625"/>
            <a:ext cx="5181600" cy="1603375"/>
          </a:xfrm>
        </p:spPr>
        <p:txBody>
          <a:bodyPr>
            <a:normAutofit/>
          </a:bodyPr>
          <a:lstStyle/>
          <a:p>
            <a:r>
              <a:rPr lang="en-GB" sz="3200" b="1" dirty="0"/>
              <a:t>The </a:t>
            </a:r>
            <a:r>
              <a:rPr lang="en-GB" sz="3200" b="1" dirty="0" err="1"/>
              <a:t>majorty</a:t>
            </a:r>
            <a:r>
              <a:rPr lang="en-GB" sz="3200" b="1" dirty="0"/>
              <a:t> for </a:t>
            </a:r>
            <a:r>
              <a:rPr lang="en-GB" sz="3200" b="1" dirty="0" err="1"/>
              <a:t>Educationfield</a:t>
            </a:r>
            <a:r>
              <a:rPr lang="en-GB" sz="3200" b="1" dirty="0"/>
              <a:t> HR IN company?</a:t>
            </a:r>
            <a:endParaRPr lang="en-US" sz="3200" b="1" dirty="0"/>
          </a:p>
        </p:txBody>
      </p:sp>
      <p:sp>
        <p:nvSpPr>
          <p:cNvPr id="4" name="Content Placeholder 3">
            <a:extLst>
              <a:ext uri="{FF2B5EF4-FFF2-40B4-BE49-F238E27FC236}">
                <a16:creationId xmlns:a16="http://schemas.microsoft.com/office/drawing/2014/main" id="{83823D4B-EF95-9D7F-8A34-D4FDAEFF3A83}"/>
              </a:ext>
            </a:extLst>
          </p:cNvPr>
          <p:cNvSpPr>
            <a:spLocks noGrp="1"/>
          </p:cNvSpPr>
          <p:nvPr>
            <p:ph sz="half" idx="2"/>
          </p:nvPr>
        </p:nvSpPr>
        <p:spPr/>
        <p:txBody>
          <a:bodyPr/>
          <a:lstStyle/>
          <a:p>
            <a:r>
              <a:rPr lang="en-GB" dirty="0"/>
              <a:t>The majority of HR professionals in the company have an educational background in life sciences and medical fields.</a:t>
            </a:r>
            <a:endParaRPr lang="en-US" dirty="0"/>
          </a:p>
        </p:txBody>
      </p:sp>
      <p:pic>
        <p:nvPicPr>
          <p:cNvPr id="6" name="Picture 5">
            <a:extLst>
              <a:ext uri="{FF2B5EF4-FFF2-40B4-BE49-F238E27FC236}">
                <a16:creationId xmlns:a16="http://schemas.microsoft.com/office/drawing/2014/main" id="{72248A5F-76FA-7C74-CE7D-BF1249F614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7355" y="3549445"/>
            <a:ext cx="4925961" cy="2526889"/>
          </a:xfrm>
          <a:prstGeom prst="rect">
            <a:avLst/>
          </a:prstGeom>
        </p:spPr>
      </p:pic>
    </p:spTree>
    <p:extLst>
      <p:ext uri="{BB962C8B-B14F-4D97-AF65-F5344CB8AC3E}">
        <p14:creationId xmlns:p14="http://schemas.microsoft.com/office/powerpoint/2010/main" val="1199035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86AEBE-B75D-5E57-0BE2-472AC5FCAED0}"/>
              </a:ext>
            </a:extLst>
          </p:cNvPr>
          <p:cNvSpPr>
            <a:spLocks noGrp="1"/>
          </p:cNvSpPr>
          <p:nvPr>
            <p:ph sz="half" idx="1"/>
          </p:nvPr>
        </p:nvSpPr>
        <p:spPr>
          <a:xfrm>
            <a:off x="710381" y="2641856"/>
            <a:ext cx="5181600" cy="661936"/>
          </a:xfrm>
        </p:spPr>
        <p:txBody>
          <a:bodyPr>
            <a:normAutofit/>
          </a:bodyPr>
          <a:lstStyle/>
          <a:p>
            <a:pPr algn="ctr"/>
            <a:r>
              <a:rPr lang="en-GB" sz="3600" b="1" dirty="0"/>
              <a:t>The Highest income ?</a:t>
            </a:r>
            <a:endParaRPr lang="en-US" sz="3600" b="1" dirty="0"/>
          </a:p>
        </p:txBody>
      </p:sp>
      <p:sp>
        <p:nvSpPr>
          <p:cNvPr id="4" name="Content Placeholder 3">
            <a:extLst>
              <a:ext uri="{FF2B5EF4-FFF2-40B4-BE49-F238E27FC236}">
                <a16:creationId xmlns:a16="http://schemas.microsoft.com/office/drawing/2014/main" id="{27F7F27C-AB6A-1183-03D6-242D26F25A4A}"/>
              </a:ext>
            </a:extLst>
          </p:cNvPr>
          <p:cNvSpPr>
            <a:spLocks noGrp="1"/>
          </p:cNvSpPr>
          <p:nvPr>
            <p:ph sz="half" idx="2"/>
          </p:nvPr>
        </p:nvSpPr>
        <p:spPr>
          <a:xfrm>
            <a:off x="6172200" y="1825625"/>
            <a:ext cx="5181600" cy="2884027"/>
          </a:xfrm>
        </p:spPr>
        <p:txBody>
          <a:bodyPr/>
          <a:lstStyle/>
          <a:p>
            <a:pPr marL="0" indent="0">
              <a:buNone/>
            </a:pPr>
            <a:r>
              <a:rPr lang="en-GB" b="1" dirty="0"/>
              <a:t>The highest income is in the age group 35-44, due to bonuses, incentives, and salary increases. However, the largest number of employees in the company belong to the 25-34 age group, but they earn lower salaries.</a:t>
            </a:r>
            <a:endParaRPr lang="en-GB" dirty="0"/>
          </a:p>
          <a:p>
            <a:endParaRPr lang="en-US" dirty="0"/>
          </a:p>
        </p:txBody>
      </p:sp>
      <p:pic>
        <p:nvPicPr>
          <p:cNvPr id="5" name="Picture 4">
            <a:extLst>
              <a:ext uri="{FF2B5EF4-FFF2-40B4-BE49-F238E27FC236}">
                <a16:creationId xmlns:a16="http://schemas.microsoft.com/office/drawing/2014/main" id="{E54DB5FB-6628-D3D0-65AD-99466C4331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2489" y="3554209"/>
            <a:ext cx="3175820" cy="2642871"/>
          </a:xfrm>
          <a:prstGeom prst="rect">
            <a:avLst/>
          </a:prstGeom>
        </p:spPr>
      </p:pic>
    </p:spTree>
    <p:extLst>
      <p:ext uri="{BB962C8B-B14F-4D97-AF65-F5344CB8AC3E}">
        <p14:creationId xmlns:p14="http://schemas.microsoft.com/office/powerpoint/2010/main" val="2707131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C1BD276-C15F-EA00-02D5-D4319F600EAB}"/>
              </a:ext>
            </a:extLst>
          </p:cNvPr>
          <p:cNvSpPr>
            <a:spLocks noGrp="1"/>
          </p:cNvSpPr>
          <p:nvPr>
            <p:ph sz="half" idx="2"/>
          </p:nvPr>
        </p:nvSpPr>
        <p:spPr>
          <a:xfrm>
            <a:off x="1236406" y="1628980"/>
            <a:ext cx="5783826" cy="2038452"/>
          </a:xfrm>
        </p:spPr>
        <p:txBody>
          <a:bodyPr/>
          <a:lstStyle/>
          <a:p>
            <a:r>
              <a:rPr lang="en-GB" dirty="0"/>
              <a:t>Most of the employees hired in the company are in job roles such as Sales Executive, Research Scientist, and Laboratory positions.</a:t>
            </a:r>
            <a:endParaRPr lang="en-US" dirty="0"/>
          </a:p>
        </p:txBody>
      </p:sp>
      <p:pic>
        <p:nvPicPr>
          <p:cNvPr id="6" name="Picture 5">
            <a:extLst>
              <a:ext uri="{FF2B5EF4-FFF2-40B4-BE49-F238E27FC236}">
                <a16:creationId xmlns:a16="http://schemas.microsoft.com/office/drawing/2014/main" id="{96A982F5-A488-18A8-91CF-AC0C822B62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8129" y="3667432"/>
            <a:ext cx="8149795" cy="2255715"/>
          </a:xfrm>
          <a:prstGeom prst="rect">
            <a:avLst/>
          </a:prstGeom>
        </p:spPr>
      </p:pic>
    </p:spTree>
    <p:extLst>
      <p:ext uri="{BB962C8B-B14F-4D97-AF65-F5344CB8AC3E}">
        <p14:creationId xmlns:p14="http://schemas.microsoft.com/office/powerpoint/2010/main" val="4225468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71EB869-36F3-1F4A-ED1B-7A3327F39A04}"/>
              </a:ext>
            </a:extLst>
          </p:cNvPr>
          <p:cNvSpPr>
            <a:spLocks noGrp="1"/>
          </p:cNvSpPr>
          <p:nvPr>
            <p:ph sz="half" idx="2"/>
          </p:nvPr>
        </p:nvSpPr>
        <p:spPr>
          <a:xfrm>
            <a:off x="491613" y="1636354"/>
            <a:ext cx="5604387" cy="1792646"/>
          </a:xfrm>
        </p:spPr>
        <p:txBody>
          <a:bodyPr/>
          <a:lstStyle/>
          <a:p>
            <a:r>
              <a:rPr lang="en-GB" dirty="0"/>
              <a:t>Most of the HR employees are typically in Research &amp; Development, with fewer in Sales and Human Resources.</a:t>
            </a:r>
            <a:endParaRPr lang="en-US" dirty="0"/>
          </a:p>
        </p:txBody>
      </p:sp>
      <p:pic>
        <p:nvPicPr>
          <p:cNvPr id="6" name="Picture 5">
            <a:extLst>
              <a:ext uri="{FF2B5EF4-FFF2-40B4-BE49-F238E27FC236}">
                <a16:creationId xmlns:a16="http://schemas.microsoft.com/office/drawing/2014/main" id="{41553E08-292E-D4DE-25CD-836586AEE6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7834" y="1404356"/>
            <a:ext cx="5802553" cy="2558044"/>
          </a:xfrm>
          <a:prstGeom prst="rect">
            <a:avLst/>
          </a:prstGeom>
        </p:spPr>
      </p:pic>
    </p:spTree>
    <p:extLst>
      <p:ext uri="{BB962C8B-B14F-4D97-AF65-F5344CB8AC3E}">
        <p14:creationId xmlns:p14="http://schemas.microsoft.com/office/powerpoint/2010/main" val="2088295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a:extLst>
              <a:ext uri="{FF2B5EF4-FFF2-40B4-BE49-F238E27FC236}">
                <a16:creationId xmlns:a16="http://schemas.microsoft.com/office/drawing/2014/main" id="{1866CE4E-CABA-792B-9B9B-2E867CB63861}"/>
              </a:ext>
            </a:extLst>
          </p:cNvPr>
          <p:cNvSpPr>
            <a:spLocks noGrp="1"/>
          </p:cNvSpPr>
          <p:nvPr>
            <p:ph sz="half" idx="1"/>
          </p:nvPr>
        </p:nvSpPr>
        <p:spPr>
          <a:xfrm>
            <a:off x="838199" y="1825626"/>
            <a:ext cx="9082549" cy="1183046"/>
          </a:xfrm>
        </p:spPr>
        <p:txBody>
          <a:bodyPr/>
          <a:lstStyle/>
          <a:p>
            <a:r>
              <a:rPr lang="en-GB" b="1" dirty="0">
                <a:latin typeface="Arial Narrow" panose="020B0606020202030204" pitchFamily="34" charset="0"/>
              </a:rPr>
              <a:t>The percentage salary hike has met the expectations for HR employees. GOOD </a:t>
            </a:r>
            <a:endParaRPr lang="en-US" b="1" dirty="0">
              <a:latin typeface="Arial Narrow" panose="020B0606020202030204" pitchFamily="34" charset="0"/>
            </a:endParaRPr>
          </a:p>
        </p:txBody>
      </p:sp>
    </p:spTree>
    <p:extLst>
      <p:ext uri="{BB962C8B-B14F-4D97-AF65-F5344CB8AC3E}">
        <p14:creationId xmlns:p14="http://schemas.microsoft.com/office/powerpoint/2010/main" val="30149658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TotalTime>
  <Words>523</Words>
  <Application>Microsoft Office PowerPoint</Application>
  <PresentationFormat>Widescreen</PresentationFormat>
  <Paragraphs>23</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Arial Narrow</vt:lpstr>
      <vt:lpstr>Arial Rounded MT Bold</vt:lpstr>
      <vt:lpstr>Calibri</vt:lpstr>
      <vt:lpstr>Calibri Light</vt:lpstr>
      <vt:lpstr>Office Theme</vt:lpstr>
      <vt:lpstr>HR Report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Suggestions</vt:lpstr>
      <vt:lpstr>Suggestions</vt:lpstr>
      <vt:lpstr>Suggestions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Alaa Magdy</dc:creator>
  <cp:lastModifiedBy>Alaa Magdy</cp:lastModifiedBy>
  <cp:revision>2</cp:revision>
  <dcterms:created xsi:type="dcterms:W3CDTF">2024-12-25T19:00:54Z</dcterms:created>
  <dcterms:modified xsi:type="dcterms:W3CDTF">2024-12-26T05:11:19Z</dcterms:modified>
</cp:coreProperties>
</file>