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uce Bold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Montserrat Bold" charset="1" panose="00000800000000000000"/>
      <p:regular r:id="rId16"/>
    </p:embeddedFont>
    <p:embeddedFont>
      <p:font typeface="IM Fell English SC" charset="1" panose="02000000000000000000"/>
      <p:regular r:id="rId17"/>
    </p:embeddedFont>
    <p:embeddedFont>
      <p:font typeface="Arab" charset="1" panose="02060603050605020204"/>
      <p:regular r:id="rId18"/>
    </p:embeddedFont>
    <p:embeddedFont>
      <p:font typeface="IBM Plex Mono Bold" charset="1" panose="020B0809050203000203"/>
      <p:regular r:id="rId19"/>
    </p:embeddedFont>
    <p:embeddedFont>
      <p:font typeface="Noto Sans Arabic Bold" charset="1" panose="020B080204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66829" y="1494370"/>
            <a:ext cx="6546084" cy="7298261"/>
          </a:xfrm>
          <a:custGeom>
            <a:avLst/>
            <a:gdLst/>
            <a:ahLst/>
            <a:cxnLst/>
            <a:rect r="r" b="b" t="t" l="l"/>
            <a:pathLst>
              <a:path h="7298261" w="6546084">
                <a:moveTo>
                  <a:pt x="0" y="0"/>
                </a:moveTo>
                <a:lnTo>
                  <a:pt x="6546083" y="0"/>
                </a:lnTo>
                <a:lnTo>
                  <a:pt x="6546083" y="7298260"/>
                </a:lnTo>
                <a:lnTo>
                  <a:pt x="0" y="7298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931" t="-61416" r="-26678" b="-17266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800" y="3954580"/>
            <a:ext cx="11488747" cy="213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12"/>
              </a:lnSpc>
              <a:spcBef>
                <a:spcPct val="0"/>
              </a:spcBef>
            </a:pPr>
            <a:r>
              <a:rPr lang="en-US" b="true" sz="12509" u="sng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FITNESS 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3767" y="1595139"/>
            <a:ext cx="3311946" cy="7096721"/>
          </a:xfrm>
          <a:custGeom>
            <a:avLst/>
            <a:gdLst/>
            <a:ahLst/>
            <a:cxnLst/>
            <a:rect r="r" b="b" t="t" l="l"/>
            <a:pathLst>
              <a:path h="7096721" w="3311946">
                <a:moveTo>
                  <a:pt x="0" y="0"/>
                </a:moveTo>
                <a:lnTo>
                  <a:pt x="3311946" y="0"/>
                </a:lnTo>
                <a:lnTo>
                  <a:pt x="3311946" y="7096722"/>
                </a:lnTo>
                <a:lnTo>
                  <a:pt x="0" y="7096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708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79386" y="1770358"/>
            <a:ext cx="6649164" cy="10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5"/>
              </a:lnSpc>
              <a:spcBef>
                <a:spcPct val="0"/>
              </a:spcBef>
            </a:pPr>
            <a:r>
              <a:rPr lang="en-US" sz="5939" u="sng">
                <a:solidFill>
                  <a:srgbClr val="FF914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4521" y="9063336"/>
            <a:ext cx="167199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FITNESS APP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78520" y="3256097"/>
            <a:ext cx="13052488" cy="635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Project Title: Fitness App – Powered by Flutter &amp; Firebase</a:t>
            </a:r>
          </a:p>
          <a:p>
            <a:pPr algn="ctr" rtl="true">
              <a:lnSpc>
                <a:spcPts val="2813"/>
              </a:lnSpc>
            </a:pP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Purpose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:</a:t>
            </a: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This app is designed to help users track their fitness activities, set workout goals, and monitor progress in real time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 </a:t>
            </a: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The goal is to provide an easy-to-use solution that motivates individuals to stay consistent with their fitness routines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  <a:p>
            <a:pPr algn="ctr" rtl="true">
              <a:lnSpc>
                <a:spcPts val="2813"/>
              </a:lnSpc>
            </a:pP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Technologies Used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:</a:t>
            </a:r>
          </a:p>
          <a:p>
            <a:pPr algn="ctr" rtl="true">
              <a:lnSpc>
                <a:spcPts val="2813"/>
              </a:lnSpc>
            </a:pP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Frontend: Flutter for a cross-platform, smooth, and responsive UI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Backend: Firebase for real-time database, authentication, and storage services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Target Audience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:</a:t>
            </a:r>
          </a:p>
          <a:p>
            <a:pPr algn="ctr" rtl="true">
              <a:lnSpc>
                <a:spcPts val="2813"/>
              </a:lnSpc>
            </a:pP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Fitness enthusiasts, beginners, and anyone looking to adopt a healthier lifestyle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Users who need personalized workout plans and simple progress tracking in one place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Objective of the Presentation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:</a:t>
            </a:r>
          </a:p>
          <a:p>
            <a:pPr algn="ctr" rtl="true">
              <a:lnSpc>
                <a:spcPts val="2813"/>
              </a:lnSpc>
            </a:pPr>
          </a:p>
          <a:p>
            <a:pPr algn="ctr" rtl="true">
              <a:lnSpc>
                <a:spcPts val="2813"/>
              </a:lnSpc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Walk through the features, architecture, challenges, and future scope of the app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  <a:p>
            <a:pPr algn="ctr" rtl="true">
              <a:lnSpc>
                <a:spcPts val="2813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</a:rPr>
              <a:t>Showcase how the app stands out by leveraging real-time capabilities using Firebase</a:t>
            </a:r>
            <a:r>
              <a:rPr lang="ar-EG" sz="2009">
                <a:solidFill>
                  <a:srgbClr val="FFFFFF"/>
                </a:solidFill>
                <a:latin typeface="Arab"/>
                <a:ea typeface="Arab"/>
                <a:cs typeface="Arab"/>
                <a:sym typeface="Arab"/>
                <a:rtl val="true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399433" y="2429482"/>
            <a:ext cx="1653089" cy="982837"/>
          </a:xfrm>
          <a:custGeom>
            <a:avLst/>
            <a:gdLst/>
            <a:ahLst/>
            <a:cxnLst/>
            <a:rect r="r" b="b" t="t" l="l"/>
            <a:pathLst>
              <a:path h="982837" w="1653089">
                <a:moveTo>
                  <a:pt x="0" y="0"/>
                </a:moveTo>
                <a:lnTo>
                  <a:pt x="1653089" y="0"/>
                </a:lnTo>
                <a:lnTo>
                  <a:pt x="1653089" y="982837"/>
                </a:lnTo>
                <a:lnTo>
                  <a:pt x="0" y="982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13412" y="907096"/>
            <a:ext cx="6896818" cy="8550960"/>
          </a:xfrm>
          <a:custGeom>
            <a:avLst/>
            <a:gdLst/>
            <a:ahLst/>
            <a:cxnLst/>
            <a:rect r="r" b="b" t="t" l="l"/>
            <a:pathLst>
              <a:path h="8550960" w="6896818">
                <a:moveTo>
                  <a:pt x="0" y="0"/>
                </a:moveTo>
                <a:lnTo>
                  <a:pt x="6896819" y="0"/>
                </a:lnTo>
                <a:lnTo>
                  <a:pt x="6896819" y="8550960"/>
                </a:lnTo>
                <a:lnTo>
                  <a:pt x="0" y="8550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634" r="0" b="-5359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69954" y="2224251"/>
            <a:ext cx="7400695" cy="88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9"/>
              </a:lnSpc>
            </a:pPr>
            <a:r>
              <a:rPr lang="en-US" sz="7208" u="sng">
                <a:solidFill>
                  <a:srgbClr val="FF914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market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9954" y="3910258"/>
            <a:ext cx="6697453" cy="589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56"/>
              </a:lnSpc>
            </a:pPr>
            <a:r>
              <a:rPr lang="en-US" sz="211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global fitness app market is projected to reach $20 billion by 2030, with a CAGR of 21-25% from 2024-2030, driven by rising health awareness and digital fitness solutions. Key trends include a post-pandemic boom in digital workouts, increased integration with wearables, and demand for personalized, AI-driven workout plans. Opportunities lie in mobile-first, cross-platform apps, particularly using Flutter, and enhanced features like real-time data sync via Firebase. Additionally, the focus on wellness creates space for apps combining fitness with mental health and wellness features.</a:t>
            </a:r>
          </a:p>
          <a:p>
            <a:pPr algn="just">
              <a:lnSpc>
                <a:spcPts val="2956"/>
              </a:lnSpc>
            </a:pPr>
          </a:p>
          <a:p>
            <a:pPr algn="just">
              <a:lnSpc>
                <a:spcPts val="2956"/>
              </a:lnSpc>
            </a:pPr>
          </a:p>
          <a:p>
            <a:pPr algn="just">
              <a:lnSpc>
                <a:spcPts val="29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40271" y="9268409"/>
            <a:ext cx="1919429" cy="566532"/>
            <a:chOff x="0" y="0"/>
            <a:chExt cx="2559239" cy="75537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559239" cy="755376"/>
              <a:chOff x="0" y="0"/>
              <a:chExt cx="505529" cy="1492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05529" cy="149210"/>
              </a:xfrm>
              <a:custGeom>
                <a:avLst/>
                <a:gdLst/>
                <a:ahLst/>
                <a:cxnLst/>
                <a:rect r="r" b="b" t="t" l="l"/>
                <a:pathLst>
                  <a:path h="149210" w="505529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332093" y="140825"/>
              <a:ext cx="1895054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Page 04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674892" y="685526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5" y="0"/>
                </a:lnTo>
                <a:lnTo>
                  <a:pt x="331194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44012" y="84155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13133" y="841550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69954" y="1548984"/>
            <a:ext cx="8136442" cy="99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7925" u="sng">
                <a:solidFill>
                  <a:srgbClr val="FF914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key 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9954" y="2823270"/>
            <a:ext cx="5193268" cy="701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 AUTHENTICATION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PROFILE MANAGEMENT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WORKOUT BROWSING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SEARCH FUNCTIONALITY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CLEAR EXERCISE INSTRUCTIONS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USER FEEDBACK SYSTEM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RESPONSIVE DESIGN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PERFORMANCE AND RELIABILITY</a:t>
            </a:r>
          </a:p>
          <a:p>
            <a:pPr algn="ctr">
              <a:lnSpc>
                <a:spcPts val="3079"/>
              </a:lnSpc>
            </a:pPr>
          </a:p>
          <a:p>
            <a:pPr algn="ctr" marL="474971" indent="-237486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INTUITIVE NAVIGATION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1742" y="7411044"/>
            <a:ext cx="8136442" cy="99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7925" u="sng">
                <a:solidFill>
                  <a:srgbClr val="FF914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user benfites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13271" y="6058693"/>
            <a:ext cx="9466902" cy="4698160"/>
            <a:chOff x="0" y="0"/>
            <a:chExt cx="1466671" cy="7278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66671" cy="727868"/>
            </a:xfrm>
            <a:custGeom>
              <a:avLst/>
              <a:gdLst/>
              <a:ahLst/>
              <a:cxnLst/>
              <a:rect r="r" b="b" t="t" l="l"/>
              <a:pathLst>
                <a:path h="727868" w="1466671">
                  <a:moveTo>
                    <a:pt x="45796" y="0"/>
                  </a:moveTo>
                  <a:lnTo>
                    <a:pt x="1420875" y="0"/>
                  </a:lnTo>
                  <a:cubicBezTo>
                    <a:pt x="1433021" y="0"/>
                    <a:pt x="1444669" y="4825"/>
                    <a:pt x="1453258" y="13413"/>
                  </a:cubicBezTo>
                  <a:cubicBezTo>
                    <a:pt x="1461846" y="22002"/>
                    <a:pt x="1466671" y="33650"/>
                    <a:pt x="1466671" y="45796"/>
                  </a:cubicBezTo>
                  <a:lnTo>
                    <a:pt x="1466671" y="682072"/>
                  </a:lnTo>
                  <a:cubicBezTo>
                    <a:pt x="1466671" y="694218"/>
                    <a:pt x="1461846" y="705866"/>
                    <a:pt x="1453258" y="714455"/>
                  </a:cubicBezTo>
                  <a:cubicBezTo>
                    <a:pt x="1444669" y="723043"/>
                    <a:pt x="1433021" y="727868"/>
                    <a:pt x="1420875" y="727868"/>
                  </a:cubicBezTo>
                  <a:lnTo>
                    <a:pt x="45796" y="727868"/>
                  </a:lnTo>
                  <a:cubicBezTo>
                    <a:pt x="33650" y="727868"/>
                    <a:pt x="22002" y="723043"/>
                    <a:pt x="13413" y="714455"/>
                  </a:cubicBezTo>
                  <a:cubicBezTo>
                    <a:pt x="4825" y="705866"/>
                    <a:pt x="0" y="694218"/>
                    <a:pt x="0" y="682072"/>
                  </a:cubicBezTo>
                  <a:lnTo>
                    <a:pt x="0" y="45796"/>
                  </a:lnTo>
                  <a:cubicBezTo>
                    <a:pt x="0" y="33650"/>
                    <a:pt x="4825" y="22002"/>
                    <a:pt x="13413" y="13413"/>
                  </a:cubicBezTo>
                  <a:cubicBezTo>
                    <a:pt x="22002" y="4825"/>
                    <a:pt x="33650" y="0"/>
                    <a:pt x="45796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73891" r="0" b="-17389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9050" y="1756455"/>
            <a:ext cx="7941234" cy="4302238"/>
            <a:chOff x="0" y="0"/>
            <a:chExt cx="1466671" cy="7945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66671" cy="794583"/>
            </a:xfrm>
            <a:custGeom>
              <a:avLst/>
              <a:gdLst/>
              <a:ahLst/>
              <a:cxnLst/>
              <a:rect r="r" b="b" t="t" l="l"/>
              <a:pathLst>
                <a:path h="794583" w="1466671">
                  <a:moveTo>
                    <a:pt x="54594" y="0"/>
                  </a:moveTo>
                  <a:lnTo>
                    <a:pt x="1412076" y="0"/>
                  </a:lnTo>
                  <a:cubicBezTo>
                    <a:pt x="1442228" y="0"/>
                    <a:pt x="1466671" y="24443"/>
                    <a:pt x="1466671" y="54594"/>
                  </a:cubicBezTo>
                  <a:lnTo>
                    <a:pt x="1466671" y="739988"/>
                  </a:lnTo>
                  <a:cubicBezTo>
                    <a:pt x="1466671" y="770140"/>
                    <a:pt x="1442228" y="794583"/>
                    <a:pt x="1412076" y="794583"/>
                  </a:cubicBezTo>
                  <a:lnTo>
                    <a:pt x="54594" y="794583"/>
                  </a:lnTo>
                  <a:cubicBezTo>
                    <a:pt x="24443" y="794583"/>
                    <a:pt x="0" y="770140"/>
                    <a:pt x="0" y="739988"/>
                  </a:cubicBezTo>
                  <a:lnTo>
                    <a:pt x="0" y="54594"/>
                  </a:lnTo>
                  <a:cubicBezTo>
                    <a:pt x="0" y="24443"/>
                    <a:pt x="24443" y="0"/>
                    <a:pt x="5459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55093" r="0" b="-155093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513271" y="1493043"/>
            <a:ext cx="9104881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Users benefit from personalized workout plans tailored to their fitness goals and preferences, along with real-time progress tracking through a dedicated profile. Quick and secure login via Firebase Authentication ensures seamless access, while cross-platform functionality (built with Flutter) provides a consistent experience on both Android and iOS, with data safely synced via Firebase. The app's engaging UI and user-friendly design keep users engaged, and future premium options may include additional features for an enhanced experience.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484059" y="2919186"/>
            <a:ext cx="1294313" cy="1264995"/>
            <a:chOff x="0" y="0"/>
            <a:chExt cx="1725750" cy="168666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725750" cy="1686660"/>
              <a:chOff x="0" y="0"/>
              <a:chExt cx="340889" cy="3331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0889" cy="333167"/>
              </a:xfrm>
              <a:custGeom>
                <a:avLst/>
                <a:gdLst/>
                <a:ahLst/>
                <a:cxnLst/>
                <a:rect r="r" b="b" t="t" l="l"/>
                <a:pathLst>
                  <a:path h="333167" w="340889">
                    <a:moveTo>
                      <a:pt x="0" y="0"/>
                    </a:moveTo>
                    <a:lnTo>
                      <a:pt x="340889" y="0"/>
                    </a:lnTo>
                    <a:lnTo>
                      <a:pt x="340889" y="333167"/>
                    </a:lnTo>
                    <a:lnTo>
                      <a:pt x="0" y="33316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40889" cy="3712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71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580168" y="143137"/>
              <a:ext cx="432885" cy="1295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8"/>
                </a:lnSpc>
                <a:spcBef>
                  <a:spcPct val="0"/>
                </a:spcBef>
              </a:pPr>
              <a:r>
                <a:rPr lang="en-US" sz="5913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84059" y="5323244"/>
            <a:ext cx="1294313" cy="1264995"/>
            <a:chOff x="0" y="0"/>
            <a:chExt cx="1725750" cy="168666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725750" cy="1686660"/>
              <a:chOff x="0" y="0"/>
              <a:chExt cx="340889" cy="33316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40889" cy="333167"/>
              </a:xfrm>
              <a:custGeom>
                <a:avLst/>
                <a:gdLst/>
                <a:ahLst/>
                <a:cxnLst/>
                <a:rect r="r" b="b" t="t" l="l"/>
                <a:pathLst>
                  <a:path h="333167" w="340889">
                    <a:moveTo>
                      <a:pt x="0" y="0"/>
                    </a:moveTo>
                    <a:lnTo>
                      <a:pt x="340889" y="0"/>
                    </a:lnTo>
                    <a:lnTo>
                      <a:pt x="340889" y="333167"/>
                    </a:lnTo>
                    <a:lnTo>
                      <a:pt x="0" y="33316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40889" cy="3712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71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539355" y="144591"/>
              <a:ext cx="647040" cy="1295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8"/>
                </a:lnSpc>
                <a:spcBef>
                  <a:spcPct val="0"/>
                </a:spcBef>
              </a:pPr>
              <a:r>
                <a:rPr lang="en-US" sz="5913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484059" y="7769339"/>
            <a:ext cx="1294313" cy="1264995"/>
            <a:chOff x="0" y="0"/>
            <a:chExt cx="1725750" cy="168666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725750" cy="1686660"/>
              <a:chOff x="0" y="0"/>
              <a:chExt cx="340889" cy="33316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40889" cy="333167"/>
              </a:xfrm>
              <a:custGeom>
                <a:avLst/>
                <a:gdLst/>
                <a:ahLst/>
                <a:cxnLst/>
                <a:rect r="r" b="b" t="t" l="l"/>
                <a:pathLst>
                  <a:path h="333167" w="340889">
                    <a:moveTo>
                      <a:pt x="0" y="0"/>
                    </a:moveTo>
                    <a:lnTo>
                      <a:pt x="340889" y="0"/>
                    </a:lnTo>
                    <a:lnTo>
                      <a:pt x="340889" y="333167"/>
                    </a:lnTo>
                    <a:lnTo>
                      <a:pt x="0" y="333167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340889" cy="3712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71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53441" y="143137"/>
              <a:ext cx="659852" cy="1295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78"/>
                </a:lnSpc>
                <a:spcBef>
                  <a:spcPct val="0"/>
                </a:spcBef>
              </a:pPr>
              <a:r>
                <a:rPr lang="en-US" sz="5913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3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506957" y="1659737"/>
            <a:ext cx="4331661" cy="8229600"/>
          </a:xfrm>
          <a:custGeom>
            <a:avLst/>
            <a:gdLst/>
            <a:ahLst/>
            <a:cxnLst/>
            <a:rect r="r" b="b" t="t" l="l"/>
            <a:pathLst>
              <a:path h="8229600" w="4331661">
                <a:moveTo>
                  <a:pt x="0" y="0"/>
                </a:moveTo>
                <a:lnTo>
                  <a:pt x="4331662" y="0"/>
                </a:lnTo>
                <a:lnTo>
                  <a:pt x="433166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565" t="0" r="-41421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89705" y="1642517"/>
            <a:ext cx="9909881" cy="86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7"/>
              </a:lnSpc>
            </a:pPr>
            <a:r>
              <a:rPr lang="en-US" b="true" sz="6025" u="sng">
                <a:solidFill>
                  <a:srgbClr val="FF914D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COMPALICITY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84599" y="3069201"/>
            <a:ext cx="10050530" cy="107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AVAILABLE FOR BOTH IOS AND ANDROID</a:t>
            </a:r>
          </a:p>
          <a:p>
            <a:pPr algn="ctr" rtl="true">
              <a:lnSpc>
                <a:spcPts val="2871"/>
              </a:lnSpc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devices, making it accessible to a wide</a:t>
            </a:r>
          </a:p>
          <a:p>
            <a:pPr algn="ctr" rtl="true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  <a:r>
              <a:rPr lang="ar-EG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 </a:t>
            </a: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range of users</a:t>
            </a:r>
            <a:r>
              <a:rPr lang="ar-EG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08770" y="5581744"/>
            <a:ext cx="10050530" cy="70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OPTIMIZED FOR TABLET USE, PROVIDING A</a:t>
            </a:r>
          </a:p>
          <a:p>
            <a:pPr algn="ctr" rtl="true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larger display for enhanced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273655" y="7665889"/>
            <a:ext cx="12072418" cy="143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CONTINUOUS UPDATES ENSURE COMPATIBILITY</a:t>
            </a:r>
          </a:p>
          <a:p>
            <a:pPr algn="ctr">
              <a:lnSpc>
                <a:spcPts val="2871"/>
              </a:lnSpc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with the latest operating systems and</a:t>
            </a:r>
          </a:p>
          <a:p>
            <a:pPr algn="ctr">
              <a:lnSpc>
                <a:spcPts val="2871"/>
              </a:lnSpc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devices, providing users with the best</a:t>
            </a:r>
          </a:p>
          <a:p>
            <a:pPr algn="ctr" rtl="true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experience</a:t>
            </a:r>
            <a:r>
              <a:rPr lang="ar-EG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  <a:rtl val="true"/>
              </a:rPr>
              <a:t>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791948" y="1659737"/>
            <a:ext cx="3761681" cy="8359290"/>
          </a:xfrm>
          <a:custGeom>
            <a:avLst/>
            <a:gdLst/>
            <a:ahLst/>
            <a:cxnLst/>
            <a:rect r="r" b="b" t="t" l="l"/>
            <a:pathLst>
              <a:path h="8359290" w="3761681">
                <a:moveTo>
                  <a:pt x="0" y="0"/>
                </a:moveTo>
                <a:lnTo>
                  <a:pt x="3761680" y="0"/>
                </a:lnTo>
                <a:lnTo>
                  <a:pt x="3761680" y="8359290"/>
                </a:lnTo>
                <a:lnTo>
                  <a:pt x="0" y="83592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7600" y="5143500"/>
            <a:ext cx="8216527" cy="6543343"/>
          </a:xfrm>
          <a:custGeom>
            <a:avLst/>
            <a:gdLst/>
            <a:ahLst/>
            <a:cxnLst/>
            <a:rect r="r" b="b" t="t" l="l"/>
            <a:pathLst>
              <a:path h="6543343" w="8216527">
                <a:moveTo>
                  <a:pt x="0" y="0"/>
                </a:moveTo>
                <a:lnTo>
                  <a:pt x="8216527" y="0"/>
                </a:lnTo>
                <a:lnTo>
                  <a:pt x="8216527" y="6543343"/>
                </a:lnTo>
                <a:lnTo>
                  <a:pt x="0" y="6543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04638"/>
            <a:ext cx="14613079" cy="51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3692" u="sng">
                <a:solidFill>
                  <a:srgbClr val="FF914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FUTURE DEVELOPMENTS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9967" y="4477138"/>
            <a:ext cx="9661101" cy="255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9605" indent="-264802" lvl="1">
              <a:lnSpc>
                <a:spcPts val="3434"/>
              </a:lnSpc>
              <a:buFont typeface="Arial"/>
              <a:buChar char="•"/>
            </a:pPr>
            <a:r>
              <a:rPr lang="en-US" b="true" sz="2453">
                <a:solidFill>
                  <a:srgbClr val="FFFFFF"/>
                </a:solidFill>
                <a:latin typeface="Noto Sans Arabic Bold"/>
                <a:ea typeface="Noto Sans Arabic Bold"/>
                <a:cs typeface="Noto Sans Arabic Bold"/>
                <a:sym typeface="Noto Sans Arabic Bold"/>
              </a:rPr>
              <a:t>our fitness app is very powerful but in future we seek to connect it with ai tool to predict the best plan for user to achieve its target quick</a:t>
            </a:r>
          </a:p>
          <a:p>
            <a:pPr algn="ctr">
              <a:lnSpc>
                <a:spcPts val="3434"/>
              </a:lnSpc>
            </a:pPr>
          </a:p>
          <a:p>
            <a:pPr algn="ctr" marL="529605" indent="-264802" lvl="1">
              <a:lnSpc>
                <a:spcPts val="3434"/>
              </a:lnSpc>
              <a:buFont typeface="Arial"/>
              <a:buChar char="•"/>
            </a:pPr>
            <a:r>
              <a:rPr lang="en-US" b="true" sz="2453">
                <a:solidFill>
                  <a:srgbClr val="FFFFFF"/>
                </a:solidFill>
                <a:latin typeface="Noto Sans Arabic Bold"/>
                <a:ea typeface="Noto Sans Arabic Bold"/>
                <a:cs typeface="Noto Sans Arabic Bold"/>
                <a:sym typeface="Noto Sans Arabic Bold"/>
              </a:rPr>
              <a:t>also we need to add more excerises to be helpful for the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39871" y="772902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580" y="685526"/>
            <a:ext cx="1032374" cy="625333"/>
          </a:xfrm>
          <a:custGeom>
            <a:avLst/>
            <a:gdLst/>
            <a:ahLst/>
            <a:cxnLst/>
            <a:rect r="r" b="b" t="t" l="l"/>
            <a:pathLst>
              <a:path h="625333" w="1032374">
                <a:moveTo>
                  <a:pt x="0" y="0"/>
                </a:moveTo>
                <a:lnTo>
                  <a:pt x="1032374" y="0"/>
                </a:lnTo>
                <a:lnTo>
                  <a:pt x="1032374" y="625333"/>
                </a:lnTo>
                <a:lnTo>
                  <a:pt x="0" y="625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12854" y="834571"/>
            <a:ext cx="166255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76976" y="83678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ABOUT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84599" y="83678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18184" y="834571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OTHERS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88940" y="868996"/>
            <a:ext cx="14212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25067" y="3875516"/>
            <a:ext cx="10897444" cy="227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37"/>
              </a:lnSpc>
              <a:spcBef>
                <a:spcPct val="0"/>
              </a:spcBef>
            </a:pPr>
            <a:r>
              <a:rPr lang="en-US" sz="13384">
                <a:solidFill>
                  <a:srgbClr val="FF914D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DAGTxIUMPrc</dc:identifier>
  <dcterms:modified xsi:type="dcterms:W3CDTF">2011-08-01T06:04:30Z</dcterms:modified>
  <cp:revision>1</cp:revision>
  <dc:title>White And Orange Modern Professional Enterprise Resource Planning Presentation</dc:title>
</cp:coreProperties>
</file>