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98" r:id="rId6"/>
    <p:sldId id="297" r:id="rId7"/>
    <p:sldId id="296" r:id="rId8"/>
    <p:sldId id="299" r:id="rId9"/>
    <p:sldId id="262" r:id="rId10"/>
    <p:sldId id="301" r:id="rId11"/>
    <p:sldId id="30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830"/>
  </p:normalViewPr>
  <p:slideViewPr>
    <p:cSldViewPr snapToGrid="0">
      <p:cViewPr varScale="1">
        <p:scale>
          <a:sx n="57" d="100"/>
          <a:sy n="57" d="100"/>
        </p:scale>
        <p:origin x="202" y="3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200" d="100"/>
        <a:sy n="200" d="100"/>
      </p:scale>
      <p:origin x="0" y="-3715"/>
    </p:cViewPr>
  </p:sorter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6/21/2023</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a:xfrm>
            <a:off x="709126" y="1710192"/>
            <a:ext cx="9787812" cy="2387600"/>
          </a:xfrm>
        </p:spPr>
        <p:txBody>
          <a:bodyPr/>
          <a:lstStyle/>
          <a:p>
            <a:r>
              <a:rPr lang="en-US" dirty="0"/>
              <a:t>Markov </a:t>
            </a:r>
            <a:r>
              <a:rPr lang="en-US" dirty="0" smtClean="0"/>
              <a:t>Chain Model </a:t>
            </a:r>
            <a:r>
              <a:rPr lang="en-US" dirty="0"/>
              <a:t>Case Study Project</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9B59871E-128A-ABE4-CEA4-F4CF7906050E}"/>
              </a:ext>
            </a:extLst>
          </p:cNvPr>
          <p:cNvSpPr txBox="1">
            <a:spLocks/>
          </p:cNvSpPr>
          <p:nvPr/>
        </p:nvSpPr>
        <p:spPr>
          <a:xfrm>
            <a:off x="704384" y="2788521"/>
            <a:ext cx="622953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agenda</a:t>
            </a:r>
            <a:endParaRPr lang="en-US" dirty="0"/>
          </a:p>
        </p:txBody>
      </p:sp>
      <p:graphicFrame>
        <p:nvGraphicFramePr>
          <p:cNvPr id="6" name="Table 4">
            <a:extLst>
              <a:ext uri="{FF2B5EF4-FFF2-40B4-BE49-F238E27FC236}">
                <a16:creationId xmlns:a16="http://schemas.microsoft.com/office/drawing/2014/main" xmlns="" id="{B1B53B7C-497B-920A-EB3B-7B5FA1E5C670}"/>
              </a:ext>
            </a:extLst>
          </p:cNvPr>
          <p:cNvGraphicFramePr>
            <a:graphicFrameLocks/>
          </p:cNvGraphicFramePr>
          <p:nvPr>
            <p:extLst>
              <p:ext uri="{D42A27DB-BD31-4B8C-83A1-F6EECF244321}">
                <p14:modId xmlns:p14="http://schemas.microsoft.com/office/powerpoint/2010/main" val="4017986880"/>
              </p:ext>
            </p:extLst>
          </p:nvPr>
        </p:nvGraphicFramePr>
        <p:xfrm>
          <a:off x="6359857" y="1212980"/>
          <a:ext cx="5609231" cy="4722307"/>
        </p:xfrm>
        <a:graphic>
          <a:graphicData uri="http://schemas.openxmlformats.org/drawingml/2006/table">
            <a:tbl>
              <a:tblPr firstRow="1" bandRow="1"/>
              <a:tblGrid>
                <a:gridCol w="5609231">
                  <a:extLst>
                    <a:ext uri="{9D8B030D-6E8A-4147-A177-3AD203B41FA5}">
                      <a16:colId xmlns:a16="http://schemas.microsoft.com/office/drawing/2014/main" xmlns="" val="1563570424"/>
                    </a:ext>
                  </a:extLst>
                </a:gridCol>
              </a:tblGrid>
              <a:tr h="7921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1.Introduction to stochastic models</a:t>
                      </a:r>
                      <a:endParaRPr lang="en-US" sz="1800" b="1"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1014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2. Introduction to application</a:t>
                      </a:r>
                      <a:endParaRPr lang="en-US" sz="1800" b="1"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10354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3. Model applied </a:t>
                      </a:r>
                      <a:r>
                        <a:rPr lang="en-US" sz="2400" b="1" dirty="0" smtClean="0"/>
                        <a:t>in application </a:t>
                      </a:r>
                      <a:endParaRPr lang="en-US" sz="2400" b="1"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99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Gill Sans Nova Light (Body)"/>
                          <a:ea typeface="+mn-ea"/>
                          <a:cs typeface="+mn-cs"/>
                        </a:rPr>
                        <a:t>4</a:t>
                      </a:r>
                      <a:r>
                        <a:rPr lang="en-US" sz="1800" b="0" kern="1200" dirty="0">
                          <a:solidFill>
                            <a:schemeClr val="tx1"/>
                          </a:solidFill>
                          <a:latin typeface="Gill Sans Nova Light (Body)"/>
                          <a:ea typeface="+mn-ea"/>
                          <a:cs typeface="+mn-cs"/>
                        </a:rPr>
                        <a:t>.  </a:t>
                      </a:r>
                      <a:r>
                        <a:rPr lang="en-US" sz="2400" b="1" kern="1200" dirty="0">
                          <a:solidFill>
                            <a:schemeClr val="tx1"/>
                          </a:solidFill>
                          <a:latin typeface="Gill Sans Nova Light (Body)"/>
                          <a:ea typeface="+mn-ea"/>
                          <a:cs typeface="+mn-cs"/>
                        </a:rPr>
                        <a:t>Conclusion</a:t>
                      </a:r>
                      <a:endParaRPr lang="en-US" sz="2400" b="1" dirty="0">
                        <a:latin typeface="Gill Sans Nova Light (Body)"/>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886024">
                <a:tc>
                  <a:txBody>
                    <a:bodyPr/>
                    <a:lstStyle/>
                    <a:p>
                      <a:pPr marL="0" algn="r" defTabSz="914400" rtl="0" eaLnBrk="1" latinLnBrk="0" hangingPunct="1"/>
                      <a:endParaRPr lang="en-US" sz="1800" b="1"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bl>
          </a:graphicData>
        </a:graphic>
      </p:graphicFrame>
    </p:spTree>
    <p:extLst>
      <p:ext uri="{BB962C8B-B14F-4D97-AF65-F5344CB8AC3E}">
        <p14:creationId xmlns:p14="http://schemas.microsoft.com/office/powerpoint/2010/main" val="309175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55BE9A4E-D796-3B4D-8640-208493FCCAAD}"/>
              </a:ext>
            </a:extLst>
          </p:cNvPr>
          <p:cNvSpPr>
            <a:spLocks noGrp="1"/>
          </p:cNvSpPr>
          <p:nvPr>
            <p:ph type="title"/>
          </p:nvPr>
        </p:nvSpPr>
        <p:spPr>
          <a:xfrm>
            <a:off x="576072" y="704088"/>
            <a:ext cx="10515600" cy="676656"/>
          </a:xfrm>
        </p:spPr>
        <p:txBody>
          <a:bodyPr/>
          <a:lstStyle/>
          <a:p>
            <a:r>
              <a:rPr lang="en-US" sz="3400" b="1" dirty="0">
                <a:latin typeface="New roman"/>
              </a:rPr>
              <a:t>stochastic models are:</a:t>
            </a:r>
          </a:p>
        </p:txBody>
      </p:sp>
      <p:sp>
        <p:nvSpPr>
          <p:cNvPr id="3" name="Content Placeholder 2">
            <a:extLst>
              <a:ext uri="{FF2B5EF4-FFF2-40B4-BE49-F238E27FC236}">
                <a16:creationId xmlns:a16="http://schemas.microsoft.com/office/drawing/2014/main" xmlns="" id="{99BC1C37-591B-D935-CCEF-ADEADD2B37A8}"/>
              </a:ext>
            </a:extLst>
          </p:cNvPr>
          <p:cNvSpPr txBox="1">
            <a:spLocks/>
          </p:cNvSpPr>
          <p:nvPr/>
        </p:nvSpPr>
        <p:spPr>
          <a:xfrm>
            <a:off x="576072" y="2505075"/>
            <a:ext cx="294436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smtClean="0">
                <a:latin typeface="New roman"/>
              </a:rPr>
              <a:t> </a:t>
            </a:r>
            <a:r>
              <a:rPr lang="en-US" dirty="0">
                <a:latin typeface="New roman"/>
              </a:rPr>
              <a:t>M</a:t>
            </a:r>
            <a:r>
              <a:rPr lang="en-US" dirty="0" smtClean="0">
                <a:latin typeface="New roman"/>
              </a:rPr>
              <a:t>athematical </a:t>
            </a:r>
            <a:r>
              <a:rPr lang="en-US" dirty="0">
                <a:latin typeface="New roman"/>
              </a:rPr>
              <a:t>models that deal with the analysis of random events and the probability of their occurrence.</a:t>
            </a:r>
          </a:p>
          <a:p>
            <a:endParaRPr lang="en-US" dirty="0">
              <a:latin typeface="New roman"/>
            </a:endParaRPr>
          </a:p>
          <a:p>
            <a:endParaRPr lang="en-US" dirty="0">
              <a:latin typeface="New roman"/>
            </a:endParaRPr>
          </a:p>
          <a:p>
            <a:endParaRPr lang="en-US" dirty="0">
              <a:latin typeface="New roman"/>
            </a:endParaRPr>
          </a:p>
        </p:txBody>
      </p:sp>
      <p:sp>
        <p:nvSpPr>
          <p:cNvPr id="4" name="Content Placeholder 4">
            <a:extLst>
              <a:ext uri="{FF2B5EF4-FFF2-40B4-BE49-F238E27FC236}">
                <a16:creationId xmlns:a16="http://schemas.microsoft.com/office/drawing/2014/main" xmlns="" id="{9D2F1ED7-FBCE-A422-3FBA-E481E71C722C}"/>
              </a:ext>
            </a:extLst>
          </p:cNvPr>
          <p:cNvSpPr txBox="1">
            <a:spLocks/>
          </p:cNvSpPr>
          <p:nvPr/>
        </p:nvSpPr>
        <p:spPr>
          <a:xfrm>
            <a:off x="9065770" y="2505075"/>
            <a:ext cx="294436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latin typeface="New roman"/>
              </a:rPr>
              <a:t>B</a:t>
            </a:r>
            <a:r>
              <a:rPr lang="en-US" dirty="0" smtClean="0">
                <a:latin typeface="New roman"/>
              </a:rPr>
              <a:t>ased </a:t>
            </a:r>
            <a:r>
              <a:rPr lang="en-US" dirty="0">
                <a:latin typeface="New roman"/>
              </a:rPr>
              <a:t>on probability theory, which provides a framework for the analysis of random events.</a:t>
            </a:r>
          </a:p>
        </p:txBody>
      </p:sp>
      <p:sp>
        <p:nvSpPr>
          <p:cNvPr id="6" name="Footer Placeholder 9">
            <a:extLst>
              <a:ext uri="{FF2B5EF4-FFF2-40B4-BE49-F238E27FC236}">
                <a16:creationId xmlns:a16="http://schemas.microsoft.com/office/drawing/2014/main" xmlns="" id="{C28C6B01-2830-71BF-6587-9CB2DC117B5D}"/>
              </a:ext>
            </a:extLst>
          </p:cNvPr>
          <p:cNvSpPr>
            <a:spLocks noGrp="1"/>
          </p:cNvSpPr>
          <p:nvPr>
            <p:ph type="ftr" sz="quarter" idx="11"/>
          </p:nvPr>
        </p:nvSpPr>
        <p:spPr>
          <a:xfrm>
            <a:off x="4379976" y="6464808"/>
            <a:ext cx="3438144" cy="310896"/>
          </a:xfrm>
        </p:spPr>
        <p:txBody>
          <a:bodyPr/>
          <a:lstStyle/>
          <a:p>
            <a:r>
              <a:rPr lang="en-US" b="1" dirty="0">
                <a:latin typeface="New roman"/>
              </a:rPr>
              <a:t>presentation title</a:t>
            </a:r>
          </a:p>
        </p:txBody>
      </p:sp>
      <p:sp>
        <p:nvSpPr>
          <p:cNvPr id="7" name="Slide Number Placeholder 10">
            <a:extLst>
              <a:ext uri="{FF2B5EF4-FFF2-40B4-BE49-F238E27FC236}">
                <a16:creationId xmlns:a16="http://schemas.microsoft.com/office/drawing/2014/main" xmlns="" id="{411E4B05-12E3-FA10-DD9F-2093E87C0BFB}"/>
              </a:ext>
            </a:extLst>
          </p:cNvPr>
          <p:cNvSpPr>
            <a:spLocks noGrp="1"/>
          </p:cNvSpPr>
          <p:nvPr>
            <p:ph type="sldNum" sz="quarter" idx="12"/>
          </p:nvPr>
        </p:nvSpPr>
        <p:spPr>
          <a:xfrm>
            <a:off x="11027664" y="6464808"/>
            <a:ext cx="987552" cy="310896"/>
          </a:xfrm>
        </p:spPr>
        <p:txBody>
          <a:bodyPr/>
          <a:lstStyle/>
          <a:p>
            <a:fld id="{58FB4751-880F-D840-AAA9-3A15815CC996}" type="slidenum">
              <a:rPr lang="en-US" b="1" smtClean="0">
                <a:latin typeface="New roman"/>
              </a:rPr>
              <a:pPr/>
              <a:t>3</a:t>
            </a:fld>
            <a:endParaRPr lang="en-US" b="1" dirty="0">
              <a:latin typeface="New roman"/>
            </a:endParaRPr>
          </a:p>
        </p:txBody>
      </p:sp>
      <p:sp>
        <p:nvSpPr>
          <p:cNvPr id="8" name="TextBox 7">
            <a:extLst>
              <a:ext uri="{FF2B5EF4-FFF2-40B4-BE49-F238E27FC236}">
                <a16:creationId xmlns:a16="http://schemas.microsoft.com/office/drawing/2014/main" xmlns="" id="{42FEBB7C-5ACA-4486-BDC9-42777BFA09A8}"/>
              </a:ext>
            </a:extLst>
          </p:cNvPr>
          <p:cNvSpPr txBox="1"/>
          <p:nvPr/>
        </p:nvSpPr>
        <p:spPr>
          <a:xfrm>
            <a:off x="4580398" y="2537781"/>
            <a:ext cx="3237722" cy="2246769"/>
          </a:xfrm>
          <a:prstGeom prst="rect">
            <a:avLst/>
          </a:prstGeom>
          <a:noFill/>
        </p:spPr>
        <p:txBody>
          <a:bodyPr wrap="square">
            <a:spAutoFit/>
          </a:bodyPr>
          <a:lstStyle/>
          <a:p>
            <a:pPr marL="285750" indent="-285750">
              <a:buFont typeface="Courier New" panose="02070309020205020404" pitchFamily="49" charset="0"/>
              <a:buChar char="o"/>
            </a:pPr>
            <a:r>
              <a:rPr lang="en-US" sz="2800" dirty="0">
                <a:latin typeface="New roman"/>
              </a:rPr>
              <a:t>U</a:t>
            </a:r>
            <a:r>
              <a:rPr lang="en-US" sz="2800" i="0" dirty="0" smtClean="0">
                <a:effectLst/>
                <a:latin typeface="New roman"/>
              </a:rPr>
              <a:t>sed </a:t>
            </a:r>
            <a:r>
              <a:rPr lang="en-US" sz="2800" i="0" dirty="0">
                <a:effectLst/>
                <a:latin typeface="New roman"/>
              </a:rPr>
              <a:t>to study systems that are subject to uncertainty and randomness.</a:t>
            </a:r>
            <a:endParaRPr lang="en-US" sz="2800" dirty="0">
              <a:latin typeface="New roman"/>
            </a:endParaRPr>
          </a:p>
        </p:txBody>
      </p:sp>
    </p:spTree>
    <p:extLst>
      <p:ext uri="{BB962C8B-B14F-4D97-AF65-F5344CB8AC3E}">
        <p14:creationId xmlns:p14="http://schemas.microsoft.com/office/powerpoint/2010/main" val="60697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37D802C-9E66-91E5-3D71-D7DCCFB51DE9}"/>
              </a:ext>
            </a:extLst>
          </p:cNvPr>
          <p:cNvSpPr>
            <a:spLocks noGrp="1"/>
          </p:cNvSpPr>
          <p:nvPr>
            <p:ph type="title"/>
          </p:nvPr>
        </p:nvSpPr>
        <p:spPr>
          <a:xfrm>
            <a:off x="798020" y="480443"/>
            <a:ext cx="10059249" cy="683340"/>
          </a:xfrm>
        </p:spPr>
        <p:txBody>
          <a:bodyPr/>
          <a:lstStyle/>
          <a:p>
            <a:r>
              <a:rPr lang="en-US" sz="4000" b="0" i="0" dirty="0">
                <a:solidFill>
                  <a:schemeClr val="tx1"/>
                </a:solidFill>
                <a:effectLst/>
                <a:latin typeface="Söhne"/>
              </a:rPr>
              <a:t>Introduction to Stochastic Models:</a:t>
            </a:r>
            <a:endParaRPr lang="en-US" sz="4000" dirty="0">
              <a:solidFill>
                <a:schemeClr val="tx1"/>
              </a:solidFill>
            </a:endParaRPr>
          </a:p>
        </p:txBody>
      </p:sp>
      <p:sp>
        <p:nvSpPr>
          <p:cNvPr id="3" name="TextBox 2">
            <a:extLst>
              <a:ext uri="{FF2B5EF4-FFF2-40B4-BE49-F238E27FC236}">
                <a16:creationId xmlns:a16="http://schemas.microsoft.com/office/drawing/2014/main" xmlns="" id="{0736A3F5-7FB5-E325-DE54-E562676E36D1}"/>
              </a:ext>
            </a:extLst>
          </p:cNvPr>
          <p:cNvSpPr txBox="1"/>
          <p:nvPr/>
        </p:nvSpPr>
        <p:spPr>
          <a:xfrm>
            <a:off x="478916" y="2030002"/>
            <a:ext cx="11421687" cy="3416320"/>
          </a:xfrm>
          <a:prstGeom prst="rect">
            <a:avLst/>
          </a:prstGeom>
          <a:noFill/>
        </p:spPr>
        <p:txBody>
          <a:bodyPr wrap="square">
            <a:spAutoFit/>
          </a:bodyPr>
          <a:lstStyle/>
          <a:p>
            <a:r>
              <a:rPr lang="en-US" b="1" i="0" dirty="0">
                <a:effectLst/>
                <a:latin typeface="Söhne"/>
              </a:rPr>
              <a:t>                                            </a:t>
            </a:r>
            <a:endParaRPr lang="en-US" b="0" i="0" dirty="0">
              <a:effectLst/>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a:p>
            <a:pPr marL="400050" indent="-400050">
              <a:buFont typeface="+mj-lt"/>
              <a:buAutoNum type="romanUcPeriod"/>
            </a:pPr>
            <a:endParaRPr lang="en-US" dirty="0">
              <a:latin typeface="Söhne"/>
            </a:endParaRPr>
          </a:p>
        </p:txBody>
      </p:sp>
      <p:sp>
        <p:nvSpPr>
          <p:cNvPr id="4" name="Oval 3">
            <a:extLst>
              <a:ext uri="{FF2B5EF4-FFF2-40B4-BE49-F238E27FC236}">
                <a16:creationId xmlns:a16="http://schemas.microsoft.com/office/drawing/2014/main" xmlns="" id="{A7E3CCCA-A513-A1F5-0B96-0325EF813272}"/>
              </a:ext>
            </a:extLst>
          </p:cNvPr>
          <p:cNvSpPr/>
          <p:nvPr/>
        </p:nvSpPr>
        <p:spPr>
          <a:xfrm>
            <a:off x="6521112" y="3248661"/>
            <a:ext cx="3246998" cy="1502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continuous-time models</a:t>
            </a:r>
            <a:endParaRPr lang="en-US" dirty="0">
              <a:solidFill>
                <a:schemeClr val="tx1"/>
              </a:solidFill>
            </a:endParaRPr>
          </a:p>
        </p:txBody>
      </p:sp>
      <p:sp>
        <p:nvSpPr>
          <p:cNvPr id="5" name="Oval 4">
            <a:extLst>
              <a:ext uri="{FF2B5EF4-FFF2-40B4-BE49-F238E27FC236}">
                <a16:creationId xmlns:a16="http://schemas.microsoft.com/office/drawing/2014/main" xmlns="" id="{276CEFD6-E051-74FC-3A17-98226017582B}"/>
              </a:ext>
            </a:extLst>
          </p:cNvPr>
          <p:cNvSpPr/>
          <p:nvPr/>
        </p:nvSpPr>
        <p:spPr>
          <a:xfrm>
            <a:off x="1046895" y="3307763"/>
            <a:ext cx="3153747" cy="1449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discrete-time </a:t>
            </a:r>
          </a:p>
          <a:p>
            <a:pPr algn="ctr"/>
            <a:r>
              <a:rPr lang="en-US" b="0" i="0" dirty="0">
                <a:solidFill>
                  <a:schemeClr val="tx1"/>
                </a:solidFill>
                <a:effectLst/>
                <a:latin typeface="Söhne"/>
              </a:rPr>
              <a:t>models</a:t>
            </a:r>
            <a:endParaRPr lang="en-US" dirty="0">
              <a:solidFill>
                <a:schemeClr val="tx1"/>
              </a:solidFill>
            </a:endParaRPr>
          </a:p>
        </p:txBody>
      </p:sp>
      <p:sp>
        <p:nvSpPr>
          <p:cNvPr id="6" name="Rectangle 5">
            <a:extLst>
              <a:ext uri="{FF2B5EF4-FFF2-40B4-BE49-F238E27FC236}">
                <a16:creationId xmlns:a16="http://schemas.microsoft.com/office/drawing/2014/main" xmlns="" id="{6AB7F75E-133F-AC61-30BA-766AA8B1C07B}"/>
              </a:ext>
            </a:extLst>
          </p:cNvPr>
          <p:cNvSpPr/>
          <p:nvPr/>
        </p:nvSpPr>
        <p:spPr>
          <a:xfrm>
            <a:off x="905069" y="218336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D34591B6-F7D4-4B59-8AF3-5B4A40F07849}"/>
              </a:ext>
            </a:extLst>
          </p:cNvPr>
          <p:cNvSpPr/>
          <p:nvPr/>
        </p:nvSpPr>
        <p:spPr>
          <a:xfrm>
            <a:off x="2435290" y="1727731"/>
            <a:ext cx="6214188" cy="95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solidFill>
                  <a:schemeClr val="tx1"/>
                </a:solidFill>
                <a:effectLst/>
                <a:latin typeface="Söhne"/>
              </a:rPr>
              <a:t>Stochastic models can be classified into two main categories</a:t>
            </a:r>
          </a:p>
        </p:txBody>
      </p:sp>
      <p:sp>
        <p:nvSpPr>
          <p:cNvPr id="14" name="Arrow: Bent 13">
            <a:extLst>
              <a:ext uri="{FF2B5EF4-FFF2-40B4-BE49-F238E27FC236}">
                <a16:creationId xmlns:a16="http://schemas.microsoft.com/office/drawing/2014/main" xmlns="" id="{5E545758-63FA-FD76-14BF-4896AAF3F522}"/>
              </a:ext>
            </a:extLst>
          </p:cNvPr>
          <p:cNvSpPr/>
          <p:nvPr/>
        </p:nvSpPr>
        <p:spPr>
          <a:xfrm flipV="1">
            <a:off x="5876657" y="2672556"/>
            <a:ext cx="591939"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Bent 15">
            <a:extLst>
              <a:ext uri="{FF2B5EF4-FFF2-40B4-BE49-F238E27FC236}">
                <a16:creationId xmlns:a16="http://schemas.microsoft.com/office/drawing/2014/main" xmlns="" id="{75427F07-6F26-076E-A0C7-E4DD028F58DD}"/>
              </a:ext>
            </a:extLst>
          </p:cNvPr>
          <p:cNvSpPr/>
          <p:nvPr/>
        </p:nvSpPr>
        <p:spPr>
          <a:xfrm flipH="1" flipV="1">
            <a:off x="4200642" y="2672554"/>
            <a:ext cx="591939"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04300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37D802C-9E66-91E5-3D71-D7DCCFB51DE9}"/>
              </a:ext>
            </a:extLst>
          </p:cNvPr>
          <p:cNvSpPr>
            <a:spLocks noGrp="1"/>
          </p:cNvSpPr>
          <p:nvPr>
            <p:ph type="title"/>
          </p:nvPr>
        </p:nvSpPr>
        <p:spPr>
          <a:xfrm>
            <a:off x="798020" y="480443"/>
            <a:ext cx="10059249" cy="683340"/>
          </a:xfrm>
        </p:spPr>
        <p:txBody>
          <a:bodyPr/>
          <a:lstStyle/>
          <a:p>
            <a:r>
              <a:rPr lang="en-US" sz="3400" b="0" i="0" dirty="0">
                <a:solidFill>
                  <a:schemeClr val="tx1"/>
                </a:solidFill>
                <a:effectLst/>
                <a:latin typeface="New roman"/>
              </a:rPr>
              <a:t>Introduction to Stochastic Models:</a:t>
            </a:r>
            <a:endParaRPr lang="en-US" sz="3400" dirty="0">
              <a:solidFill>
                <a:schemeClr val="tx1"/>
              </a:solidFill>
              <a:latin typeface="New roman"/>
            </a:endParaRPr>
          </a:p>
        </p:txBody>
      </p:sp>
      <p:sp>
        <p:nvSpPr>
          <p:cNvPr id="3" name="TextBox 2">
            <a:extLst>
              <a:ext uri="{FF2B5EF4-FFF2-40B4-BE49-F238E27FC236}">
                <a16:creationId xmlns:a16="http://schemas.microsoft.com/office/drawing/2014/main" xmlns="" id="{0736A3F5-7FB5-E325-DE54-E562676E36D1}"/>
              </a:ext>
            </a:extLst>
          </p:cNvPr>
          <p:cNvSpPr txBox="1"/>
          <p:nvPr/>
        </p:nvSpPr>
        <p:spPr>
          <a:xfrm>
            <a:off x="478916" y="2030002"/>
            <a:ext cx="11421687" cy="3416320"/>
          </a:xfrm>
          <a:prstGeom prst="rect">
            <a:avLst/>
          </a:prstGeom>
          <a:noFill/>
        </p:spPr>
        <p:txBody>
          <a:bodyPr wrap="square">
            <a:spAutoFit/>
          </a:bodyPr>
          <a:lstStyle/>
          <a:p>
            <a:r>
              <a:rPr lang="en-US" b="1" i="0" dirty="0">
                <a:effectLst/>
                <a:latin typeface="New roman"/>
              </a:rPr>
              <a:t>                                            </a:t>
            </a:r>
            <a:endParaRPr lang="en-US" b="0" i="0" dirty="0">
              <a:effectLst/>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a:p>
            <a:pPr marL="400050" indent="-400050">
              <a:buFont typeface="+mj-lt"/>
              <a:buAutoNum type="romanUcPeriod"/>
            </a:pPr>
            <a:endParaRPr lang="en-US" dirty="0">
              <a:latin typeface="New roman"/>
            </a:endParaRPr>
          </a:p>
        </p:txBody>
      </p:sp>
      <p:sp>
        <p:nvSpPr>
          <p:cNvPr id="4" name="Oval 3">
            <a:extLst>
              <a:ext uri="{FF2B5EF4-FFF2-40B4-BE49-F238E27FC236}">
                <a16:creationId xmlns:a16="http://schemas.microsoft.com/office/drawing/2014/main" xmlns="" id="{A7E3CCCA-A513-A1F5-0B96-0325EF813272}"/>
              </a:ext>
            </a:extLst>
          </p:cNvPr>
          <p:cNvSpPr/>
          <p:nvPr/>
        </p:nvSpPr>
        <p:spPr>
          <a:xfrm>
            <a:off x="6716256" y="3223261"/>
            <a:ext cx="3246998" cy="1502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New roman"/>
              </a:rPr>
              <a:t>non-Markov models</a:t>
            </a:r>
            <a:endParaRPr lang="en-US" dirty="0">
              <a:solidFill>
                <a:schemeClr val="tx1"/>
              </a:solidFill>
              <a:latin typeface="New roman"/>
            </a:endParaRPr>
          </a:p>
        </p:txBody>
      </p:sp>
      <p:sp>
        <p:nvSpPr>
          <p:cNvPr id="5" name="Oval 4">
            <a:extLst>
              <a:ext uri="{FF2B5EF4-FFF2-40B4-BE49-F238E27FC236}">
                <a16:creationId xmlns:a16="http://schemas.microsoft.com/office/drawing/2014/main" xmlns="" id="{276CEFD6-E051-74FC-3A17-98226017582B}"/>
              </a:ext>
            </a:extLst>
          </p:cNvPr>
          <p:cNvSpPr/>
          <p:nvPr/>
        </p:nvSpPr>
        <p:spPr>
          <a:xfrm>
            <a:off x="1046895" y="3307763"/>
            <a:ext cx="3153747" cy="1449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New roman"/>
              </a:rPr>
              <a:t>Markov models</a:t>
            </a:r>
            <a:endParaRPr lang="en-US" dirty="0">
              <a:solidFill>
                <a:schemeClr val="tx1"/>
              </a:solidFill>
              <a:latin typeface="New roman"/>
            </a:endParaRPr>
          </a:p>
        </p:txBody>
      </p:sp>
      <p:sp>
        <p:nvSpPr>
          <p:cNvPr id="6" name="Rectangle 5">
            <a:extLst>
              <a:ext uri="{FF2B5EF4-FFF2-40B4-BE49-F238E27FC236}">
                <a16:creationId xmlns:a16="http://schemas.microsoft.com/office/drawing/2014/main" xmlns="" id="{6AB7F75E-133F-AC61-30BA-766AA8B1C07B}"/>
              </a:ext>
            </a:extLst>
          </p:cNvPr>
          <p:cNvSpPr/>
          <p:nvPr/>
        </p:nvSpPr>
        <p:spPr>
          <a:xfrm>
            <a:off x="905069" y="218336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ew roman"/>
            </a:endParaRPr>
          </a:p>
        </p:txBody>
      </p:sp>
      <p:sp>
        <p:nvSpPr>
          <p:cNvPr id="7" name="Rectangle 6">
            <a:extLst>
              <a:ext uri="{FF2B5EF4-FFF2-40B4-BE49-F238E27FC236}">
                <a16:creationId xmlns:a16="http://schemas.microsoft.com/office/drawing/2014/main" xmlns="" id="{D34591B6-F7D4-4B59-8AF3-5B4A40F07849}"/>
              </a:ext>
            </a:extLst>
          </p:cNvPr>
          <p:cNvSpPr/>
          <p:nvPr/>
        </p:nvSpPr>
        <p:spPr>
          <a:xfrm>
            <a:off x="2435290" y="1727731"/>
            <a:ext cx="6214188" cy="95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solidFill>
                  <a:schemeClr val="tx1"/>
                </a:solidFill>
                <a:effectLst/>
                <a:latin typeface="New roman"/>
              </a:rPr>
              <a:t>Stochastic models can also be classified into two main types</a:t>
            </a:r>
          </a:p>
        </p:txBody>
      </p:sp>
      <p:sp>
        <p:nvSpPr>
          <p:cNvPr id="14" name="Arrow: Bent 13">
            <a:extLst>
              <a:ext uri="{FF2B5EF4-FFF2-40B4-BE49-F238E27FC236}">
                <a16:creationId xmlns:a16="http://schemas.microsoft.com/office/drawing/2014/main" xmlns="" id="{5E545758-63FA-FD76-14BF-4896AAF3F522}"/>
              </a:ext>
            </a:extLst>
          </p:cNvPr>
          <p:cNvSpPr/>
          <p:nvPr/>
        </p:nvSpPr>
        <p:spPr>
          <a:xfrm flipV="1">
            <a:off x="5876657" y="2672556"/>
            <a:ext cx="591939"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New roman"/>
            </a:endParaRPr>
          </a:p>
        </p:txBody>
      </p:sp>
      <p:sp>
        <p:nvSpPr>
          <p:cNvPr id="16" name="Arrow: Bent 15">
            <a:extLst>
              <a:ext uri="{FF2B5EF4-FFF2-40B4-BE49-F238E27FC236}">
                <a16:creationId xmlns:a16="http://schemas.microsoft.com/office/drawing/2014/main" xmlns="" id="{75427F07-6F26-076E-A0C7-E4DD028F58DD}"/>
              </a:ext>
            </a:extLst>
          </p:cNvPr>
          <p:cNvSpPr/>
          <p:nvPr/>
        </p:nvSpPr>
        <p:spPr>
          <a:xfrm flipH="1" flipV="1">
            <a:off x="4200641" y="2672553"/>
            <a:ext cx="591940" cy="1065605"/>
          </a:xfrm>
          <a:prstGeom prst="bentArrow">
            <a:avLst>
              <a:gd name="adj1" fmla="val 25000"/>
              <a:gd name="adj2" fmla="val 25000"/>
              <a:gd name="adj3" fmla="val 25000"/>
              <a:gd name="adj4" fmla="val 2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New roman"/>
            </a:endParaRPr>
          </a:p>
        </p:txBody>
      </p:sp>
    </p:spTree>
    <p:extLst>
      <p:ext uri="{BB962C8B-B14F-4D97-AF65-F5344CB8AC3E}">
        <p14:creationId xmlns:p14="http://schemas.microsoft.com/office/powerpoint/2010/main" val="345297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1B88839-849E-A28E-1AFA-E69165CE92A5}"/>
              </a:ext>
            </a:extLst>
          </p:cNvPr>
          <p:cNvSpPr txBox="1"/>
          <p:nvPr/>
        </p:nvSpPr>
        <p:spPr>
          <a:xfrm>
            <a:off x="368300" y="790694"/>
            <a:ext cx="6101080" cy="6155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400" b="1" dirty="0">
                <a:latin typeface="New roman"/>
              </a:rPr>
              <a:t> Introduction to application</a:t>
            </a:r>
            <a:endParaRPr lang="en-US" sz="3400" b="1" kern="1200" dirty="0">
              <a:solidFill>
                <a:schemeClr val="tx1"/>
              </a:solidFill>
              <a:latin typeface="New roman"/>
            </a:endParaRPr>
          </a:p>
        </p:txBody>
      </p:sp>
      <p:sp>
        <p:nvSpPr>
          <p:cNvPr id="20" name="TextBox 19">
            <a:extLst>
              <a:ext uri="{FF2B5EF4-FFF2-40B4-BE49-F238E27FC236}">
                <a16:creationId xmlns:a16="http://schemas.microsoft.com/office/drawing/2014/main" xmlns="" id="{6E92450B-C696-69F0-4C6F-8C81E7ADFB33}"/>
              </a:ext>
            </a:extLst>
          </p:cNvPr>
          <p:cNvSpPr txBox="1"/>
          <p:nvPr/>
        </p:nvSpPr>
        <p:spPr>
          <a:xfrm>
            <a:off x="591820" y="1818699"/>
            <a:ext cx="7007860" cy="5355312"/>
          </a:xfrm>
          <a:prstGeom prst="rect">
            <a:avLst/>
          </a:prstGeom>
          <a:noFill/>
        </p:spPr>
        <p:txBody>
          <a:bodyPr wrap="square">
            <a:spAutoFit/>
          </a:bodyPr>
          <a:lstStyle/>
          <a:p>
            <a:r>
              <a:rPr lang="en-US" dirty="0">
                <a:latin typeface="New roman"/>
              </a:rPr>
              <a:t>The application of "A Markov Chain Model for Gene Expression with Replication" by S. Dasgupta and S. Lahiri is in the field of molecular </a:t>
            </a:r>
            <a:r>
              <a:rPr lang="en-US" dirty="0" smtClean="0">
                <a:latin typeface="New roman"/>
              </a:rPr>
              <a:t>biology</a:t>
            </a:r>
            <a:r>
              <a:rPr lang="en-US" dirty="0">
                <a:latin typeface="New roman"/>
              </a:rPr>
              <a:t>.</a:t>
            </a:r>
            <a:endParaRPr lang="ar-KW" dirty="0" smtClean="0">
              <a:latin typeface="New roman"/>
            </a:endParaRPr>
          </a:p>
          <a:p>
            <a:pPr marL="285750" indent="-285750">
              <a:buFont typeface="Wingdings" panose="05000000000000000000" pitchFamily="2" charset="2"/>
              <a:buChar char="Ø"/>
            </a:pPr>
            <a:r>
              <a:rPr lang="en-US" dirty="0" smtClean="0">
                <a:latin typeface="New roman"/>
              </a:rPr>
              <a:t>Using  in capture the stochastic nature of gene expression and replication processes in biological systems.</a:t>
            </a:r>
          </a:p>
          <a:p>
            <a:pPr marL="285750" indent="-285750">
              <a:buFont typeface="Wingdings" panose="05000000000000000000" pitchFamily="2" charset="2"/>
              <a:buChar char="Ø"/>
            </a:pPr>
            <a:endParaRPr lang="en-US" dirty="0" smtClean="0">
              <a:latin typeface="New roman"/>
            </a:endParaRPr>
          </a:p>
          <a:p>
            <a:pPr marL="285750" lvl="1" indent="-285750">
              <a:buFont typeface="Wingdings" panose="05000000000000000000" pitchFamily="2" charset="2"/>
              <a:buChar char="Ø"/>
            </a:pPr>
            <a:r>
              <a:rPr lang="en-US" dirty="0"/>
              <a:t>By simulating the transitions between different states of gene expression and replication as a Markov </a:t>
            </a:r>
            <a:r>
              <a:rPr lang="en-US" dirty="0" smtClean="0"/>
              <a:t>Chain.</a:t>
            </a:r>
          </a:p>
          <a:p>
            <a:pPr marL="285750" lvl="1" indent="-285750">
              <a:buFont typeface="Wingdings" panose="05000000000000000000" pitchFamily="2" charset="2"/>
              <a:buChar char="Ø"/>
            </a:pPr>
            <a:endParaRPr lang="en-US" dirty="0" smtClean="0"/>
          </a:p>
          <a:p>
            <a:pPr marL="285750" lvl="1" indent="-285750">
              <a:buFont typeface="Wingdings" panose="05000000000000000000" pitchFamily="2" charset="2"/>
              <a:buChar char="Ø"/>
            </a:pPr>
            <a:r>
              <a:rPr lang="en-US" dirty="0"/>
              <a:t>predicting the variability of gene expression and </a:t>
            </a:r>
            <a:r>
              <a:rPr lang="en-US" dirty="0" smtClean="0"/>
              <a:t>replication .</a:t>
            </a:r>
          </a:p>
          <a:p>
            <a:pPr marL="285750" lvl="1" indent="-285750">
              <a:buFont typeface="Wingdings" panose="05000000000000000000" pitchFamily="2" charset="2"/>
              <a:buChar char="Ø"/>
            </a:pPr>
            <a:endParaRPr lang="en-US" dirty="0" smtClean="0"/>
          </a:p>
          <a:p>
            <a:pPr marL="285750" lvl="1" indent="-285750">
              <a:buFont typeface="Wingdings" panose="05000000000000000000" pitchFamily="2" charset="2"/>
              <a:buChar char="Ø"/>
            </a:pPr>
            <a:r>
              <a:rPr lang="en-US" dirty="0" smtClean="0"/>
              <a:t> Developing </a:t>
            </a:r>
            <a:r>
              <a:rPr lang="en-US" dirty="0"/>
              <a:t>more effective drugs that target the variability in gene expression and replication</a:t>
            </a:r>
            <a:r>
              <a:rPr lang="en-US" dirty="0" smtClean="0"/>
              <a:t>.</a:t>
            </a:r>
          </a:p>
          <a:p>
            <a:pPr marL="285750" lvl="1" indent="-285750">
              <a:buFont typeface="Wingdings" panose="05000000000000000000" pitchFamily="2" charset="2"/>
              <a:buChar char="Ø"/>
            </a:pPr>
            <a:endParaRPr lang="en-US" kern="1200" dirty="0" smtClean="0">
              <a:solidFill>
                <a:srgbClr val="543E34"/>
              </a:solidFill>
              <a:effectLst/>
              <a:latin typeface="New roman"/>
            </a:endParaRPr>
          </a:p>
          <a:p>
            <a:pPr marL="457200" lvl="2"/>
            <a:endParaRPr lang="en-US" dirty="0">
              <a:solidFill>
                <a:srgbClr val="543E34"/>
              </a:solidFill>
              <a:latin typeface="New roman"/>
            </a:endParaRPr>
          </a:p>
          <a:p>
            <a:pPr marL="457200" lvl="2"/>
            <a:endParaRPr lang="en-US" kern="1200" dirty="0">
              <a:solidFill>
                <a:srgbClr val="543E34"/>
              </a:solidFill>
              <a:effectLst/>
              <a:latin typeface="New roman"/>
            </a:endParaRPr>
          </a:p>
          <a:p>
            <a:pPr marL="457200" lvl="2"/>
            <a:endParaRPr lang="en-US" dirty="0">
              <a:latin typeface="New roman"/>
            </a:endParaRPr>
          </a:p>
          <a:p>
            <a:pPr marL="285750" lvl="1" indent="-285750">
              <a:buFont typeface="Wingdings" panose="05000000000000000000" pitchFamily="2" charset="2"/>
              <a:buChar char="Ø"/>
            </a:pPr>
            <a:endParaRPr lang="en-US" dirty="0">
              <a:latin typeface="New roman"/>
            </a:endParaRPr>
          </a:p>
          <a:p>
            <a:endParaRPr lang="en-US" dirty="0">
              <a:latin typeface="New roman"/>
            </a:endParaRPr>
          </a:p>
        </p:txBody>
      </p:sp>
      <p:sp>
        <p:nvSpPr>
          <p:cNvPr id="22" name="TextBox 21">
            <a:extLst>
              <a:ext uri="{FF2B5EF4-FFF2-40B4-BE49-F238E27FC236}">
                <a16:creationId xmlns:a16="http://schemas.microsoft.com/office/drawing/2014/main" xmlns="" id="{6D9C8562-C627-8FBC-FAE8-D2CF3975F80C}"/>
              </a:ext>
            </a:extLst>
          </p:cNvPr>
          <p:cNvSpPr txBox="1"/>
          <p:nvPr/>
        </p:nvSpPr>
        <p:spPr>
          <a:xfrm>
            <a:off x="9217660" y="4895334"/>
            <a:ext cx="6101080" cy="307777"/>
          </a:xfrm>
          <a:prstGeom prst="rect">
            <a:avLst/>
          </a:prstGeom>
          <a:noFill/>
        </p:spPr>
        <p:txBody>
          <a:bodyPr wrap="square">
            <a:spAutoFit/>
          </a:bodyPr>
          <a:lstStyle/>
          <a:p>
            <a:r>
              <a:rPr lang="en-US" sz="1400" dirty="0">
                <a:latin typeface="New roman"/>
              </a:rPr>
              <a:t>(Figure 1)</a:t>
            </a:r>
          </a:p>
        </p:txBody>
      </p:sp>
      <p:sp>
        <p:nvSpPr>
          <p:cNvPr id="2" name="AutoShape 2" descr="blob:https://web.whatsapp.com/fee004f6-cd78-4241-9783-e8a5e548c40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lob:https://web.whatsapp.com/fee004f6-cd78-4241-9783-e8a5e548c40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680" y="1323459"/>
            <a:ext cx="3571875" cy="3571875"/>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DE26824-7CB4-F95D-C7DF-8320ACD151F1}"/>
              </a:ext>
            </a:extLst>
          </p:cNvPr>
          <p:cNvSpPr txBox="1"/>
          <p:nvPr/>
        </p:nvSpPr>
        <p:spPr>
          <a:xfrm>
            <a:off x="591820" y="678934"/>
            <a:ext cx="61010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New roman"/>
              </a:rPr>
              <a:t> Model applied in application: </a:t>
            </a:r>
            <a:endParaRPr lang="en-US" sz="2800" b="1" dirty="0">
              <a:latin typeface="New roman"/>
              <a:cs typeface="Gill Sans Light" panose="020B0302020104020203" pitchFamily="34" charset="-79"/>
            </a:endParaRPr>
          </a:p>
        </p:txBody>
      </p:sp>
      <p:sp>
        <p:nvSpPr>
          <p:cNvPr id="4" name="TextBox 3">
            <a:extLst>
              <a:ext uri="{FF2B5EF4-FFF2-40B4-BE49-F238E27FC236}">
                <a16:creationId xmlns:a16="http://schemas.microsoft.com/office/drawing/2014/main" xmlns="" id="{174AC404-F07B-5369-CE45-D89EE38648C1}"/>
              </a:ext>
            </a:extLst>
          </p:cNvPr>
          <p:cNvSpPr txBox="1"/>
          <p:nvPr/>
        </p:nvSpPr>
        <p:spPr>
          <a:xfrm>
            <a:off x="378460" y="1666260"/>
            <a:ext cx="9789122" cy="6740307"/>
          </a:xfrm>
          <a:prstGeom prst="rect">
            <a:avLst/>
          </a:prstGeom>
          <a:noFill/>
        </p:spPr>
        <p:txBody>
          <a:bodyPr wrap="square">
            <a:spAutoFit/>
          </a:bodyPr>
          <a:lstStyle/>
          <a:p>
            <a:pPr marL="285750" lvl="0" indent="-285750">
              <a:buFont typeface="Wingdings" panose="05000000000000000000" pitchFamily="2" charset="2"/>
              <a:buChar char="§"/>
              <a:defRPr/>
            </a:pPr>
            <a:r>
              <a:rPr lang="en-US" dirty="0"/>
              <a:t>Markov Chain model consists of four states representing the different stages of gene expression and replication: </a:t>
            </a:r>
            <a:endParaRPr lang="en-US" dirty="0" smtClean="0"/>
          </a:p>
          <a:p>
            <a:pPr lvl="0">
              <a:defRPr/>
            </a:pPr>
            <a:endParaRPr lang="en-US" dirty="0"/>
          </a:p>
          <a:p>
            <a:pPr lvl="0">
              <a:defRPr/>
            </a:pPr>
            <a:r>
              <a:rPr lang="en-US" dirty="0"/>
              <a:t> </a:t>
            </a:r>
            <a:r>
              <a:rPr lang="en-US" dirty="0" smtClean="0"/>
              <a:t>       1)Transcription.   2)Translation. 3) Replication.  4)Cell division.</a:t>
            </a:r>
          </a:p>
          <a:p>
            <a:pPr lvl="0">
              <a:lnSpc>
                <a:spcPct val="150000"/>
              </a:lnSpc>
              <a:defRPr/>
            </a:pPr>
            <a:r>
              <a:rPr lang="en-US" dirty="0" smtClean="0"/>
              <a:t>        The </a:t>
            </a:r>
            <a:r>
              <a:rPr lang="en-US" dirty="0"/>
              <a:t>transitions between these states are modeled as a sequence </a:t>
            </a:r>
            <a:r>
              <a:rPr lang="en-US" dirty="0" smtClean="0"/>
              <a:t>of</a:t>
            </a:r>
            <a:r>
              <a:rPr lang="en-US" dirty="0"/>
              <a:t> random </a:t>
            </a:r>
            <a:r>
              <a:rPr lang="en-US" dirty="0" smtClean="0"/>
              <a:t>events.</a:t>
            </a:r>
          </a:p>
          <a:p>
            <a:pPr marL="285750" lvl="0" indent="-285750">
              <a:lnSpc>
                <a:spcPct val="150000"/>
              </a:lnSpc>
              <a:buFont typeface="Wingdings" panose="05000000000000000000" pitchFamily="2" charset="2"/>
              <a:buChar char="§"/>
              <a:defRPr/>
            </a:pPr>
            <a:r>
              <a:rPr lang="en-US" dirty="0" smtClean="0"/>
              <a:t>Using  </a:t>
            </a:r>
            <a:r>
              <a:rPr lang="en-US" dirty="0"/>
              <a:t>to simulate the transitions between different states of gene expression and </a:t>
            </a:r>
            <a:r>
              <a:rPr lang="en-US" dirty="0" smtClean="0"/>
              <a:t>replication.</a:t>
            </a:r>
          </a:p>
          <a:p>
            <a:pPr marL="285750" lvl="0" indent="-285750">
              <a:lnSpc>
                <a:spcPct val="150000"/>
              </a:lnSpc>
              <a:buFont typeface="Wingdings" panose="05000000000000000000" pitchFamily="2" charset="2"/>
              <a:buChar char="§"/>
              <a:defRPr/>
            </a:pPr>
            <a:r>
              <a:rPr lang="en-US" dirty="0" smtClean="0"/>
              <a:t> </a:t>
            </a:r>
            <a:r>
              <a:rPr lang="en-US" dirty="0"/>
              <a:t>calculate the steady-state probability distribution of the system</a:t>
            </a:r>
            <a:r>
              <a:rPr lang="en-US" dirty="0" smtClean="0"/>
              <a:t>.</a:t>
            </a:r>
          </a:p>
          <a:p>
            <a:pPr marL="285750" lvl="0" indent="-285750">
              <a:lnSpc>
                <a:spcPct val="150000"/>
              </a:lnSpc>
              <a:buFont typeface="Wingdings" panose="05000000000000000000" pitchFamily="2" charset="2"/>
              <a:buChar char="§"/>
              <a:defRPr/>
            </a:pPr>
            <a:r>
              <a:rPr lang="en-US" dirty="0" smtClean="0"/>
              <a:t> </a:t>
            </a:r>
            <a:r>
              <a:rPr lang="en-US" dirty="0"/>
              <a:t>The steady-state probability distribution of the system allows the authors to estimate the expected number of mRNA and protein molecules in the cell and to compare it to experimental data from a bacterial system.</a:t>
            </a:r>
            <a:endParaRPr lang="en-US" dirty="0" smtClean="0"/>
          </a:p>
          <a:p>
            <a:pPr lvl="0">
              <a:lnSpc>
                <a:spcPct val="150000"/>
              </a:lnSpc>
              <a:defRPr/>
            </a:pPr>
            <a:endParaRPr lang="en-US" b="1" dirty="0">
              <a:cs typeface="Gill Sans Light" panose="020B0302020104020203" pitchFamily="34" charset="-79"/>
            </a:endParaRPr>
          </a:p>
          <a:p>
            <a:pPr marR="0" lvl="0" algn="l" defTabSz="914400" rtl="0" eaLnBrk="1" fontAlgn="auto" latinLnBrk="0" hangingPunct="1">
              <a:lnSpc>
                <a:spcPct val="100000"/>
              </a:lnSpc>
              <a:spcBef>
                <a:spcPts val="0"/>
              </a:spcBef>
              <a:spcAft>
                <a:spcPts val="0"/>
              </a:spcAft>
              <a:buClrTx/>
              <a:buSzTx/>
              <a:tabLst/>
              <a:defRPr/>
            </a:pPr>
            <a:endParaRPr lang="en-US" b="1" dirty="0">
              <a:cs typeface="Gill Sans Light" panose="020B0302020104020203" pitchFamily="34" charset="-79"/>
            </a:endParaRPr>
          </a:p>
          <a:p>
            <a:pPr marR="0" lvl="0" algn="l" defTabSz="914400" rtl="0" eaLnBrk="1" fontAlgn="auto" latinLnBrk="0" hangingPunct="1">
              <a:lnSpc>
                <a:spcPct val="100000"/>
              </a:lnSpc>
              <a:spcBef>
                <a:spcPts val="0"/>
              </a:spcBef>
              <a:spcAft>
                <a:spcPts val="0"/>
              </a:spcAft>
              <a:buClrTx/>
              <a:buSzTx/>
              <a:tabLst/>
              <a:defRPr/>
            </a:pPr>
            <a:endParaRPr lang="en-US" b="1" dirty="0">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n-lt"/>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n-lt"/>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cs typeface="Gill Sans Light" panose="020B03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mn-lt"/>
              <a:cs typeface="Gill Sans Light" panose="020B0302020104020203" pitchFamily="34" charset="-79"/>
            </a:endParaRPr>
          </a:p>
        </p:txBody>
      </p:sp>
    </p:spTree>
    <p:extLst>
      <p:ext uri="{BB962C8B-B14F-4D97-AF65-F5344CB8AC3E}">
        <p14:creationId xmlns:p14="http://schemas.microsoft.com/office/powerpoint/2010/main" val="131708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AE68C64-67AD-2C02-C17D-FC0F8EE1790A}"/>
              </a:ext>
            </a:extLst>
          </p:cNvPr>
          <p:cNvSpPr txBox="1"/>
          <p:nvPr/>
        </p:nvSpPr>
        <p:spPr>
          <a:xfrm>
            <a:off x="886460" y="689094"/>
            <a:ext cx="6101080" cy="615553"/>
          </a:xfrm>
          <a:prstGeom prst="rect">
            <a:avLst/>
          </a:prstGeom>
          <a:noFill/>
        </p:spPr>
        <p:txBody>
          <a:bodyPr wrap="square">
            <a:spAutoFit/>
          </a:bodyPr>
          <a:lstStyle/>
          <a:p>
            <a:r>
              <a:rPr lang="en-US" sz="3400" b="1" kern="1200" dirty="0">
                <a:solidFill>
                  <a:schemeClr val="tx1"/>
                </a:solidFill>
                <a:latin typeface="New roman"/>
              </a:rPr>
              <a:t>Conclusion</a:t>
            </a:r>
            <a:endParaRPr lang="en-US" sz="3400" dirty="0">
              <a:latin typeface="New roman"/>
            </a:endParaRPr>
          </a:p>
        </p:txBody>
      </p:sp>
      <p:sp>
        <p:nvSpPr>
          <p:cNvPr id="5" name="TextBox 4">
            <a:extLst>
              <a:ext uri="{FF2B5EF4-FFF2-40B4-BE49-F238E27FC236}">
                <a16:creationId xmlns:a16="http://schemas.microsoft.com/office/drawing/2014/main" xmlns="" id="{753A53BD-A81D-62E5-72B3-AEC1BC53DEC3}"/>
              </a:ext>
            </a:extLst>
          </p:cNvPr>
          <p:cNvSpPr txBox="1"/>
          <p:nvPr/>
        </p:nvSpPr>
        <p:spPr>
          <a:xfrm>
            <a:off x="386080" y="1587421"/>
            <a:ext cx="8765540" cy="3330399"/>
          </a:xfrm>
          <a:prstGeom prst="rect">
            <a:avLst/>
          </a:prstGeom>
          <a:noFill/>
        </p:spPr>
        <p:txBody>
          <a:bodyPr wrap="square">
            <a:spAutoFit/>
          </a:bodyPr>
          <a:lstStyle/>
          <a:p>
            <a:pPr>
              <a:lnSpc>
                <a:spcPct val="200000"/>
              </a:lnSpc>
            </a:pPr>
            <a:r>
              <a:rPr lang="en-US" dirty="0"/>
              <a:t>Overall, the authors' Markov Chain model provides a useful tool for studying the stochastic nature of gene expression and replication in biological systems and for making predictions about the variability of these processes. By simulating the transitions between different states of gene expression and replication as a Markov Chain, the model captures the randomness of these processes and allows researchers to better understand the </a:t>
            </a:r>
            <a:r>
              <a:rPr lang="en-US" dirty="0" smtClean="0"/>
              <a:t>behavior of </a:t>
            </a:r>
            <a:r>
              <a:rPr lang="en-US" dirty="0"/>
              <a:t>biological systems.</a:t>
            </a:r>
            <a:endParaRPr lang="en-US" dirty="0">
              <a:latin typeface="New roman"/>
            </a:endParaRPr>
          </a:p>
        </p:txBody>
      </p:sp>
    </p:spTree>
    <p:extLst>
      <p:ext uri="{BB962C8B-B14F-4D97-AF65-F5344CB8AC3E}">
        <p14:creationId xmlns:p14="http://schemas.microsoft.com/office/powerpoint/2010/main" val="297182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24307D56CA9B4780B3D884BF911D3D" ma:contentTypeVersion="2" ma:contentTypeDescription="Create a new document." ma:contentTypeScope="" ma:versionID="cbce394905426d557c3fca2cc668a15f">
  <xsd:schema xmlns:xsd="http://www.w3.org/2001/XMLSchema" xmlns:xs="http://www.w3.org/2001/XMLSchema" xmlns:p="http://schemas.microsoft.com/office/2006/metadata/properties" xmlns:ns3="77d75a57-d303-44b2-8916-7df41b3fed39" targetNamespace="http://schemas.microsoft.com/office/2006/metadata/properties" ma:root="true" ma:fieldsID="ba65b76b146214ae13b33d56f41dd8cb" ns3:_="">
    <xsd:import namespace="77d75a57-d303-44b2-8916-7df41b3fed3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d75a57-d303-44b2-8916-7df41b3fed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03EFA-C05C-4064-964A-A820F3500D3A}">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77d75a57-d303-44b2-8916-7df41b3fed39"/>
    <ds:schemaRef ds:uri="http://www.w3.org/XML/1998/namespace"/>
  </ds:schemaRefs>
</ds:datastoreItem>
</file>

<file path=customXml/itemProps2.xml><?xml version="1.0" encoding="utf-8"?>
<ds:datastoreItem xmlns:ds="http://schemas.openxmlformats.org/officeDocument/2006/customXml" ds:itemID="{B5165C71-801A-4F0B-88E7-00BD7E7C5BAB}">
  <ds:schemaRefs>
    <ds:schemaRef ds:uri="http://schemas.microsoft.com/sharepoint/v3/contenttype/forms"/>
  </ds:schemaRefs>
</ds:datastoreItem>
</file>

<file path=customXml/itemProps3.xml><?xml version="1.0" encoding="utf-8"?>
<ds:datastoreItem xmlns:ds="http://schemas.openxmlformats.org/officeDocument/2006/customXml" ds:itemID="{9489AED8-1201-41D6-94B3-FDAB9EDA31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d75a57-d303-44b2-8916-7df41b3fed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{ECF01BB4-5129-403E-A0BF-FADE3A940106}tf11964407_win32</Template>
  <TotalTime>155</TotalTime>
  <Words>285</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Courier New</vt:lpstr>
      <vt:lpstr>Gill Sans Light</vt:lpstr>
      <vt:lpstr>Gill Sans Nova</vt:lpstr>
      <vt:lpstr>Gill Sans Nova Light</vt:lpstr>
      <vt:lpstr>Gill Sans Nova Light (Body)</vt:lpstr>
      <vt:lpstr>New roman</vt:lpstr>
      <vt:lpstr>Sagona Book</vt:lpstr>
      <vt:lpstr>Söhne</vt:lpstr>
      <vt:lpstr>Wingdings</vt:lpstr>
      <vt:lpstr>Office Theme</vt:lpstr>
      <vt:lpstr>Markov Chain Model Case Study Project</vt:lpstr>
      <vt:lpstr>PowerPoint Presentation</vt:lpstr>
      <vt:lpstr>stochastic models are:</vt:lpstr>
      <vt:lpstr>Introduction to Stochastic Models:</vt:lpstr>
      <vt:lpstr>Introduction to Stochastic Models:</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Queuing Model Case Study Project</dc:title>
  <dc:creator>مروه اسامه امام سيد</dc:creator>
  <cp:lastModifiedBy>Windows User</cp:lastModifiedBy>
  <cp:revision>6</cp:revision>
  <dcterms:created xsi:type="dcterms:W3CDTF">2023-05-08T20:31:50Z</dcterms:created>
  <dcterms:modified xsi:type="dcterms:W3CDTF">2023-06-20T23:42:14Z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0x0101009B24307D56CA9B4780B3D884BF911D3D</vt:lpwstr>
  </property>
</Properties>
</file>