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98" r:id="rId6"/>
    <p:sldId id="297" r:id="rId7"/>
    <p:sldId id="296" r:id="rId8"/>
    <p:sldId id="299" r:id="rId9"/>
    <p:sldId id="262" r:id="rId10"/>
    <p:sldId id="301" r:id="rId11"/>
    <p:sldId id="30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830"/>
  </p:normalViewPr>
  <p:slideViewPr>
    <p:cSldViewPr snapToGrid="0">
      <p:cViewPr varScale="1">
        <p:scale>
          <a:sx n="57" d="100"/>
          <a:sy n="57" d="100"/>
        </p:scale>
        <p:origin x="20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200" d="100"/>
        <a:sy n="200" d="100"/>
      </p:scale>
      <p:origin x="0" y="-3715"/>
    </p:cViewPr>
  </p:sorter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6/21/2023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709126" y="1710192"/>
            <a:ext cx="9787812" cy="2387600"/>
          </a:xfrm>
        </p:spPr>
        <p:txBody>
          <a:bodyPr/>
          <a:lstStyle/>
          <a:p>
            <a:r>
              <a:rPr lang="en-US" dirty="0"/>
              <a:t>Queuing Model Case Study Project</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9B59871E-128A-ABE4-CEA4-F4CF7906050E}"/>
              </a:ext>
            </a:extLst>
          </p:cNvPr>
          <p:cNvSpPr txBox="1">
            <a:spLocks/>
          </p:cNvSpPr>
          <p:nvPr/>
        </p:nvSpPr>
        <p:spPr>
          <a:xfrm>
            <a:off x="704384" y="2788521"/>
            <a:ext cx="622953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agenda</a:t>
            </a:r>
            <a:endParaRPr lang="en-US" dirty="0"/>
          </a:p>
        </p:txBody>
      </p:sp>
      <p:graphicFrame>
        <p:nvGraphicFramePr>
          <p:cNvPr id="6" name="Table 4">
            <a:extLst>
              <a:ext uri="{FF2B5EF4-FFF2-40B4-BE49-F238E27FC236}">
                <a16:creationId xmlns:a16="http://schemas.microsoft.com/office/drawing/2014/main" xmlns="" id="{B1B53B7C-497B-920A-EB3B-7B5FA1E5C670}"/>
              </a:ext>
            </a:extLst>
          </p:cNvPr>
          <p:cNvGraphicFramePr>
            <a:graphicFrameLocks/>
          </p:cNvGraphicFramePr>
          <p:nvPr>
            <p:extLst>
              <p:ext uri="{D42A27DB-BD31-4B8C-83A1-F6EECF244321}">
                <p14:modId xmlns:p14="http://schemas.microsoft.com/office/powerpoint/2010/main" val="14818250"/>
              </p:ext>
            </p:extLst>
          </p:nvPr>
        </p:nvGraphicFramePr>
        <p:xfrm>
          <a:off x="7481455" y="1212980"/>
          <a:ext cx="4442259" cy="4753159"/>
        </p:xfrm>
        <a:graphic>
          <a:graphicData uri="http://schemas.openxmlformats.org/drawingml/2006/table">
            <a:tbl>
              <a:tblPr firstRow="1" bandRow="1"/>
              <a:tblGrid>
                <a:gridCol w="4442259">
                  <a:extLst>
                    <a:ext uri="{9D8B030D-6E8A-4147-A177-3AD203B41FA5}">
                      <a16:colId xmlns:a16="http://schemas.microsoft.com/office/drawing/2014/main" xmlns="" val="1563570424"/>
                    </a:ext>
                  </a:extLst>
                </a:gridCol>
              </a:tblGrid>
              <a:tr h="792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1.Introduction to stochastic models</a:t>
                      </a:r>
                      <a:endParaRPr lang="en-US" sz="1800" b="1"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1014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2. Introduction to application</a:t>
                      </a:r>
                      <a:endParaRPr lang="en-US" sz="1800" b="1"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0354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3. Model applied in application </a:t>
                      </a:r>
                      <a:endParaRPr lang="en-US" sz="2400" b="1"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9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Gill Sans Nova Light (Body)"/>
                          <a:ea typeface="+mn-ea"/>
                          <a:cs typeface="+mn-cs"/>
                        </a:rPr>
                        <a:t>4.  </a:t>
                      </a:r>
                      <a:r>
                        <a:rPr lang="en-US" sz="2400" b="1" kern="1200" dirty="0">
                          <a:solidFill>
                            <a:schemeClr val="tx1"/>
                          </a:solidFill>
                          <a:latin typeface="Gill Sans Nova Light (Body)"/>
                          <a:ea typeface="+mn-ea"/>
                          <a:cs typeface="+mn-cs"/>
                        </a:rPr>
                        <a:t>Conclusion</a:t>
                      </a:r>
                      <a:endParaRPr lang="en-US" sz="2400" b="1" dirty="0">
                        <a:latin typeface="Gill Sans Nova Light (Body)"/>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886024">
                <a:tc>
                  <a:txBody>
                    <a:bodyPr/>
                    <a:lstStyle/>
                    <a:p>
                      <a:pPr marL="0" algn="r" defTabSz="914400" rtl="0" eaLnBrk="1" latinLnBrk="0" hangingPunct="1"/>
                      <a:endParaRPr lang="en-US" sz="1800" b="1"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spTree>
    <p:extLst>
      <p:ext uri="{BB962C8B-B14F-4D97-AF65-F5344CB8AC3E}">
        <p14:creationId xmlns:p14="http://schemas.microsoft.com/office/powerpoint/2010/main" val="309175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55BE9A4E-D796-3B4D-8640-208493FCCAAD}"/>
              </a:ext>
            </a:extLst>
          </p:cNvPr>
          <p:cNvSpPr>
            <a:spLocks noGrp="1"/>
          </p:cNvSpPr>
          <p:nvPr>
            <p:ph type="title"/>
          </p:nvPr>
        </p:nvSpPr>
        <p:spPr>
          <a:xfrm>
            <a:off x="576072" y="704088"/>
            <a:ext cx="10515600" cy="676656"/>
          </a:xfrm>
        </p:spPr>
        <p:txBody>
          <a:bodyPr/>
          <a:lstStyle/>
          <a:p>
            <a:r>
              <a:rPr lang="en-US" sz="3400" b="1" dirty="0">
                <a:latin typeface="New roman"/>
              </a:rPr>
              <a:t>stochastic models are:</a:t>
            </a:r>
          </a:p>
        </p:txBody>
      </p:sp>
      <p:sp>
        <p:nvSpPr>
          <p:cNvPr id="3" name="Content Placeholder 2">
            <a:extLst>
              <a:ext uri="{FF2B5EF4-FFF2-40B4-BE49-F238E27FC236}">
                <a16:creationId xmlns:a16="http://schemas.microsoft.com/office/drawing/2014/main" xmlns="" id="{99BC1C37-591B-D935-CCEF-ADEADD2B37A8}"/>
              </a:ext>
            </a:extLst>
          </p:cNvPr>
          <p:cNvSpPr txBox="1">
            <a:spLocks/>
          </p:cNvSpPr>
          <p:nvPr/>
        </p:nvSpPr>
        <p:spPr>
          <a:xfrm>
            <a:off x="576072" y="2505075"/>
            <a:ext cx="294436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latin typeface="New roman"/>
              </a:rPr>
              <a:t>are mathematical models that deal with the analysis of random events and the probability of their occurrence.</a:t>
            </a:r>
          </a:p>
          <a:p>
            <a:endParaRPr lang="en-US" dirty="0">
              <a:latin typeface="New roman"/>
            </a:endParaRPr>
          </a:p>
          <a:p>
            <a:endParaRPr lang="en-US" dirty="0">
              <a:latin typeface="New roman"/>
            </a:endParaRPr>
          </a:p>
          <a:p>
            <a:endParaRPr lang="en-US" dirty="0">
              <a:latin typeface="New roman"/>
            </a:endParaRPr>
          </a:p>
        </p:txBody>
      </p:sp>
      <p:sp>
        <p:nvSpPr>
          <p:cNvPr id="4" name="Content Placeholder 4">
            <a:extLst>
              <a:ext uri="{FF2B5EF4-FFF2-40B4-BE49-F238E27FC236}">
                <a16:creationId xmlns:a16="http://schemas.microsoft.com/office/drawing/2014/main" xmlns="" id="{9D2F1ED7-FBCE-A422-3FBA-E481E71C722C}"/>
              </a:ext>
            </a:extLst>
          </p:cNvPr>
          <p:cNvSpPr txBox="1">
            <a:spLocks/>
          </p:cNvSpPr>
          <p:nvPr/>
        </p:nvSpPr>
        <p:spPr>
          <a:xfrm>
            <a:off x="9065770" y="2505075"/>
            <a:ext cx="294436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latin typeface="New roman"/>
              </a:rPr>
              <a:t>based on probability theory, which provides a framework for the analysis of random events.</a:t>
            </a:r>
          </a:p>
        </p:txBody>
      </p:sp>
      <p:sp>
        <p:nvSpPr>
          <p:cNvPr id="6" name="Footer Placeholder 9">
            <a:extLst>
              <a:ext uri="{FF2B5EF4-FFF2-40B4-BE49-F238E27FC236}">
                <a16:creationId xmlns:a16="http://schemas.microsoft.com/office/drawing/2014/main" xmlns="" id="{C28C6B01-2830-71BF-6587-9CB2DC117B5D}"/>
              </a:ext>
            </a:extLst>
          </p:cNvPr>
          <p:cNvSpPr>
            <a:spLocks noGrp="1"/>
          </p:cNvSpPr>
          <p:nvPr>
            <p:ph type="ftr" sz="quarter" idx="11"/>
          </p:nvPr>
        </p:nvSpPr>
        <p:spPr>
          <a:xfrm>
            <a:off x="4379976" y="6464808"/>
            <a:ext cx="3438144" cy="310896"/>
          </a:xfrm>
        </p:spPr>
        <p:txBody>
          <a:bodyPr/>
          <a:lstStyle/>
          <a:p>
            <a:r>
              <a:rPr lang="en-US" b="1" dirty="0">
                <a:latin typeface="New roman"/>
              </a:rPr>
              <a:t>presentation title</a:t>
            </a:r>
          </a:p>
        </p:txBody>
      </p:sp>
      <p:sp>
        <p:nvSpPr>
          <p:cNvPr id="7" name="Slide Number Placeholder 10">
            <a:extLst>
              <a:ext uri="{FF2B5EF4-FFF2-40B4-BE49-F238E27FC236}">
                <a16:creationId xmlns:a16="http://schemas.microsoft.com/office/drawing/2014/main" xmlns="" id="{411E4B05-12E3-FA10-DD9F-2093E87C0BFB}"/>
              </a:ext>
            </a:extLst>
          </p:cNvPr>
          <p:cNvSpPr>
            <a:spLocks noGrp="1"/>
          </p:cNvSpPr>
          <p:nvPr>
            <p:ph type="sldNum" sz="quarter" idx="12"/>
          </p:nvPr>
        </p:nvSpPr>
        <p:spPr>
          <a:xfrm>
            <a:off x="11027664" y="6464808"/>
            <a:ext cx="987552" cy="310896"/>
          </a:xfrm>
        </p:spPr>
        <p:txBody>
          <a:bodyPr/>
          <a:lstStyle/>
          <a:p>
            <a:fld id="{58FB4751-880F-D840-AAA9-3A15815CC996}" type="slidenum">
              <a:rPr lang="en-US" b="1" smtClean="0">
                <a:latin typeface="New roman"/>
              </a:rPr>
              <a:pPr/>
              <a:t>3</a:t>
            </a:fld>
            <a:endParaRPr lang="en-US" b="1" dirty="0">
              <a:latin typeface="New roman"/>
            </a:endParaRPr>
          </a:p>
        </p:txBody>
      </p:sp>
      <p:sp>
        <p:nvSpPr>
          <p:cNvPr id="8" name="TextBox 7">
            <a:extLst>
              <a:ext uri="{FF2B5EF4-FFF2-40B4-BE49-F238E27FC236}">
                <a16:creationId xmlns:a16="http://schemas.microsoft.com/office/drawing/2014/main" xmlns="" id="{42FEBB7C-5ACA-4486-BDC9-42777BFA09A8}"/>
              </a:ext>
            </a:extLst>
          </p:cNvPr>
          <p:cNvSpPr txBox="1"/>
          <p:nvPr/>
        </p:nvSpPr>
        <p:spPr>
          <a:xfrm>
            <a:off x="4580398" y="2537781"/>
            <a:ext cx="3237722" cy="2246769"/>
          </a:xfrm>
          <a:prstGeom prst="rect">
            <a:avLst/>
          </a:prstGeom>
          <a:noFill/>
        </p:spPr>
        <p:txBody>
          <a:bodyPr wrap="square">
            <a:spAutoFit/>
          </a:bodyPr>
          <a:lstStyle/>
          <a:p>
            <a:pPr marL="285750" indent="-285750">
              <a:buFont typeface="Courier New" panose="02070309020205020404" pitchFamily="49" charset="0"/>
              <a:buChar char="o"/>
            </a:pPr>
            <a:r>
              <a:rPr lang="en-US" sz="2800" i="0" dirty="0">
                <a:effectLst/>
                <a:latin typeface="New roman"/>
              </a:rPr>
              <a:t>used to study systems that are subject to uncertainty and randomness.</a:t>
            </a:r>
            <a:endParaRPr lang="en-US" sz="2800" dirty="0">
              <a:latin typeface="New roman"/>
            </a:endParaRPr>
          </a:p>
        </p:txBody>
      </p:sp>
    </p:spTree>
    <p:extLst>
      <p:ext uri="{BB962C8B-B14F-4D97-AF65-F5344CB8AC3E}">
        <p14:creationId xmlns:p14="http://schemas.microsoft.com/office/powerpoint/2010/main" val="60697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37D802C-9E66-91E5-3D71-D7DCCFB51DE9}"/>
              </a:ext>
            </a:extLst>
          </p:cNvPr>
          <p:cNvSpPr>
            <a:spLocks noGrp="1"/>
          </p:cNvSpPr>
          <p:nvPr>
            <p:ph type="title"/>
          </p:nvPr>
        </p:nvSpPr>
        <p:spPr>
          <a:xfrm>
            <a:off x="798020" y="480443"/>
            <a:ext cx="10059249" cy="683340"/>
          </a:xfrm>
        </p:spPr>
        <p:txBody>
          <a:bodyPr/>
          <a:lstStyle/>
          <a:p>
            <a:r>
              <a:rPr lang="en-US" sz="4000" b="0" i="0" dirty="0">
                <a:solidFill>
                  <a:schemeClr val="tx1"/>
                </a:solidFill>
                <a:effectLst/>
                <a:latin typeface="Söhne"/>
              </a:rPr>
              <a:t>Introduction to Stochastic Models:</a:t>
            </a:r>
            <a:endParaRPr lang="en-US" sz="4000" dirty="0">
              <a:solidFill>
                <a:schemeClr val="tx1"/>
              </a:solidFill>
            </a:endParaRPr>
          </a:p>
        </p:txBody>
      </p:sp>
      <p:sp>
        <p:nvSpPr>
          <p:cNvPr id="3" name="TextBox 2">
            <a:extLst>
              <a:ext uri="{FF2B5EF4-FFF2-40B4-BE49-F238E27FC236}">
                <a16:creationId xmlns:a16="http://schemas.microsoft.com/office/drawing/2014/main" xmlns="" id="{0736A3F5-7FB5-E325-DE54-E562676E36D1}"/>
              </a:ext>
            </a:extLst>
          </p:cNvPr>
          <p:cNvSpPr txBox="1"/>
          <p:nvPr/>
        </p:nvSpPr>
        <p:spPr>
          <a:xfrm>
            <a:off x="478916" y="2030002"/>
            <a:ext cx="11421687" cy="3416320"/>
          </a:xfrm>
          <a:prstGeom prst="rect">
            <a:avLst/>
          </a:prstGeom>
          <a:noFill/>
        </p:spPr>
        <p:txBody>
          <a:bodyPr wrap="square">
            <a:spAutoFit/>
          </a:bodyPr>
          <a:lstStyle/>
          <a:p>
            <a:r>
              <a:rPr lang="en-US" b="1" i="0" dirty="0">
                <a:effectLst/>
                <a:latin typeface="Söhne"/>
              </a:rPr>
              <a:t>                                            </a:t>
            </a:r>
            <a:endParaRPr lang="en-US" b="0" i="0" dirty="0">
              <a:effectLst/>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p:txBody>
      </p:sp>
      <p:sp>
        <p:nvSpPr>
          <p:cNvPr id="4" name="Oval 3">
            <a:extLst>
              <a:ext uri="{FF2B5EF4-FFF2-40B4-BE49-F238E27FC236}">
                <a16:creationId xmlns:a16="http://schemas.microsoft.com/office/drawing/2014/main" xmlns="" id="{A7E3CCCA-A513-A1F5-0B96-0325EF813272}"/>
              </a:ext>
            </a:extLst>
          </p:cNvPr>
          <p:cNvSpPr/>
          <p:nvPr/>
        </p:nvSpPr>
        <p:spPr>
          <a:xfrm>
            <a:off x="6521112" y="3248661"/>
            <a:ext cx="3246998" cy="1502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continuous-time models</a:t>
            </a:r>
            <a:endParaRPr lang="en-US" dirty="0">
              <a:solidFill>
                <a:schemeClr val="tx1"/>
              </a:solidFill>
            </a:endParaRPr>
          </a:p>
        </p:txBody>
      </p:sp>
      <p:sp>
        <p:nvSpPr>
          <p:cNvPr id="5" name="Oval 4">
            <a:extLst>
              <a:ext uri="{FF2B5EF4-FFF2-40B4-BE49-F238E27FC236}">
                <a16:creationId xmlns:a16="http://schemas.microsoft.com/office/drawing/2014/main" xmlns="" id="{276CEFD6-E051-74FC-3A17-98226017582B}"/>
              </a:ext>
            </a:extLst>
          </p:cNvPr>
          <p:cNvSpPr/>
          <p:nvPr/>
        </p:nvSpPr>
        <p:spPr>
          <a:xfrm>
            <a:off x="1046895" y="3307763"/>
            <a:ext cx="3153747" cy="144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discrete-time </a:t>
            </a:r>
          </a:p>
          <a:p>
            <a:pPr algn="ctr"/>
            <a:r>
              <a:rPr lang="en-US" b="0" i="0" dirty="0">
                <a:solidFill>
                  <a:schemeClr val="tx1"/>
                </a:solidFill>
                <a:effectLst/>
                <a:latin typeface="Söhne"/>
              </a:rPr>
              <a:t>models</a:t>
            </a:r>
            <a:endParaRPr lang="en-US" dirty="0">
              <a:solidFill>
                <a:schemeClr val="tx1"/>
              </a:solidFill>
            </a:endParaRPr>
          </a:p>
        </p:txBody>
      </p:sp>
      <p:sp>
        <p:nvSpPr>
          <p:cNvPr id="6" name="Rectangle 5">
            <a:extLst>
              <a:ext uri="{FF2B5EF4-FFF2-40B4-BE49-F238E27FC236}">
                <a16:creationId xmlns:a16="http://schemas.microsoft.com/office/drawing/2014/main" xmlns="" id="{6AB7F75E-133F-AC61-30BA-766AA8B1C07B}"/>
              </a:ext>
            </a:extLst>
          </p:cNvPr>
          <p:cNvSpPr/>
          <p:nvPr/>
        </p:nvSpPr>
        <p:spPr>
          <a:xfrm>
            <a:off x="905069" y="21833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D34591B6-F7D4-4B59-8AF3-5B4A40F07849}"/>
              </a:ext>
            </a:extLst>
          </p:cNvPr>
          <p:cNvSpPr/>
          <p:nvPr/>
        </p:nvSpPr>
        <p:spPr>
          <a:xfrm>
            <a:off x="2435290" y="1727731"/>
            <a:ext cx="6214188" cy="95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solidFill>
                  <a:schemeClr val="tx1"/>
                </a:solidFill>
                <a:effectLst/>
                <a:latin typeface="Söhne"/>
              </a:rPr>
              <a:t>Stochastic models can be classified into two main categories</a:t>
            </a:r>
          </a:p>
        </p:txBody>
      </p:sp>
      <p:sp>
        <p:nvSpPr>
          <p:cNvPr id="14" name="Arrow: Bent 13">
            <a:extLst>
              <a:ext uri="{FF2B5EF4-FFF2-40B4-BE49-F238E27FC236}">
                <a16:creationId xmlns:a16="http://schemas.microsoft.com/office/drawing/2014/main" xmlns="" id="{5E545758-63FA-FD76-14BF-4896AAF3F522}"/>
              </a:ext>
            </a:extLst>
          </p:cNvPr>
          <p:cNvSpPr/>
          <p:nvPr/>
        </p:nvSpPr>
        <p:spPr>
          <a:xfrm flipV="1">
            <a:off x="5876657" y="2672556"/>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Bent 15">
            <a:extLst>
              <a:ext uri="{FF2B5EF4-FFF2-40B4-BE49-F238E27FC236}">
                <a16:creationId xmlns:a16="http://schemas.microsoft.com/office/drawing/2014/main" xmlns="" id="{75427F07-6F26-076E-A0C7-E4DD028F58DD}"/>
              </a:ext>
            </a:extLst>
          </p:cNvPr>
          <p:cNvSpPr/>
          <p:nvPr/>
        </p:nvSpPr>
        <p:spPr>
          <a:xfrm flipH="1" flipV="1">
            <a:off x="4200642" y="2672554"/>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4300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37D802C-9E66-91E5-3D71-D7DCCFB51DE9}"/>
              </a:ext>
            </a:extLst>
          </p:cNvPr>
          <p:cNvSpPr>
            <a:spLocks noGrp="1"/>
          </p:cNvSpPr>
          <p:nvPr>
            <p:ph type="title"/>
          </p:nvPr>
        </p:nvSpPr>
        <p:spPr>
          <a:xfrm>
            <a:off x="798020" y="480443"/>
            <a:ext cx="10059249" cy="683340"/>
          </a:xfrm>
        </p:spPr>
        <p:txBody>
          <a:bodyPr/>
          <a:lstStyle/>
          <a:p>
            <a:r>
              <a:rPr lang="en-US" sz="3400" b="0" i="0" dirty="0">
                <a:solidFill>
                  <a:schemeClr val="tx1"/>
                </a:solidFill>
                <a:effectLst/>
                <a:latin typeface="New roman"/>
              </a:rPr>
              <a:t>Introduction to Stochastic Models:</a:t>
            </a:r>
            <a:endParaRPr lang="en-US" sz="3400" dirty="0">
              <a:solidFill>
                <a:schemeClr val="tx1"/>
              </a:solidFill>
              <a:latin typeface="New roman"/>
            </a:endParaRPr>
          </a:p>
        </p:txBody>
      </p:sp>
      <p:sp>
        <p:nvSpPr>
          <p:cNvPr id="3" name="TextBox 2">
            <a:extLst>
              <a:ext uri="{FF2B5EF4-FFF2-40B4-BE49-F238E27FC236}">
                <a16:creationId xmlns:a16="http://schemas.microsoft.com/office/drawing/2014/main" xmlns="" id="{0736A3F5-7FB5-E325-DE54-E562676E36D1}"/>
              </a:ext>
            </a:extLst>
          </p:cNvPr>
          <p:cNvSpPr txBox="1"/>
          <p:nvPr/>
        </p:nvSpPr>
        <p:spPr>
          <a:xfrm>
            <a:off x="478916" y="2030002"/>
            <a:ext cx="11421687" cy="3416320"/>
          </a:xfrm>
          <a:prstGeom prst="rect">
            <a:avLst/>
          </a:prstGeom>
          <a:noFill/>
        </p:spPr>
        <p:txBody>
          <a:bodyPr wrap="square">
            <a:spAutoFit/>
          </a:bodyPr>
          <a:lstStyle/>
          <a:p>
            <a:r>
              <a:rPr lang="en-US" b="1" i="0" dirty="0">
                <a:effectLst/>
                <a:latin typeface="New roman"/>
              </a:rPr>
              <a:t>                                            </a:t>
            </a:r>
            <a:endParaRPr lang="en-US" b="0" i="0" dirty="0">
              <a:effectLst/>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p:txBody>
      </p:sp>
      <p:sp>
        <p:nvSpPr>
          <p:cNvPr id="4" name="Oval 3">
            <a:extLst>
              <a:ext uri="{FF2B5EF4-FFF2-40B4-BE49-F238E27FC236}">
                <a16:creationId xmlns:a16="http://schemas.microsoft.com/office/drawing/2014/main" xmlns="" id="{A7E3CCCA-A513-A1F5-0B96-0325EF813272}"/>
              </a:ext>
            </a:extLst>
          </p:cNvPr>
          <p:cNvSpPr/>
          <p:nvPr/>
        </p:nvSpPr>
        <p:spPr>
          <a:xfrm>
            <a:off x="6716256" y="3223261"/>
            <a:ext cx="3246998" cy="1502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New roman"/>
              </a:rPr>
              <a:t>non-Markov models</a:t>
            </a:r>
            <a:endParaRPr lang="en-US" dirty="0">
              <a:solidFill>
                <a:schemeClr val="tx1"/>
              </a:solidFill>
              <a:latin typeface="New roman"/>
            </a:endParaRPr>
          </a:p>
        </p:txBody>
      </p:sp>
      <p:sp>
        <p:nvSpPr>
          <p:cNvPr id="5" name="Oval 4">
            <a:extLst>
              <a:ext uri="{FF2B5EF4-FFF2-40B4-BE49-F238E27FC236}">
                <a16:creationId xmlns:a16="http://schemas.microsoft.com/office/drawing/2014/main" xmlns="" id="{276CEFD6-E051-74FC-3A17-98226017582B}"/>
              </a:ext>
            </a:extLst>
          </p:cNvPr>
          <p:cNvSpPr/>
          <p:nvPr/>
        </p:nvSpPr>
        <p:spPr>
          <a:xfrm>
            <a:off x="1046895" y="3307763"/>
            <a:ext cx="3153747" cy="144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New roman"/>
              </a:rPr>
              <a:t>Markov models</a:t>
            </a:r>
            <a:endParaRPr lang="en-US" dirty="0">
              <a:solidFill>
                <a:schemeClr val="tx1"/>
              </a:solidFill>
              <a:latin typeface="New roman"/>
            </a:endParaRPr>
          </a:p>
        </p:txBody>
      </p:sp>
      <p:sp>
        <p:nvSpPr>
          <p:cNvPr id="6" name="Rectangle 5">
            <a:extLst>
              <a:ext uri="{FF2B5EF4-FFF2-40B4-BE49-F238E27FC236}">
                <a16:creationId xmlns:a16="http://schemas.microsoft.com/office/drawing/2014/main" xmlns="" id="{6AB7F75E-133F-AC61-30BA-766AA8B1C07B}"/>
              </a:ext>
            </a:extLst>
          </p:cNvPr>
          <p:cNvSpPr/>
          <p:nvPr/>
        </p:nvSpPr>
        <p:spPr>
          <a:xfrm>
            <a:off x="905069" y="21833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w roman"/>
            </a:endParaRPr>
          </a:p>
        </p:txBody>
      </p:sp>
      <p:sp>
        <p:nvSpPr>
          <p:cNvPr id="7" name="Rectangle 6">
            <a:extLst>
              <a:ext uri="{FF2B5EF4-FFF2-40B4-BE49-F238E27FC236}">
                <a16:creationId xmlns:a16="http://schemas.microsoft.com/office/drawing/2014/main" xmlns="" id="{D34591B6-F7D4-4B59-8AF3-5B4A40F07849}"/>
              </a:ext>
            </a:extLst>
          </p:cNvPr>
          <p:cNvSpPr/>
          <p:nvPr/>
        </p:nvSpPr>
        <p:spPr>
          <a:xfrm>
            <a:off x="2435290" y="1727731"/>
            <a:ext cx="6214188" cy="95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solidFill>
                  <a:schemeClr val="tx1"/>
                </a:solidFill>
                <a:effectLst/>
                <a:latin typeface="New roman"/>
              </a:rPr>
              <a:t>Stochastic models can also be classified into two main types</a:t>
            </a:r>
          </a:p>
        </p:txBody>
      </p:sp>
      <p:sp>
        <p:nvSpPr>
          <p:cNvPr id="14" name="Arrow: Bent 13">
            <a:extLst>
              <a:ext uri="{FF2B5EF4-FFF2-40B4-BE49-F238E27FC236}">
                <a16:creationId xmlns:a16="http://schemas.microsoft.com/office/drawing/2014/main" xmlns="" id="{5E545758-63FA-FD76-14BF-4896AAF3F522}"/>
              </a:ext>
            </a:extLst>
          </p:cNvPr>
          <p:cNvSpPr/>
          <p:nvPr/>
        </p:nvSpPr>
        <p:spPr>
          <a:xfrm flipV="1">
            <a:off x="5876657" y="2672556"/>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New roman"/>
            </a:endParaRPr>
          </a:p>
        </p:txBody>
      </p:sp>
      <p:sp>
        <p:nvSpPr>
          <p:cNvPr id="16" name="Arrow: Bent 15">
            <a:extLst>
              <a:ext uri="{FF2B5EF4-FFF2-40B4-BE49-F238E27FC236}">
                <a16:creationId xmlns:a16="http://schemas.microsoft.com/office/drawing/2014/main" xmlns="" id="{75427F07-6F26-076E-A0C7-E4DD028F58DD}"/>
              </a:ext>
            </a:extLst>
          </p:cNvPr>
          <p:cNvSpPr/>
          <p:nvPr/>
        </p:nvSpPr>
        <p:spPr>
          <a:xfrm flipH="1" flipV="1">
            <a:off x="4200641" y="2672553"/>
            <a:ext cx="591940"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New roman"/>
            </a:endParaRPr>
          </a:p>
        </p:txBody>
      </p:sp>
    </p:spTree>
    <p:extLst>
      <p:ext uri="{BB962C8B-B14F-4D97-AF65-F5344CB8AC3E}">
        <p14:creationId xmlns:p14="http://schemas.microsoft.com/office/powerpoint/2010/main" val="345297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1B88839-849E-A28E-1AFA-E69165CE92A5}"/>
              </a:ext>
            </a:extLst>
          </p:cNvPr>
          <p:cNvSpPr txBox="1"/>
          <p:nvPr/>
        </p:nvSpPr>
        <p:spPr>
          <a:xfrm>
            <a:off x="368300" y="790694"/>
            <a:ext cx="6101080"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400" b="1" dirty="0">
                <a:latin typeface="New roman"/>
              </a:rPr>
              <a:t> Introduction to application</a:t>
            </a:r>
            <a:endParaRPr lang="en-US" sz="3400" b="1" kern="1200" dirty="0">
              <a:solidFill>
                <a:schemeClr val="tx1"/>
              </a:solidFill>
              <a:latin typeface="New roman"/>
            </a:endParaRPr>
          </a:p>
        </p:txBody>
      </p:sp>
      <p:sp>
        <p:nvSpPr>
          <p:cNvPr id="20" name="TextBox 19">
            <a:extLst>
              <a:ext uri="{FF2B5EF4-FFF2-40B4-BE49-F238E27FC236}">
                <a16:creationId xmlns:a16="http://schemas.microsoft.com/office/drawing/2014/main" xmlns="" id="{6E92450B-C696-69F0-4C6F-8C81E7ADFB33}"/>
              </a:ext>
            </a:extLst>
          </p:cNvPr>
          <p:cNvSpPr txBox="1"/>
          <p:nvPr/>
        </p:nvSpPr>
        <p:spPr>
          <a:xfrm>
            <a:off x="591820" y="1818699"/>
            <a:ext cx="7007860" cy="4801314"/>
          </a:xfrm>
          <a:prstGeom prst="rect">
            <a:avLst/>
          </a:prstGeom>
          <a:noFill/>
        </p:spPr>
        <p:txBody>
          <a:bodyPr wrap="square">
            <a:spAutoFit/>
          </a:bodyPr>
          <a:lstStyle/>
          <a:p>
            <a:r>
              <a:rPr lang="en-US" dirty="0">
                <a:latin typeface="New roman"/>
              </a:rPr>
              <a:t>A call center is a team of customer service specialists who help field phone calls from customers with questions about a company's services or products.</a:t>
            </a:r>
          </a:p>
          <a:p>
            <a:endParaRPr lang="en-US" dirty="0">
              <a:latin typeface="New roman"/>
            </a:endParaRPr>
          </a:p>
          <a:p>
            <a:pPr marL="285750" indent="-285750">
              <a:buFont typeface="Wingdings" panose="05000000000000000000" pitchFamily="2" charset="2"/>
              <a:buChar char="Ø"/>
            </a:pPr>
            <a:r>
              <a:rPr lang="en-US" dirty="0">
                <a:latin typeface="New roman"/>
              </a:rPr>
              <a:t>play a crucial role in providing:</a:t>
            </a:r>
          </a:p>
          <a:p>
            <a:pPr marL="742950" lvl="1" indent="-285750">
              <a:buFont typeface="Courier New" panose="02070309020205020404" pitchFamily="49" charset="0"/>
              <a:buChar char="o"/>
            </a:pPr>
            <a:r>
              <a:rPr lang="en-US" dirty="0">
                <a:latin typeface="New roman"/>
              </a:rPr>
              <a:t>Customer service </a:t>
            </a:r>
          </a:p>
          <a:p>
            <a:pPr marL="742950" lvl="1" indent="-285750">
              <a:buFont typeface="Courier New" panose="02070309020205020404" pitchFamily="49" charset="0"/>
              <a:buChar char="o"/>
            </a:pPr>
            <a:r>
              <a:rPr lang="en-US" dirty="0">
                <a:latin typeface="New roman"/>
              </a:rPr>
              <a:t>Support to a wide range of industries, from telecommunications and banking healthcare.</a:t>
            </a:r>
          </a:p>
          <a:p>
            <a:pPr marL="285750" lvl="1" indent="-285750">
              <a:buFont typeface="Wingdings" panose="05000000000000000000" pitchFamily="2" charset="2"/>
              <a:buChar char="Ø"/>
            </a:pPr>
            <a:r>
              <a:rPr lang="en-US" dirty="0">
                <a:latin typeface="New roman"/>
              </a:rPr>
              <a:t>The efficiency and effectiveness of call centers are critical to:</a:t>
            </a:r>
          </a:p>
          <a:p>
            <a:pPr marL="742950" lvl="2" indent="-285750">
              <a:buFont typeface="Courier New" panose="02070309020205020404" pitchFamily="49" charset="0"/>
              <a:buChar char="o"/>
            </a:pPr>
            <a:r>
              <a:rPr lang="en-US" kern="1200" dirty="0">
                <a:solidFill>
                  <a:srgbClr val="543E34"/>
                </a:solidFill>
                <a:effectLst/>
                <a:latin typeface="New roman"/>
              </a:rPr>
              <a:t>Satisfaction</a:t>
            </a:r>
          </a:p>
          <a:p>
            <a:pPr marL="742950" lvl="2" indent="-285750">
              <a:buFont typeface="Courier New" panose="02070309020205020404" pitchFamily="49" charset="0"/>
              <a:buChar char="o"/>
            </a:pPr>
            <a:r>
              <a:rPr lang="en-US" dirty="0">
                <a:solidFill>
                  <a:srgbClr val="543E34"/>
                </a:solidFill>
                <a:latin typeface="New roman"/>
              </a:rPr>
              <a:t>R</a:t>
            </a:r>
            <a:r>
              <a:rPr lang="en-US" kern="1200" dirty="0">
                <a:solidFill>
                  <a:srgbClr val="543E34"/>
                </a:solidFill>
                <a:effectLst/>
                <a:latin typeface="New roman"/>
              </a:rPr>
              <a:t>educing wait times</a:t>
            </a:r>
            <a:endParaRPr lang="en-US" dirty="0">
              <a:solidFill>
                <a:srgbClr val="543E34"/>
              </a:solidFill>
              <a:latin typeface="New roman"/>
            </a:endParaRPr>
          </a:p>
          <a:p>
            <a:pPr marL="742950" lvl="2" indent="-285750">
              <a:buFont typeface="Courier New" panose="02070309020205020404" pitchFamily="49" charset="0"/>
              <a:buChar char="o"/>
            </a:pPr>
            <a:r>
              <a:rPr lang="en-US" dirty="0">
                <a:solidFill>
                  <a:srgbClr val="543E34"/>
                </a:solidFill>
                <a:latin typeface="New roman"/>
              </a:rPr>
              <a:t>R</a:t>
            </a:r>
            <a:r>
              <a:rPr lang="en-US" kern="1200" dirty="0">
                <a:solidFill>
                  <a:srgbClr val="543E34"/>
                </a:solidFill>
                <a:effectLst/>
                <a:latin typeface="New roman"/>
              </a:rPr>
              <a:t>educing wait times</a:t>
            </a:r>
          </a:p>
          <a:p>
            <a:pPr marL="742950" lvl="2" indent="-285750">
              <a:buFont typeface="Courier New" panose="02070309020205020404" pitchFamily="49" charset="0"/>
              <a:buChar char="o"/>
            </a:pPr>
            <a:r>
              <a:rPr lang="en-US" dirty="0">
                <a:solidFill>
                  <a:srgbClr val="543E34"/>
                </a:solidFill>
                <a:latin typeface="New roman"/>
              </a:rPr>
              <a:t>O</a:t>
            </a:r>
            <a:r>
              <a:rPr lang="en-US" kern="1200" dirty="0">
                <a:solidFill>
                  <a:srgbClr val="543E34"/>
                </a:solidFill>
                <a:effectLst/>
                <a:latin typeface="New roman"/>
              </a:rPr>
              <a:t>ffer comprehensive support</a:t>
            </a:r>
            <a:endParaRPr lang="en-US" dirty="0">
              <a:solidFill>
                <a:srgbClr val="543E34"/>
              </a:solidFill>
              <a:latin typeface="New roman"/>
            </a:endParaRPr>
          </a:p>
          <a:p>
            <a:pPr marL="742950" lvl="2" indent="-285750">
              <a:buFont typeface="Courier New" panose="02070309020205020404" pitchFamily="49" charset="0"/>
              <a:buChar char="o"/>
            </a:pPr>
            <a:r>
              <a:rPr lang="en-US" dirty="0">
                <a:solidFill>
                  <a:srgbClr val="543E34"/>
                </a:solidFill>
                <a:latin typeface="New roman"/>
              </a:rPr>
              <a:t>I</a:t>
            </a:r>
            <a:r>
              <a:rPr lang="en-US" kern="1200" dirty="0">
                <a:solidFill>
                  <a:srgbClr val="543E34"/>
                </a:solidFill>
                <a:effectLst/>
                <a:latin typeface="New roman"/>
              </a:rPr>
              <a:t>mproving overall</a:t>
            </a:r>
          </a:p>
          <a:p>
            <a:pPr marL="742950" lvl="2" indent="-285750">
              <a:buFont typeface="Courier New" panose="02070309020205020404" pitchFamily="49" charset="0"/>
              <a:buChar char="o"/>
            </a:pPr>
            <a:r>
              <a:rPr lang="en-US" kern="1200" dirty="0">
                <a:solidFill>
                  <a:srgbClr val="543E34"/>
                </a:solidFill>
                <a:effectLst/>
                <a:latin typeface="New roman"/>
              </a:rPr>
              <a:t>service quality</a:t>
            </a:r>
            <a:endParaRPr lang="en-US" dirty="0">
              <a:latin typeface="New roman"/>
            </a:endParaRPr>
          </a:p>
          <a:p>
            <a:pPr marL="285750" lvl="1" indent="-285750">
              <a:buFont typeface="Wingdings" panose="05000000000000000000" pitchFamily="2" charset="2"/>
              <a:buChar char="Ø"/>
            </a:pPr>
            <a:endParaRPr lang="en-US" dirty="0">
              <a:latin typeface="New roman"/>
            </a:endParaRPr>
          </a:p>
          <a:p>
            <a:endParaRPr lang="en-US" dirty="0">
              <a:latin typeface="New roman"/>
            </a:endParaRPr>
          </a:p>
        </p:txBody>
      </p:sp>
      <p:pic>
        <p:nvPicPr>
          <p:cNvPr id="1026" name="Picture 2" descr="Ace Your Call Center Application with 4 English Grammar and Personality  Tests | FluentU Business English Blog">
            <a:extLst>
              <a:ext uri="{FF2B5EF4-FFF2-40B4-BE49-F238E27FC236}">
                <a16:creationId xmlns:a16="http://schemas.microsoft.com/office/drawing/2014/main" xmlns="" id="{FF0E24AF-4209-D0DA-A3BD-4EFB41D8A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920" y="2111072"/>
            <a:ext cx="3945890" cy="26358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6D9C8562-C627-8FBC-FAE8-D2CF3975F80C}"/>
              </a:ext>
            </a:extLst>
          </p:cNvPr>
          <p:cNvSpPr txBox="1"/>
          <p:nvPr/>
        </p:nvSpPr>
        <p:spPr>
          <a:xfrm>
            <a:off x="9217660" y="4895334"/>
            <a:ext cx="6101080" cy="307777"/>
          </a:xfrm>
          <a:prstGeom prst="rect">
            <a:avLst/>
          </a:prstGeom>
          <a:noFill/>
        </p:spPr>
        <p:txBody>
          <a:bodyPr wrap="square">
            <a:spAutoFit/>
          </a:bodyPr>
          <a:lstStyle/>
          <a:p>
            <a:r>
              <a:rPr lang="en-US" sz="1400" dirty="0">
                <a:latin typeface="New roman"/>
              </a:rPr>
              <a:t>(Figure 1)</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DE26824-7CB4-F95D-C7DF-8320ACD151F1}"/>
              </a:ext>
            </a:extLst>
          </p:cNvPr>
          <p:cNvSpPr txBox="1"/>
          <p:nvPr/>
        </p:nvSpPr>
        <p:spPr>
          <a:xfrm>
            <a:off x="591820" y="678934"/>
            <a:ext cx="61010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New roman"/>
              </a:rPr>
              <a:t> Model applied in application: </a:t>
            </a:r>
            <a:endParaRPr lang="en-US" sz="2800" b="1" dirty="0">
              <a:latin typeface="New roman"/>
              <a:cs typeface="Gill Sans Light" panose="020B0302020104020203" pitchFamily="34" charset="-79"/>
            </a:endParaRPr>
          </a:p>
        </p:txBody>
      </p:sp>
      <p:sp>
        <p:nvSpPr>
          <p:cNvPr id="4" name="TextBox 3">
            <a:extLst>
              <a:ext uri="{FF2B5EF4-FFF2-40B4-BE49-F238E27FC236}">
                <a16:creationId xmlns:a16="http://schemas.microsoft.com/office/drawing/2014/main" xmlns="" id="{174AC404-F07B-5369-CE45-D89EE38648C1}"/>
              </a:ext>
            </a:extLst>
          </p:cNvPr>
          <p:cNvSpPr txBox="1"/>
          <p:nvPr/>
        </p:nvSpPr>
        <p:spPr>
          <a:xfrm>
            <a:off x="378460" y="1666260"/>
            <a:ext cx="7871460"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cs typeface="Gill Sans Light" panose="020B0302020104020203" pitchFamily="34" charset="-79"/>
              </a:rPr>
              <a:t>The Model applied in this application is M/M/c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dirty="0">
                <a:cs typeface="Gill Sans Light" panose="020B0302020104020203" pitchFamily="34" charset="-79"/>
              </a:rPr>
              <a:t>"M“        stands for the Poisson arrival process, which means that calls arrive randomly over time .</a:t>
            </a:r>
          </a:p>
          <a:p>
            <a:pPr marR="0" lvl="0" algn="l" defTabSz="914400" rtl="0" eaLnBrk="1" fontAlgn="auto" latinLnBrk="0" hangingPunct="1">
              <a:lnSpc>
                <a:spcPct val="100000"/>
              </a:lnSpc>
              <a:spcBef>
                <a:spcPts val="0"/>
              </a:spcBef>
              <a:spcAft>
                <a:spcPts val="0"/>
              </a:spcAft>
              <a:buClrTx/>
              <a:buSzTx/>
              <a:tabLst/>
              <a:defRPr/>
            </a:pPr>
            <a:endParaRPr lang="en-US" b="1" dirty="0">
              <a:cs typeface="Gill Sans Light" panose="020B0302020104020203" pitchFamily="34" charset="-79"/>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dirty="0">
                <a:cs typeface="Gill Sans Light" panose="020B0302020104020203" pitchFamily="34" charset="-79"/>
              </a:rPr>
              <a:t>"M"           also stands for the exponential service time distribution, which means that the time it takes to serve a call follows an exponential distribution.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b="1" dirty="0">
              <a:cs typeface="Gill Sans Light" panose="020B0302020104020203" pitchFamily="34" charset="-79"/>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dirty="0">
                <a:cs typeface="Gill Sans Light" panose="020B0302020104020203" pitchFamily="34" charset="-79"/>
              </a:rPr>
              <a:t>"c"           stands for the number of servers or call center agents that can handle calls simultaneously.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p:txBody>
      </p:sp>
      <p:cxnSp>
        <p:nvCxnSpPr>
          <p:cNvPr id="9" name="Straight Arrow Connector 8">
            <a:extLst>
              <a:ext uri="{FF2B5EF4-FFF2-40B4-BE49-F238E27FC236}">
                <a16:creationId xmlns:a16="http://schemas.microsoft.com/office/drawing/2014/main" xmlns="" id="{C702B5CC-AED5-2D7C-0AE9-6D2F711D53ED}"/>
              </a:ext>
            </a:extLst>
          </p:cNvPr>
          <p:cNvCxnSpPr/>
          <p:nvPr/>
        </p:nvCxnSpPr>
        <p:spPr>
          <a:xfrm>
            <a:off x="1127760" y="2397760"/>
            <a:ext cx="406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xmlns="" id="{FE31BB01-DE59-2FCC-1D81-55F4105DBC3F}"/>
              </a:ext>
            </a:extLst>
          </p:cNvPr>
          <p:cNvCxnSpPr/>
          <p:nvPr/>
        </p:nvCxnSpPr>
        <p:spPr>
          <a:xfrm>
            <a:off x="1178560" y="4066917"/>
            <a:ext cx="406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xmlns="" id="{035EB316-F247-4FC6-B528-82C34E35D473}"/>
              </a:ext>
            </a:extLst>
          </p:cNvPr>
          <p:cNvCxnSpPr>
            <a:cxnSpLocks/>
          </p:cNvCxnSpPr>
          <p:nvPr/>
        </p:nvCxnSpPr>
        <p:spPr>
          <a:xfrm>
            <a:off x="1117600" y="3242140"/>
            <a:ext cx="4673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708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AE68C64-67AD-2C02-C17D-FC0F8EE1790A}"/>
              </a:ext>
            </a:extLst>
          </p:cNvPr>
          <p:cNvSpPr txBox="1"/>
          <p:nvPr/>
        </p:nvSpPr>
        <p:spPr>
          <a:xfrm>
            <a:off x="886460" y="689094"/>
            <a:ext cx="6101080" cy="615553"/>
          </a:xfrm>
          <a:prstGeom prst="rect">
            <a:avLst/>
          </a:prstGeom>
          <a:noFill/>
        </p:spPr>
        <p:txBody>
          <a:bodyPr wrap="square">
            <a:spAutoFit/>
          </a:bodyPr>
          <a:lstStyle/>
          <a:p>
            <a:r>
              <a:rPr lang="en-US" sz="3400" b="1" kern="1200" dirty="0">
                <a:solidFill>
                  <a:schemeClr val="tx1"/>
                </a:solidFill>
                <a:latin typeface="New roman"/>
              </a:rPr>
              <a:t>Conclusion</a:t>
            </a:r>
            <a:endParaRPr lang="en-US" sz="3400" dirty="0">
              <a:latin typeface="New roman"/>
            </a:endParaRPr>
          </a:p>
        </p:txBody>
      </p:sp>
      <p:sp>
        <p:nvSpPr>
          <p:cNvPr id="5" name="TextBox 4">
            <a:extLst>
              <a:ext uri="{FF2B5EF4-FFF2-40B4-BE49-F238E27FC236}">
                <a16:creationId xmlns:a16="http://schemas.microsoft.com/office/drawing/2014/main" xmlns="" id="{753A53BD-A81D-62E5-72B3-AEC1BC53DEC3}"/>
              </a:ext>
            </a:extLst>
          </p:cNvPr>
          <p:cNvSpPr txBox="1"/>
          <p:nvPr/>
        </p:nvSpPr>
        <p:spPr>
          <a:xfrm>
            <a:off x="386080" y="1587421"/>
            <a:ext cx="8765540" cy="3970318"/>
          </a:xfrm>
          <a:prstGeom prst="rect">
            <a:avLst/>
          </a:prstGeom>
          <a:noFill/>
        </p:spPr>
        <p:txBody>
          <a:bodyPr wrap="square">
            <a:spAutoFit/>
          </a:bodyPr>
          <a:lstStyle/>
          <a:p>
            <a:r>
              <a:rPr lang="en-US" dirty="0">
                <a:latin typeface="New roman"/>
              </a:rPr>
              <a:t>The paper "Performance Evaluation of a Queuing Model for a Call Center" presents a modified queuing model that estimates key performance indicators such as waiting time, queue length, and the probability of call abandonment in call centers. </a:t>
            </a:r>
          </a:p>
          <a:p>
            <a:endParaRPr lang="en-US" dirty="0">
              <a:latin typeface="New roman"/>
            </a:endParaRPr>
          </a:p>
          <a:p>
            <a:r>
              <a:rPr lang="en-US" dirty="0">
                <a:latin typeface="New roman"/>
              </a:rPr>
              <a:t>The model is validated using simulation techniques and shown to accurately predict call center performance. The authors suggest that the model can be used to optimize call center operations and improve customer satisfaction.</a:t>
            </a:r>
          </a:p>
          <a:p>
            <a:endParaRPr lang="en-US" dirty="0">
              <a:latin typeface="New roman"/>
            </a:endParaRPr>
          </a:p>
          <a:p>
            <a:r>
              <a:rPr lang="en-US" dirty="0">
                <a:latin typeface="New roman"/>
              </a:rPr>
              <a:t> Future research could explore the impact of different call types, customer feedback, dynamic staffing, and multi-channel call centers on call center performance, and how the model could be modified to account for these factors.</a:t>
            </a:r>
          </a:p>
          <a:p>
            <a:endParaRPr lang="en-US" dirty="0">
              <a:latin typeface="New roman"/>
            </a:endParaRPr>
          </a:p>
          <a:p>
            <a:r>
              <a:rPr lang="en-US" dirty="0">
                <a:latin typeface="New roman"/>
              </a:rPr>
              <a:t> Overall, the paper highlights the importance of queuing theory in optimizing call center performance and improving customer satisfaction</a:t>
            </a:r>
          </a:p>
        </p:txBody>
      </p:sp>
    </p:spTree>
    <p:extLst>
      <p:ext uri="{BB962C8B-B14F-4D97-AF65-F5344CB8AC3E}">
        <p14:creationId xmlns:p14="http://schemas.microsoft.com/office/powerpoint/2010/main" val="297182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24307D56CA9B4780B3D884BF911D3D" ma:contentTypeVersion="2" ma:contentTypeDescription="Create a new document." ma:contentTypeScope="" ma:versionID="cbce394905426d557c3fca2cc668a15f">
  <xsd:schema xmlns:xsd="http://www.w3.org/2001/XMLSchema" xmlns:xs="http://www.w3.org/2001/XMLSchema" xmlns:p="http://schemas.microsoft.com/office/2006/metadata/properties" xmlns:ns3="77d75a57-d303-44b2-8916-7df41b3fed39" targetNamespace="http://schemas.microsoft.com/office/2006/metadata/properties" ma:root="true" ma:fieldsID="ba65b76b146214ae13b33d56f41dd8cb" ns3:_="">
    <xsd:import namespace="77d75a57-d303-44b2-8916-7df41b3fed3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d75a57-d303-44b2-8916-7df41b3fe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89AED8-1201-41D6-94B3-FDAB9EDA3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d75a57-d303-44b2-8916-7df41b3fed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03EFA-C05C-4064-964A-A820F3500D3A}">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77d75a57-d303-44b2-8916-7df41b3fed39"/>
    <ds:schemaRef ds:uri="http://www.w3.org/XML/1998/namespace"/>
  </ds:schemaRefs>
</ds:datastoreItem>
</file>

<file path=customXml/itemProps3.xml><?xml version="1.0" encoding="utf-8"?>
<ds:datastoreItem xmlns:ds="http://schemas.openxmlformats.org/officeDocument/2006/customXml" ds:itemID="{B5165C71-801A-4F0B-88E7-00BD7E7C5BA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{ECF01BB4-5129-403E-A0BF-FADE3A940106}tf11964407_win32</Template>
  <TotalTime>119</TotalTime>
  <Words>417</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Courier New</vt:lpstr>
      <vt:lpstr>Gill Sans Light</vt:lpstr>
      <vt:lpstr>Gill Sans Nova</vt:lpstr>
      <vt:lpstr>Gill Sans Nova Light</vt:lpstr>
      <vt:lpstr>Gill Sans Nova Light (Body)</vt:lpstr>
      <vt:lpstr>New roman</vt:lpstr>
      <vt:lpstr>Sagona Book</vt:lpstr>
      <vt:lpstr>Söhne</vt:lpstr>
      <vt:lpstr>Wingdings</vt:lpstr>
      <vt:lpstr>Office Theme</vt:lpstr>
      <vt:lpstr>Queuing Model Case Study Project</vt:lpstr>
      <vt:lpstr>PowerPoint Presentation</vt:lpstr>
      <vt:lpstr>stochastic models are:</vt:lpstr>
      <vt:lpstr>Introduction to Stochastic Models:</vt:lpstr>
      <vt:lpstr>Introduction to Stochastic Models:</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Queuing Model Case Study Project</dc:title>
  <dc:creator>مروه اسامه امام سيد</dc:creator>
  <cp:lastModifiedBy>Windows User</cp:lastModifiedBy>
  <cp:revision>1</cp:revision>
  <dcterms:created xsi:type="dcterms:W3CDTF">2023-05-08T20:31:50Z</dcterms:created>
  <dcterms:modified xsi:type="dcterms:W3CDTF">2023-06-20T23:38:06Z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0x0101009B24307D56CA9B4780B3D884BF911D3D</vt:lpwstr>
  </property>
</Properties>
</file>