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00F"/>
    <a:srgbClr val="001633"/>
    <a:srgbClr val="9E7D33"/>
    <a:srgbClr val="9E4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337" autoAdjust="0"/>
  </p:normalViewPr>
  <p:slideViewPr>
    <p:cSldViewPr snapToGrid="0">
      <p:cViewPr varScale="1">
        <p:scale>
          <a:sx n="88" d="100"/>
          <a:sy n="88" d="100"/>
        </p:scale>
        <p:origin x="466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59BD4-6515-4DAC-A50F-54BCCB4DA00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4D73-6B02-4291-923A-A471F18B9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f9262ee2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f9262ee2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20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60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95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7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8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52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239303" y="581577"/>
            <a:ext cx="3662000" cy="5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371899" y="552068"/>
            <a:ext cx="10168735" cy="384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429886" y="-469214"/>
            <a:ext cx="12413063" cy="469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234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7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7756067" y="3247900"/>
            <a:ext cx="34084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76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D593-82BE-46B2-B537-83D7EF8D42E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B445D-67F3-46A7-90FB-028113C6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1239303" y="581577"/>
            <a:ext cx="3662000" cy="545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>
                <a:latin typeface="Andalus" panose="02020603050405020304" pitchFamily="18" charset="-78"/>
                <a:ea typeface="Montserrat ExtraBold"/>
                <a:cs typeface="Andalus" panose="02020603050405020304" pitchFamily="18" charset="-78"/>
                <a:sym typeface="Montserrat ExtraBold"/>
              </a:rPr>
              <a:t>A-Eye</a:t>
            </a:r>
            <a:endParaRPr sz="9600" dirty="0">
              <a:latin typeface="Andalus" panose="02020603050405020304" pitchFamily="18" charset="-78"/>
              <a:ea typeface="Montserrat ExtraBold"/>
              <a:cs typeface="Andalus" panose="02020603050405020304" pitchFamily="18" charset="-78"/>
              <a:sym typeface="Montserrat ExtraBold"/>
            </a:endParaRPr>
          </a:p>
        </p:txBody>
      </p:sp>
      <p:cxnSp>
        <p:nvCxnSpPr>
          <p:cNvPr id="260" name="Google Shape;260;p47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Subtitle 2"/>
          <p:cNvSpPr txBox="1">
            <a:spLocks/>
          </p:cNvSpPr>
          <p:nvPr/>
        </p:nvSpPr>
        <p:spPr>
          <a:xfrm>
            <a:off x="1240338" y="2811102"/>
            <a:ext cx="3811929" cy="19306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rgbClr val="FFC000"/>
                </a:solidFill>
              </a:rPr>
              <a:t>Presented by:</a:t>
            </a:r>
          </a:p>
          <a:p>
            <a:r>
              <a:rPr lang="en-US" sz="1800" b="1" dirty="0" err="1" smtClean="0">
                <a:solidFill>
                  <a:srgbClr val="FFC000"/>
                </a:solidFill>
              </a:rPr>
              <a:t>Alaa</a:t>
            </a:r>
            <a:r>
              <a:rPr lang="en-US" sz="1800" b="1" dirty="0" smtClean="0">
                <a:solidFill>
                  <a:srgbClr val="FFC000"/>
                </a:solidFill>
              </a:rPr>
              <a:t> </a:t>
            </a:r>
            <a:r>
              <a:rPr lang="en-US" sz="1800" b="1" dirty="0" err="1" smtClean="0">
                <a:solidFill>
                  <a:srgbClr val="FFC000"/>
                </a:solidFill>
              </a:rPr>
              <a:t>Wael</a:t>
            </a:r>
            <a:r>
              <a:rPr lang="en-US" sz="1800" b="1" dirty="0" smtClean="0">
                <a:solidFill>
                  <a:srgbClr val="FFC000"/>
                </a:solidFill>
              </a:rPr>
              <a:t> </a:t>
            </a:r>
          </a:p>
          <a:p>
            <a:r>
              <a:rPr lang="en-US" sz="1800" b="1" dirty="0" err="1" smtClean="0">
                <a:solidFill>
                  <a:srgbClr val="FFC000"/>
                </a:solidFill>
              </a:rPr>
              <a:t>Mazen</a:t>
            </a:r>
            <a:r>
              <a:rPr lang="en-US" sz="1800" b="1" dirty="0" smtClean="0">
                <a:solidFill>
                  <a:srgbClr val="FFC000"/>
                </a:solidFill>
              </a:rPr>
              <a:t> </a:t>
            </a:r>
            <a:r>
              <a:rPr lang="en-US" sz="1800" b="1" dirty="0" err="1" smtClean="0">
                <a:solidFill>
                  <a:srgbClr val="FFC000"/>
                </a:solidFill>
              </a:rPr>
              <a:t>Atef</a:t>
            </a:r>
            <a:endParaRPr lang="en-US" sz="1800" b="1" dirty="0" smtClean="0">
              <a:solidFill>
                <a:srgbClr val="FFC000"/>
              </a:solidFill>
            </a:endParaRPr>
          </a:p>
          <a:p>
            <a:r>
              <a:rPr lang="en-US" sz="1800" b="1" dirty="0" smtClean="0">
                <a:solidFill>
                  <a:srgbClr val="FFC000"/>
                </a:solidFill>
              </a:rPr>
              <a:t>Youssef Hassan</a:t>
            </a:r>
          </a:p>
          <a:p>
            <a:r>
              <a:rPr lang="en-US" sz="1800" b="1" dirty="0" err="1" smtClean="0">
                <a:solidFill>
                  <a:srgbClr val="FFC000"/>
                </a:solidFill>
              </a:rPr>
              <a:t>Abdelrahman</a:t>
            </a:r>
            <a:r>
              <a:rPr lang="en-US" sz="1800" b="1" dirty="0" smtClean="0">
                <a:solidFill>
                  <a:srgbClr val="FFC000"/>
                </a:solidFill>
              </a:rPr>
              <a:t> Ahmed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5" name="Google Shape;105;p1"/>
          <p:cNvSpPr txBox="1">
            <a:spLocks/>
          </p:cNvSpPr>
          <p:nvPr/>
        </p:nvSpPr>
        <p:spPr>
          <a:xfrm>
            <a:off x="-527612" y="63179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/9/25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51333" y="732009"/>
            <a:ext cx="6723624" cy="12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 smtClean="0">
                <a:solidFill>
                  <a:srgbClr val="F1B00F"/>
                </a:solidFill>
                <a:latin typeface="Montserrat ExtraBold" panose="020B0604020202020204" charset="0"/>
              </a:rPr>
              <a:t>Problem </a:t>
            </a:r>
            <a:r>
              <a:rPr lang="en-US" b="1" dirty="0">
                <a:solidFill>
                  <a:srgbClr val="F1B00F"/>
                </a:solidFill>
                <a:latin typeface="Montserrat ExtraBold" panose="020B0604020202020204" charset="0"/>
              </a:rPr>
              <a:t>Being Solved</a:t>
            </a:r>
            <a:endParaRPr b="1" dirty="0">
              <a:solidFill>
                <a:srgbClr val="F1B00F"/>
              </a:solidFill>
              <a:latin typeface="Montserrat ExtraBold" panose="020B0604020202020204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1442345"/>
            <a:ext cx="8864940" cy="11211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86262" indent="0">
              <a:buNone/>
            </a:pPr>
            <a:r>
              <a:rPr lang="en-US" dirty="0" smtClean="0"/>
              <a:t>Automatically </a:t>
            </a:r>
            <a:r>
              <a:rPr lang="en-US" dirty="0"/>
              <a:t>generating captions for images is a challenging task that combines computer vision and natural language processing. It is essential for:</a:t>
            </a:r>
          </a:p>
          <a:p>
            <a:r>
              <a:rPr lang="en-US" dirty="0"/>
              <a:t>Enhancing image search and retrieval systems</a:t>
            </a:r>
          </a:p>
          <a:p>
            <a:r>
              <a:rPr lang="en-US" dirty="0"/>
              <a:t>Supporting visually impaired individuals by describing their surroundings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214;p44"/>
          <p:cNvSpPr txBox="1">
            <a:spLocks/>
          </p:cNvSpPr>
          <p:nvPr/>
        </p:nvSpPr>
        <p:spPr>
          <a:xfrm>
            <a:off x="1251333" y="3240064"/>
            <a:ext cx="6723624" cy="12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>
                <a:solidFill>
                  <a:srgbClr val="F1B00F"/>
                </a:solidFill>
                <a:latin typeface="Montserrat ExtraBold" panose="020B0604020202020204" charset="0"/>
              </a:rPr>
              <a:t>Proposed Solution</a:t>
            </a:r>
          </a:p>
        </p:txBody>
      </p:sp>
      <p:sp>
        <p:nvSpPr>
          <p:cNvPr id="10" name="Google Shape;215;p44"/>
          <p:cNvSpPr txBox="1">
            <a:spLocks/>
          </p:cNvSpPr>
          <p:nvPr/>
        </p:nvSpPr>
        <p:spPr>
          <a:xfrm>
            <a:off x="1251333" y="3953135"/>
            <a:ext cx="8864940" cy="11211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262" indent="0">
              <a:buNone/>
            </a:pPr>
            <a:r>
              <a:rPr lang="en-US" dirty="0"/>
              <a:t>We aim to build a model that understands the visual content of an image and generates a coherent, human-like sentence describing it</a:t>
            </a:r>
            <a:r>
              <a:rPr lang="en-US" dirty="0" smtClean="0"/>
              <a:t>.</a:t>
            </a:r>
          </a:p>
          <a:p>
            <a:pPr marL="186262" indent="0">
              <a:buNone/>
            </a:pPr>
            <a:r>
              <a:rPr lang="en-US" dirty="0"/>
              <a:t>Our approach stands out by integrating advanced deep learning techniques from both computer vision and NLP domains to generate </a:t>
            </a:r>
            <a:r>
              <a:rPr lang="en-US" dirty="0"/>
              <a:t>meaningful, context-aware image </a:t>
            </a:r>
            <a:r>
              <a:rPr lang="en-US" dirty="0"/>
              <a:t>captions, improving accessibility and user experience in real-world applications.</a:t>
            </a:r>
          </a:p>
          <a:p>
            <a:pPr marL="18626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7044866" y="2101535"/>
            <a:ext cx="3408400" cy="27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/>
              <a:t>You can replace the image on the screen with your own work. Just delete this one, add yours and center it properly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2117" name="Google Shape;2117;p64"/>
          <p:cNvGrpSpPr/>
          <p:nvPr/>
        </p:nvGrpSpPr>
        <p:grpSpPr>
          <a:xfrm>
            <a:off x="631885" y="904563"/>
            <a:ext cx="5842806" cy="5376164"/>
            <a:chOff x="238125" y="1973675"/>
            <a:chExt cx="2558775" cy="1951825"/>
          </a:xfrm>
        </p:grpSpPr>
        <p:sp>
          <p:nvSpPr>
            <p:cNvPr id="2118" name="Google Shape;2118;p64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9" name="Google Shape;2119;p64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0" name="Google Shape;2120;p64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1" name="Google Shape;2121;p64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2" name="Google Shape;2122;p64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3" name="Google Shape;2123;p64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778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51333" y="732009"/>
            <a:ext cx="6723624" cy="12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>
                <a:solidFill>
                  <a:srgbClr val="F1B00F"/>
                </a:solidFill>
                <a:latin typeface="Montserrat ExtraBold" panose="020B0604020202020204" charset="0"/>
              </a:rPr>
              <a:t>Primary User Personas</a:t>
            </a:r>
            <a:br>
              <a:rPr lang="en-US" b="1" dirty="0">
                <a:solidFill>
                  <a:srgbClr val="F1B00F"/>
                </a:solidFill>
                <a:latin typeface="Montserrat ExtraBold" panose="020B0604020202020204" charset="0"/>
              </a:rPr>
            </a:br>
            <a:endParaRPr b="1" dirty="0">
              <a:solidFill>
                <a:srgbClr val="F1B00F"/>
              </a:solidFill>
              <a:latin typeface="Montserrat ExtraBold" panose="020B0604020202020204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1046046"/>
            <a:ext cx="8864940" cy="11211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b="1" dirty="0"/>
          </a:p>
          <a:p>
            <a:r>
              <a:rPr lang="en-US" dirty="0"/>
              <a:t>Visually Impaired Individuals:</a:t>
            </a:r>
          </a:p>
          <a:p>
            <a:pPr marL="186262" lvl="1" indent="0">
              <a:spcBef>
                <a:spcPts val="0"/>
              </a:spcBef>
              <a:buNone/>
            </a:pPr>
            <a:r>
              <a:rPr lang="en-US" sz="1867" dirty="0"/>
              <a:t>        Need help understanding visual content around them.</a:t>
            </a:r>
          </a:p>
          <a:p>
            <a:r>
              <a:rPr lang="en-US" dirty="0"/>
              <a:t>Content Creators &amp; Bloggers:</a:t>
            </a:r>
          </a:p>
          <a:p>
            <a:pPr marL="186262" indent="0">
              <a:buNone/>
            </a:pPr>
            <a:r>
              <a:rPr lang="en-US" dirty="0"/>
              <a:t>        Want quick, accurate captions for their images to save time and enhance SEO.</a:t>
            </a:r>
          </a:p>
          <a:p>
            <a:r>
              <a:rPr lang="en-US" dirty="0"/>
              <a:t>Mobile App Users / Everyday Users:</a:t>
            </a:r>
          </a:p>
          <a:p>
            <a:pPr marL="186262" indent="0">
              <a:buNone/>
            </a:pPr>
            <a:r>
              <a:rPr lang="en-US" dirty="0"/>
              <a:t>       </a:t>
            </a:r>
            <a:r>
              <a:rPr lang="en-US" dirty="0" smtClean="0"/>
              <a:t> Seek </a:t>
            </a:r>
            <a:r>
              <a:rPr lang="en-US" dirty="0"/>
              <a:t>accessible and interactive tools for understanding and describing visual                                                                                                            scenes.</a:t>
            </a: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214;p44"/>
          <p:cNvSpPr txBox="1">
            <a:spLocks/>
          </p:cNvSpPr>
          <p:nvPr/>
        </p:nvSpPr>
        <p:spPr>
          <a:xfrm>
            <a:off x="1251333" y="3383915"/>
            <a:ext cx="6723624" cy="12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>
                <a:solidFill>
                  <a:srgbClr val="F1B00F"/>
                </a:solidFill>
                <a:latin typeface="Montserrat ExtraBold" panose="020B0604020202020204" charset="0"/>
              </a:rPr>
              <a:t>Key Features</a:t>
            </a:r>
          </a:p>
        </p:txBody>
      </p:sp>
      <p:sp>
        <p:nvSpPr>
          <p:cNvPr id="10" name="Google Shape;215;p44"/>
          <p:cNvSpPr txBox="1">
            <a:spLocks/>
          </p:cNvSpPr>
          <p:nvPr/>
        </p:nvSpPr>
        <p:spPr>
          <a:xfrm>
            <a:off x="1251333" y="3716560"/>
            <a:ext cx="8864940" cy="11211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dirty="0"/>
              <a:t>Image Upload with Caption &amp; Voice Output</a:t>
            </a:r>
          </a:p>
          <a:p>
            <a:pPr lvl="1">
              <a:spcBef>
                <a:spcPts val="0"/>
              </a:spcBef>
            </a:pPr>
            <a:r>
              <a:rPr lang="en-US" sz="1867" dirty="0" smtClean="0"/>
              <a:t>Users can upload an image and receive a text description along with an audio version of the caption.</a:t>
            </a:r>
          </a:p>
          <a:p>
            <a:r>
              <a:rPr lang="en-US" dirty="0" smtClean="0"/>
              <a:t>Live </a:t>
            </a:r>
            <a:r>
              <a:rPr lang="en-US" dirty="0"/>
              <a:t>Camera Capture with Instant Captioning</a:t>
            </a:r>
          </a:p>
          <a:p>
            <a:pPr lvl="1">
              <a:spcBef>
                <a:spcPts val="0"/>
              </a:spcBef>
            </a:pPr>
            <a:r>
              <a:rPr lang="en-US" sz="1867" dirty="0"/>
              <a:t>Users can take a photo using the camera and instantly receive a caption and voice narration.</a:t>
            </a:r>
          </a:p>
          <a:p>
            <a:r>
              <a:rPr lang="en-US" dirty="0"/>
              <a:t>Real-Time Live Captioning via Camera Stream</a:t>
            </a:r>
          </a:p>
          <a:p>
            <a:pPr lvl="1">
              <a:spcBef>
                <a:spcPts val="0"/>
              </a:spcBef>
            </a:pPr>
            <a:r>
              <a:rPr lang="en-US" sz="1867" dirty="0"/>
              <a:t>The system can continuously generate captions as the camera captures new frames—ideal for describing live scenes like a video.</a:t>
            </a:r>
          </a:p>
        </p:txBody>
      </p:sp>
    </p:spTree>
    <p:extLst>
      <p:ext uri="{BB962C8B-B14F-4D97-AF65-F5344CB8AC3E}">
        <p14:creationId xmlns:p14="http://schemas.microsoft.com/office/powerpoint/2010/main" val="7211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1251333" y="732009"/>
            <a:ext cx="6723624" cy="12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 smtClean="0">
                <a:solidFill>
                  <a:srgbClr val="F1B00F"/>
                </a:solidFill>
                <a:latin typeface="Montserrat ExtraBold" panose="020B0604020202020204" charset="0"/>
              </a:rPr>
              <a:t>Dataset </a:t>
            </a:r>
            <a:r>
              <a:rPr lang="en-US" b="1" dirty="0">
                <a:solidFill>
                  <a:srgbClr val="F1B00F"/>
                </a:solidFill>
                <a:latin typeface="Montserrat ExtraBold" panose="020B0604020202020204" charset="0"/>
              </a:rPr>
              <a:t>Overview</a:t>
            </a:r>
            <a:r>
              <a:rPr lang="en-US" b="1" dirty="0"/>
              <a:t/>
            </a:r>
            <a:br>
              <a:rPr lang="en-US" b="1" dirty="0"/>
            </a:br>
            <a:endParaRPr b="1" dirty="0">
              <a:solidFill>
                <a:srgbClr val="F1B00F"/>
              </a:solidFill>
              <a:latin typeface="Montserrat ExtraBold" panose="020B0604020202020204" charset="0"/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1020481"/>
            <a:ext cx="8864940" cy="18565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b="1" dirty="0"/>
          </a:p>
          <a:p>
            <a:r>
              <a:rPr lang="en-US" dirty="0"/>
              <a:t>Flickr8k dataset: 8,000 real-world images</a:t>
            </a:r>
          </a:p>
          <a:p>
            <a:r>
              <a:rPr lang="en-US" dirty="0"/>
              <a:t>Each image has 5 human-written captions</a:t>
            </a:r>
          </a:p>
          <a:p>
            <a:r>
              <a:rPr lang="en-US" dirty="0"/>
              <a:t>Captions vary in </a:t>
            </a:r>
            <a:r>
              <a:rPr lang="en-US" dirty="0"/>
              <a:t>style and length (max = 34 words)</a:t>
            </a:r>
          </a:p>
          <a:p>
            <a:r>
              <a:rPr lang="en-US" dirty="0"/>
              <a:t>Designed to connect visual content with natural language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214;p44"/>
          <p:cNvSpPr txBox="1">
            <a:spLocks/>
          </p:cNvSpPr>
          <p:nvPr/>
        </p:nvSpPr>
        <p:spPr>
          <a:xfrm>
            <a:off x="1251333" y="3495244"/>
            <a:ext cx="6723624" cy="7339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dirty="0">
                <a:solidFill>
                  <a:srgbClr val="F1B00F"/>
                </a:solidFill>
                <a:latin typeface="Montserrat ExtraBold" panose="020B0604020202020204" charset="0"/>
              </a:rPr>
              <a:t>Data Format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8267" y="4229145"/>
            <a:ext cx="580184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585" marR="0" lvl="0" indent="-423323" fontAlgn="base">
              <a:lnSpc>
                <a:spcPct val="9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tabLst/>
            </a:pPr>
            <a:r>
              <a:rPr lang="en-US" altLang="en-US" dirty="0" smtClean="0">
                <a:solidFill>
                  <a:schemeClr val="lt1"/>
                </a:solidFill>
              </a:rPr>
              <a:t>CSV file: contains </a:t>
            </a:r>
            <a:r>
              <a:rPr lang="en-US" altLang="en-US" dirty="0" err="1" smtClean="0">
                <a:solidFill>
                  <a:schemeClr val="lt1"/>
                </a:solidFill>
              </a:rPr>
              <a:t>image_path</a:t>
            </a:r>
            <a:r>
              <a:rPr lang="en-US" altLang="en-US" dirty="0" smtClean="0">
                <a:solidFill>
                  <a:schemeClr val="lt1"/>
                </a:solidFill>
              </a:rPr>
              <a:t> + 5 captions per image </a:t>
            </a:r>
          </a:p>
          <a:p>
            <a:pPr marL="609585" marR="0" lvl="0" indent="-423323" fontAlgn="base">
              <a:lnSpc>
                <a:spcPct val="90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●"/>
              <a:tabLst/>
            </a:pPr>
            <a:r>
              <a:rPr lang="en-US" altLang="en-US" dirty="0" smtClean="0">
                <a:solidFill>
                  <a:schemeClr val="lt1"/>
                </a:solidFill>
              </a:rPr>
              <a:t>Folder of images</a:t>
            </a:r>
            <a:endParaRPr lang="en-US" alt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54;p60"/>
          <p:cNvSpPr/>
          <p:nvPr/>
        </p:nvSpPr>
        <p:spPr>
          <a:xfrm>
            <a:off x="394842" y="2942811"/>
            <a:ext cx="2802195" cy="2945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" t="24350" r="6233" b="-187"/>
          <a:stretch/>
        </p:blipFill>
        <p:spPr>
          <a:xfrm>
            <a:off x="477798" y="2934380"/>
            <a:ext cx="2636282" cy="2962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Google Shape;2065;p60"/>
          <p:cNvCxnSpPr>
            <a:stCxn id="9" idx="4"/>
          </p:cNvCxnSpPr>
          <p:nvPr/>
        </p:nvCxnSpPr>
        <p:spPr>
          <a:xfrm>
            <a:off x="1795940" y="5888225"/>
            <a:ext cx="12590" cy="205154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060;p60"/>
          <p:cNvSpPr/>
          <p:nvPr/>
        </p:nvSpPr>
        <p:spPr>
          <a:xfrm>
            <a:off x="3269248" y="1012578"/>
            <a:ext cx="2819400" cy="2914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2054;p60"/>
          <p:cNvSpPr/>
          <p:nvPr/>
        </p:nvSpPr>
        <p:spPr>
          <a:xfrm>
            <a:off x="6160859" y="2934380"/>
            <a:ext cx="2802195" cy="2945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2065;p60"/>
          <p:cNvCxnSpPr>
            <a:stCxn id="17" idx="4"/>
          </p:cNvCxnSpPr>
          <p:nvPr/>
        </p:nvCxnSpPr>
        <p:spPr>
          <a:xfrm>
            <a:off x="7561957" y="5879794"/>
            <a:ext cx="12590" cy="205154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63;p60"/>
          <p:cNvCxnSpPr>
            <a:stCxn id="16" idx="0"/>
          </p:cNvCxnSpPr>
          <p:nvPr/>
        </p:nvCxnSpPr>
        <p:spPr>
          <a:xfrm flipH="1" flipV="1">
            <a:off x="4667250" y="-247650"/>
            <a:ext cx="11698" cy="126022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060;p60"/>
          <p:cNvSpPr/>
          <p:nvPr/>
        </p:nvSpPr>
        <p:spPr>
          <a:xfrm>
            <a:off x="9035265" y="1012578"/>
            <a:ext cx="2819400" cy="2914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" name="Google Shape;2063;p60"/>
          <p:cNvCxnSpPr>
            <a:stCxn id="23" idx="0"/>
          </p:cNvCxnSpPr>
          <p:nvPr/>
        </p:nvCxnSpPr>
        <p:spPr>
          <a:xfrm flipH="1" flipV="1">
            <a:off x="10433267" y="-247650"/>
            <a:ext cx="11698" cy="126022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302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320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Andalus</vt:lpstr>
      <vt:lpstr>Arial</vt:lpstr>
      <vt:lpstr>Calibri</vt:lpstr>
      <vt:lpstr>Calibri Light</vt:lpstr>
      <vt:lpstr>Montserrat ExtraBold</vt:lpstr>
      <vt:lpstr>Office Theme</vt:lpstr>
      <vt:lpstr>A-Eye</vt:lpstr>
      <vt:lpstr>Problem Being Solved</vt:lpstr>
      <vt:lpstr>PowerPoint Presentation</vt:lpstr>
      <vt:lpstr>Primary User Personas </vt:lpstr>
      <vt:lpstr>Dataset Overview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A-Eye</dc:title>
  <dc:creator>Microsoft account</dc:creator>
  <cp:lastModifiedBy>Microsoft account</cp:lastModifiedBy>
  <cp:revision>9</cp:revision>
  <dcterms:created xsi:type="dcterms:W3CDTF">2025-05-08T21:46:31Z</dcterms:created>
  <dcterms:modified xsi:type="dcterms:W3CDTF">2025-05-08T23:14:14Z</dcterms:modified>
</cp:coreProperties>
</file>