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59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70603" autoAdjust="0"/>
  </p:normalViewPr>
  <p:slideViewPr>
    <p:cSldViewPr snapToGrid="0">
      <p:cViewPr varScale="1">
        <p:scale>
          <a:sx n="114" d="100"/>
          <a:sy n="114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BABC-6FF7-4762-AFB6-48434AF006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480B-5B39-4971-AA0F-CE48DB13D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2i2c designs, develops, and operates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JupyterHubs</a:t>
            </a:r>
            <a:r>
              <a:rPr lang="en-US" b="0" i="0" dirty="0">
                <a:effectLst/>
                <a:latin typeface="roboto" panose="02000000000000000000" pitchFamily="2" charset="0"/>
              </a:rPr>
              <a:t> in the cloud for communities of practice in research &amp; education. It builds and supports open source infrastructure that serves these communities.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480B-5B39-4971-AA0F-CE48DB13D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480B-5B39-4971-AA0F-CE48DB13D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2i2c-AWI-CIROH-Image </a:t>
            </a:r>
            <a:r>
              <a:rPr lang="en-US" dirty="0" err="1"/>
              <a:t>github</a:t>
            </a:r>
            <a:r>
              <a:rPr lang="en-US" dirty="0"/>
              <a:t> repo and create a new ticket for feature/hotfix/documentations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branch for the changes and make changes to your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Pull Request and merge the PR.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Triggers the </a:t>
            </a:r>
            <a:r>
              <a:rPr lang="en-US" dirty="0" err="1"/>
              <a:t>Github</a:t>
            </a:r>
            <a:r>
              <a:rPr lang="en-US" dirty="0"/>
              <a:t> Actions that will build, validate and push the image to Quay.io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Hook the image  -&gt; staging or production env.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480B-5B39-4971-AA0F-CE48DB13D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0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70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i2c.org/projects/" TargetMode="External"/><Relationship Id="rId2" Type="http://schemas.openxmlformats.org/officeDocument/2006/relationships/hyperlink" Target="https://github.com/2i2c-org/awi-ciroh-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rastructure.2i2c.org/en/latest/" TargetMode="External"/><Relationship Id="rId5" Type="http://schemas.openxmlformats.org/officeDocument/2006/relationships/hyperlink" Target="https://docs.2i2c.org/en/latest/" TargetMode="External"/><Relationship Id="rId4" Type="http://schemas.openxmlformats.org/officeDocument/2006/relationships/hyperlink" Target="https://github.com/2i2c-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i2c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oh.awi.2i2c.clou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ging.awi.2i2c.clou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-domain-nam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5803-2352-B7D7-3421-F1F0632C3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2" y="2386295"/>
            <a:ext cx="4063862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UA – CIROH’s</a:t>
            </a:r>
            <a:br>
              <a:rPr lang="en-US" sz="4000" dirty="0"/>
            </a:br>
            <a:r>
              <a:rPr lang="en-US" sz="4000" dirty="0"/>
              <a:t>2i2c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19DE4-B5D0-D60B-F6BD-A6049E16A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/>
              <a:t>CUAHSI CYBERSEMINAR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13398DD-3B63-E202-0AC7-33EFD84FD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4" r="15697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0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692-01E9-7F85-A53A-2B079CDD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D28C-9EE6-5490-B2D9-3E33B506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2i2c AWI-CIROH Image: </a:t>
            </a: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https://github.com/2i2c-org/awi-ciroh-image</a:t>
            </a:r>
            <a:endParaRPr lang="en-US" dirty="0"/>
          </a:p>
          <a:p>
            <a:r>
              <a:rPr lang="en-US" dirty="0"/>
              <a:t>2i2c Projects: </a:t>
            </a:r>
            <a:r>
              <a:rPr lang="en-US" dirty="0">
                <a:hlinkClick r:id="rId3"/>
              </a:rPr>
              <a:t>https://2i2c.org/projects/</a:t>
            </a:r>
            <a:endParaRPr lang="en-US" dirty="0"/>
          </a:p>
          <a:p>
            <a:r>
              <a:rPr lang="en-US" dirty="0"/>
              <a:t>2i2c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https://github.com/2i2c-org/</a:t>
            </a:r>
            <a:endParaRPr lang="en-US" dirty="0"/>
          </a:p>
          <a:p>
            <a:r>
              <a:rPr lang="en-US" dirty="0"/>
              <a:t>2i2c Hub Service Guide: </a:t>
            </a:r>
            <a:r>
              <a:rPr lang="en-US" dirty="0">
                <a:hlinkClick r:id="rId5"/>
              </a:rPr>
              <a:t>https://docs.2i2c.org/en/latest/</a:t>
            </a:r>
            <a:endParaRPr lang="en-US" dirty="0"/>
          </a:p>
          <a:p>
            <a:r>
              <a:rPr lang="en-US" dirty="0"/>
              <a:t>2i2c Infrastructure Guide: </a:t>
            </a:r>
            <a:r>
              <a:rPr lang="en-US" dirty="0">
                <a:hlinkClick r:id="rId6"/>
              </a:rPr>
              <a:t>https://infrastructure.2i2c.org/en/latest/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36945-717C-28F2-40BA-94EEE50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15" y="625474"/>
            <a:ext cx="2296250" cy="1624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2i2c 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5BA00F-E9C4-4087-9557-26285F82E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1166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78332A-99EB-3EB2-FFA2-982898A50B8C}"/>
              </a:ext>
            </a:extLst>
          </p:cNvPr>
          <p:cNvSpPr txBox="1"/>
          <p:nvPr/>
        </p:nvSpPr>
        <p:spPr>
          <a:xfrm>
            <a:off x="3944478" y="625474"/>
            <a:ext cx="7554208" cy="152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2i2c- Interactive computing and storage for the community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managed Jupyterhub service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2i2c </a:t>
            </a:r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https://2i2c.org/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CBFC5-5955-A272-338A-1E025348A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008" b="26657"/>
          <a:stretch/>
        </p:blipFill>
        <p:spPr>
          <a:xfrm>
            <a:off x="11472" y="2250465"/>
            <a:ext cx="12033043" cy="4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0311B-32ED-AB02-ACAF-1D0B1BD9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CIROH-UA</a:t>
            </a:r>
            <a:br>
              <a:rPr lang="en-US" dirty="0"/>
            </a:br>
            <a:r>
              <a:rPr lang="en-US" dirty="0"/>
              <a:t>Jupyterhub</a:t>
            </a: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1880BC-E3A7-A8AF-01FC-1F7EC2A246E9}"/>
              </a:ext>
            </a:extLst>
          </p:cNvPr>
          <p:cNvSpPr txBox="1"/>
          <p:nvPr/>
        </p:nvSpPr>
        <p:spPr>
          <a:xfrm>
            <a:off x="695325" y="2710035"/>
            <a:ext cx="3587668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env: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https://ciroh.awi.2i2c.cloud/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Staging env: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hlinkClick r:id="rId4"/>
              </a:rPr>
              <a:t>https://staging.awi.2i2c.cloud/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70BF3-0E1A-00A9-D70D-A4DB1AB4E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99721" y="736401"/>
            <a:ext cx="7743807" cy="43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B1D0-F669-26B2-F4CE-4F5F352B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1763202" cy="3665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Hub</a:t>
            </a:r>
            <a:br>
              <a:rPr lang="en-US" dirty="0"/>
            </a:br>
            <a:r>
              <a:rPr lang="en-US" dirty="0"/>
              <a:t>Homepage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31944-323C-3E93-178A-80BDC173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801" y="715218"/>
            <a:ext cx="9139149" cy="4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FEF3D-6AE2-9680-DEE9-185E6E2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2876384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39912-D65F-D5E5-5D5F-F637B61F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593" y="715218"/>
            <a:ext cx="8631357" cy="50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7010-35B3-0989-6D88-83B1CA95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Admin SUPPORT</a:t>
            </a:r>
            <a:br>
              <a:rPr lang="en-US"/>
            </a:b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F3949-CBC0-644B-A6D2-672B8A85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715218"/>
            <a:ext cx="8658479" cy="50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094-A940-7509-4A82-FDED5DA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2i2c - 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C9E3-51BB-68A8-B5AA-17A449D1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138900"/>
            <a:ext cx="10691265" cy="4012950"/>
          </a:xfrm>
        </p:spPr>
        <p:txBody>
          <a:bodyPr>
            <a:normAutofit/>
          </a:bodyPr>
          <a:lstStyle/>
          <a:p>
            <a:r>
              <a:rPr lang="en-US" b="1" dirty="0"/>
              <a:t>Docker</a:t>
            </a:r>
            <a:r>
              <a:rPr lang="en-US" dirty="0"/>
              <a:t> – to build customized image for the users</a:t>
            </a:r>
          </a:p>
          <a:p>
            <a:r>
              <a:rPr lang="en-US" b="1" dirty="0"/>
              <a:t>Kubernetes</a:t>
            </a:r>
            <a:r>
              <a:rPr lang="en-US" dirty="0"/>
              <a:t> - to manage resources on the cloud</a:t>
            </a:r>
          </a:p>
          <a:p>
            <a:r>
              <a:rPr lang="en-US" b="1" dirty="0"/>
              <a:t>Helm</a:t>
            </a:r>
            <a:r>
              <a:rPr lang="en-US" dirty="0"/>
              <a:t> v3 - to configure and control the packaged </a:t>
            </a:r>
            <a:r>
              <a:rPr lang="en-US" dirty="0" err="1"/>
              <a:t>JupyterHub</a:t>
            </a:r>
            <a:r>
              <a:rPr lang="en-US" dirty="0"/>
              <a:t> installation</a:t>
            </a:r>
          </a:p>
          <a:p>
            <a:r>
              <a:rPr lang="en-US" b="1" dirty="0"/>
              <a:t>Terraform – </a:t>
            </a:r>
            <a:r>
              <a:rPr lang="en-US" dirty="0"/>
              <a:t>to build Kubernetes clusters on cloud providers.</a:t>
            </a:r>
          </a:p>
          <a:p>
            <a:r>
              <a:rPr lang="en-US" b="1" dirty="0"/>
              <a:t>Storage</a:t>
            </a:r>
            <a:r>
              <a:rPr lang="en-US" dirty="0"/>
              <a:t> – object storage, cloud storage (s3, </a:t>
            </a:r>
            <a:r>
              <a:rPr lang="en-US" dirty="0" err="1"/>
              <a:t>gcsfs</a:t>
            </a:r>
            <a:r>
              <a:rPr lang="en-US" dirty="0"/>
              <a:t>)</a:t>
            </a:r>
          </a:p>
          <a:p>
            <a:r>
              <a:rPr lang="en-US" b="1" dirty="0"/>
              <a:t>Cloud Providers </a:t>
            </a:r>
            <a:r>
              <a:rPr lang="en-US" dirty="0"/>
              <a:t>- Google Cloud, Microsoft Azure, Amazon EC2, IBM Cloud…</a:t>
            </a:r>
          </a:p>
          <a:p>
            <a:r>
              <a:rPr lang="en-US" b="1" dirty="0" err="1"/>
              <a:t>JupyterHub</a:t>
            </a:r>
            <a:r>
              <a:rPr lang="en-US" dirty="0"/>
              <a:t> – to give users access to a Jupyter computing environment</a:t>
            </a:r>
          </a:p>
          <a:p>
            <a:r>
              <a:rPr lang="en-US" b="1" dirty="0"/>
              <a:t>Domain registration </a:t>
            </a:r>
            <a:r>
              <a:rPr lang="en-US" dirty="0"/>
              <a:t>- make the hub available at </a:t>
            </a:r>
            <a:r>
              <a:rPr lang="en-US" dirty="0">
                <a:hlinkClick r:id="rId2"/>
              </a:rPr>
              <a:t>https://your-domain-name.com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F7DE-A908-F990-7CE2-E879F295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2i2c –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36EB-6352-AD93-A82F-DEFEC0E1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JupyterHub</a:t>
            </a:r>
            <a:r>
              <a:rPr lang="en-US" dirty="0"/>
              <a:t> is an open-source project for providing and managing interactive computing sessions to multiple users, usually deployed on shared infrastructure.</a:t>
            </a:r>
          </a:p>
          <a:p>
            <a:endParaRPr lang="en-US" dirty="0"/>
          </a:p>
          <a:p>
            <a:r>
              <a:rPr lang="en-US" b="1" dirty="0" err="1"/>
              <a:t>JupyterHub</a:t>
            </a:r>
            <a:r>
              <a:rPr lang="en-US" b="1" dirty="0"/>
              <a:t> for Kubernetes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a distribution of </a:t>
            </a:r>
            <a:r>
              <a:rPr lang="en-US" dirty="0" err="1"/>
              <a:t>JupyterHub</a:t>
            </a:r>
            <a:r>
              <a:rPr lang="en-US" dirty="0"/>
              <a:t> designed for use with the scalable Kubernetes platform. </a:t>
            </a:r>
          </a:p>
          <a:p>
            <a:endParaRPr lang="en-US" dirty="0"/>
          </a:p>
          <a:p>
            <a:r>
              <a:rPr lang="en-US" b="1" dirty="0"/>
              <a:t>The Right to Replicate </a:t>
            </a:r>
            <a:r>
              <a:rPr lang="en-US" dirty="0"/>
              <a:t>is a guiding principle of 2i2c Hub infrastructure. It gives communities the right to replicate their infrastructure in its entirety elsewhere, with or without 2i2c.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2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A3D26-BB78-93CF-E643-4978C930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CI/CD</a:t>
            </a: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029064B-6C0A-87AA-E180-3DB96B63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335" y="723900"/>
            <a:ext cx="7389757" cy="57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52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5629</TotalTime>
  <Words>410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roboto</vt:lpstr>
      <vt:lpstr>Univers Condensed</vt:lpstr>
      <vt:lpstr>ChronicleVTI</vt:lpstr>
      <vt:lpstr>UA – CIROH’s 2i2c infrastructure</vt:lpstr>
      <vt:lpstr>2i2c HuB</vt:lpstr>
      <vt:lpstr>CIROH-UA Jupyterhub </vt:lpstr>
      <vt:lpstr>Hub Homepage</vt:lpstr>
      <vt:lpstr>Terminal VIEW</vt:lpstr>
      <vt:lpstr>Admin SUPPORT </vt:lpstr>
      <vt:lpstr>2i2c - Technology stack </vt:lpstr>
      <vt:lpstr>2i2c – Services</vt:lpstr>
      <vt:lpstr>CI/CD</vt:lpstr>
      <vt:lpstr>References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Patel</dc:creator>
  <cp:lastModifiedBy>Arpita Patel</cp:lastModifiedBy>
  <cp:revision>86</cp:revision>
  <dcterms:created xsi:type="dcterms:W3CDTF">2022-10-27T18:10:01Z</dcterms:created>
  <dcterms:modified xsi:type="dcterms:W3CDTF">2022-10-31T15:59:16Z</dcterms:modified>
</cp:coreProperties>
</file>