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9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4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7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7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4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2840-4316-4DFB-BC5B-FEDE1A8109D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DB70-4CC6-4501-8002-1F0B0989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5222" y="0"/>
            <a:ext cx="7888777" cy="1487978"/>
          </a:xfrm>
        </p:spPr>
        <p:txBody>
          <a:bodyPr>
            <a:noAutofit/>
          </a:bodyPr>
          <a:lstStyle/>
          <a:p>
            <a: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ФЕДЕРАЛЬНОЕ ГОСУДАРСТВЕННОЕ БЮДЖЕТНОЕ ОБРАЗОВАТЕЛЬНОЕ</a:t>
            </a:r>
            <a:b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«ПОВОЛЖСКИЙ ГОСУДАРСТВЕННЫЙ ТЕХНОЛОГИЧЕСКИЙ УНИВЕРСИТЕТ»</a:t>
            </a:r>
            <a:b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ВЫСШИЙ КОЛЛЕДЖ ПГТУ «ПОЛИТЕХНИК»</a:t>
            </a:r>
            <a:br>
              <a:rPr lang="ru-RU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ru-RU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3732415"/>
            <a:ext cx="8986058" cy="2402380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Специальность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09.02.07 Информационные системы и 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программирование</a:t>
            </a:r>
          </a:p>
          <a:p>
            <a:pPr algn="r"/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Работу выполнил :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Елисеев Дмитрий Алексеевич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Руководитель </a:t>
            </a:r>
            <a:r>
              <a:rPr lang="ru-R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Буканова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Татьяна Сергеевна,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к.т.н., доцент, заведующий кафедрой проектирования и производства электронно-вычислительных средств РТФ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ФГБОУ ВО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ПГТУ»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0" y="2050329"/>
            <a:ext cx="9144000" cy="119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Дипломный проект на тему: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 интерактивной автоматизированной системы производственного отдела предприятия </a:t>
            </a:r>
          </a:p>
        </p:txBody>
      </p:sp>
      <p:pic>
        <p:nvPicPr>
          <p:cNvPr id="6" name="Рисунок 5" descr="ЛОГОТИП ПОЛИТЕХНИК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7" t="-2758" r="-1023" b="-7460"/>
          <a:stretch/>
        </p:blipFill>
        <p:spPr bwMode="auto">
          <a:xfrm>
            <a:off x="66504" y="49878"/>
            <a:ext cx="1332000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6458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3451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-159130"/>
            <a:ext cx="85852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Интерфейс пользователей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F66F9-5E68-409D-873C-FB1BB4C9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" y="1325563"/>
            <a:ext cx="8928633" cy="43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-159130"/>
            <a:ext cx="85852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Модальные окна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55EDC4-A588-4DA3-92B1-06EDC38193BD}"/>
              </a:ext>
            </a:extLst>
          </p:cNvPr>
          <p:cNvPicPr/>
          <p:nvPr/>
        </p:nvPicPr>
        <p:blipFill rotWithShape="1">
          <a:blip r:embed="rId2"/>
          <a:srcRect l="1644" t="1681" b="2520"/>
          <a:stretch/>
        </p:blipFill>
        <p:spPr bwMode="auto">
          <a:xfrm>
            <a:off x="342899" y="1003173"/>
            <a:ext cx="2974537" cy="2268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6DA62C-7C71-41E8-80F4-393B4FC28C5D}"/>
              </a:ext>
            </a:extLst>
          </p:cNvPr>
          <p:cNvPicPr/>
          <p:nvPr/>
        </p:nvPicPr>
        <p:blipFill rotWithShape="1">
          <a:blip r:embed="rId3"/>
          <a:srcRect l="38667" t="33534" r="38917" b="33105"/>
          <a:stretch/>
        </p:blipFill>
        <p:spPr bwMode="auto">
          <a:xfrm>
            <a:off x="6565901" y="3977621"/>
            <a:ext cx="2267742" cy="23173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76DA25-594E-4582-9C52-E9A18A628D37}"/>
              </a:ext>
            </a:extLst>
          </p:cNvPr>
          <p:cNvPicPr/>
          <p:nvPr/>
        </p:nvPicPr>
        <p:blipFill rotWithShape="1">
          <a:blip r:embed="rId4"/>
          <a:srcRect l="15553" t="30122" r="15660" b="30184"/>
          <a:stretch/>
        </p:blipFill>
        <p:spPr bwMode="auto">
          <a:xfrm>
            <a:off x="342899" y="3970175"/>
            <a:ext cx="5867401" cy="2324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9975C0-9C2B-4BDF-AC92-01C83E4739D4}"/>
              </a:ext>
            </a:extLst>
          </p:cNvPr>
          <p:cNvPicPr/>
          <p:nvPr/>
        </p:nvPicPr>
        <p:blipFill rotWithShape="1">
          <a:blip r:embed="rId5"/>
          <a:srcRect l="31322" t="35970" r="31444" b="35877"/>
          <a:stretch/>
        </p:blipFill>
        <p:spPr bwMode="auto">
          <a:xfrm>
            <a:off x="4514515" y="1003174"/>
            <a:ext cx="4368183" cy="2268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6A3F7-27BD-4B72-8872-7BB6B9CF40EC}"/>
              </a:ext>
            </a:extLst>
          </p:cNvPr>
          <p:cNvSpPr txBox="1"/>
          <p:nvPr/>
        </p:nvSpPr>
        <p:spPr>
          <a:xfrm>
            <a:off x="1509712" y="33638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3EF98-7254-45F1-B882-5066FEC4AF9B}"/>
              </a:ext>
            </a:extLst>
          </p:cNvPr>
          <p:cNvSpPr txBox="1"/>
          <p:nvPr/>
        </p:nvSpPr>
        <p:spPr>
          <a:xfrm>
            <a:off x="6698606" y="3280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DD6D2-A18A-422B-BF2D-7DF9AC1E4272}"/>
              </a:ext>
            </a:extLst>
          </p:cNvPr>
          <p:cNvSpPr txBox="1"/>
          <p:nvPr/>
        </p:nvSpPr>
        <p:spPr>
          <a:xfrm>
            <a:off x="2855912" y="62950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BD58A-203E-4ABA-A3CE-A3CE65E7B7B6}"/>
              </a:ext>
            </a:extLst>
          </p:cNvPr>
          <p:cNvSpPr txBox="1"/>
          <p:nvPr/>
        </p:nvSpPr>
        <p:spPr>
          <a:xfrm>
            <a:off x="7530495" y="62950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710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DA93B-35CA-4C77-9B8C-2AFD80E5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2D907-16F7-4393-8582-3FBA0786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Результатом данной работы является готовая</a:t>
            </a:r>
            <a:br>
              <a:rPr lang="ru-RU" sz="2400" dirty="0"/>
            </a:br>
            <a:r>
              <a:rPr lang="ru-RU" sz="2400" dirty="0"/>
              <a:t>автоматизированная система, которая способна упростить процесс обработки информации и увеличить его скорость, а также повысить достоверность и доступность данных. Использование такой системы позволит предприятию более эффективно управлять производством, улучшить взаимодействие между сотрудниками и повысить общую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93776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DA93B-35CA-4C77-9B8C-2AFD80E5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237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565"/>
            <a:ext cx="9144000" cy="79034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</a:rPr>
              <a:t>Разработка интерактивной автоматизированной системы производственного отдела предприятия. Цель создания</a:t>
            </a:r>
            <a:r>
              <a:rPr lang="en-US" sz="2400" dirty="0">
                <a:effectLst/>
              </a:rPr>
              <a:t>: </a:t>
            </a:r>
            <a:r>
              <a:rPr lang="ru-RU" sz="2400" dirty="0">
                <a:effectLst/>
              </a:rPr>
              <a:t>автоматизация процессов и облегчение работы персонала</a:t>
            </a:r>
          </a:p>
          <a:p>
            <a:pPr marL="0" indent="0">
              <a:buNone/>
            </a:pPr>
            <a:endParaRPr lang="ru-RU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34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60932-A190-4C06-BA6C-0CDB194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98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Диаграмма прецедентов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60F987-6983-4D6E-BB9F-108DB2AD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1690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51A4B3-689F-4221-8072-FF5534CEE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69433"/>
              </p:ext>
            </p:extLst>
          </p:nvPr>
        </p:nvGraphicFramePr>
        <p:xfrm>
          <a:off x="1463040" y="1690689"/>
          <a:ext cx="59340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7058172" imgH="5734021" progId="Visio.Drawing.15">
                  <p:embed/>
                </p:oleObj>
              </mc:Choice>
              <mc:Fallback>
                <p:oleObj name="Visio" r:id="rId3" imgW="7058172" imgH="57340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040" y="1690689"/>
                        <a:ext cx="5934075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1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FB07558-52CE-4955-A024-8FAC503C6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38936"/>
              </p:ext>
            </p:extLst>
          </p:nvPr>
        </p:nvGraphicFramePr>
        <p:xfrm>
          <a:off x="628650" y="-806450"/>
          <a:ext cx="8242300" cy="847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7296336" imgH="8124898" progId="Visio.Drawing.15">
                  <p:embed/>
                </p:oleObj>
              </mc:Choice>
              <mc:Fallback>
                <p:oleObj name="Visio" r:id="rId3" imgW="7296336" imgH="81248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-806450"/>
                        <a:ext cx="8242300" cy="847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591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Структура модуля сервера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9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-1591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Структура модуля клиента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8221728-11B1-4094-8317-E79E6A2B4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84362"/>
              </p:ext>
            </p:extLst>
          </p:nvPr>
        </p:nvGraphicFramePr>
        <p:xfrm>
          <a:off x="1949450" y="800389"/>
          <a:ext cx="5245099" cy="59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6343683" imgH="7258225" progId="Visio.Drawing.15">
                  <p:embed/>
                </p:oleObj>
              </mc:Choice>
              <mc:Fallback>
                <p:oleObj name="Visio" r:id="rId3" imgW="6343683" imgH="72582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800389"/>
                        <a:ext cx="5245099" cy="5995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1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4496134-82DC-4C1C-BB83-0EFF08936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76276"/>
              </p:ext>
            </p:extLst>
          </p:nvPr>
        </p:nvGraphicFramePr>
        <p:xfrm>
          <a:off x="-114300" y="159131"/>
          <a:ext cx="8808494" cy="710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10458483" imgH="8448690" progId="Visio.Drawing.15">
                  <p:embed/>
                </p:oleObj>
              </mc:Choice>
              <mc:Fallback>
                <p:oleObj name="Visio" r:id="rId3" imgW="10458483" imgH="84486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4300" y="159131"/>
                        <a:ext cx="8808494" cy="7105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-1591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/>
              <a:t>Даталогическая</a:t>
            </a:r>
            <a:r>
              <a:rPr lang="ru-RU" sz="4800" dirty="0"/>
              <a:t> модель БД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-159130"/>
            <a:ext cx="85852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Авторизация в приложении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1E31AF-706F-4A52-AC55-BEDBCD2403F8}"/>
              </a:ext>
            </a:extLst>
          </p:cNvPr>
          <p:cNvPicPr/>
          <p:nvPr/>
        </p:nvPicPr>
        <p:blipFill rotWithShape="1">
          <a:blip r:embed="rId2"/>
          <a:srcRect l="24783" t="23646" r="27415" b="26011"/>
          <a:stretch/>
        </p:blipFill>
        <p:spPr>
          <a:xfrm>
            <a:off x="482600" y="2476501"/>
            <a:ext cx="2768600" cy="20954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3F2E95-DD24-45B0-964A-EBD59F9968F1}"/>
              </a:ext>
            </a:extLst>
          </p:cNvPr>
          <p:cNvPicPr/>
          <p:nvPr/>
        </p:nvPicPr>
        <p:blipFill rotWithShape="1">
          <a:blip r:embed="rId3"/>
          <a:srcRect l="17101" t="19940" r="17692" b="23096"/>
          <a:stretch/>
        </p:blipFill>
        <p:spPr>
          <a:xfrm>
            <a:off x="4660900" y="2476501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-159130"/>
            <a:ext cx="85852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Интерфейс</a:t>
            </a:r>
            <a:r>
              <a:rPr lang="ru-RU" sz="5400" dirty="0"/>
              <a:t> </a:t>
            </a:r>
            <a:r>
              <a:rPr lang="ru-RU" sz="4800" dirty="0"/>
              <a:t>продуктов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EB7491-8813-43F1-9323-91BE88B9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374838"/>
            <a:ext cx="8940797" cy="43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5E3-B326-49DE-8157-27F2A48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-159130"/>
            <a:ext cx="85852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Интерфейс</a:t>
            </a:r>
            <a:r>
              <a:rPr lang="ru-RU" sz="5400" dirty="0"/>
              <a:t> </a:t>
            </a:r>
            <a:r>
              <a:rPr lang="ru-RU" sz="4800" dirty="0"/>
              <a:t>материалов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88FF10-1E4F-46C5-B9D1-DBA6F09C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A7EC-1931-4E24-8F64-E0640514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2" y="-69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111020-0623-49A6-8520-E01BD692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166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BF6AD9-A1F8-454E-8DBF-DD13001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" y="1276766"/>
            <a:ext cx="9029701" cy="43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9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ВКР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КР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180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Тема Office</vt:lpstr>
      <vt:lpstr>Visio</vt:lpstr>
      <vt:lpstr>Документ Microsoft Visio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«ПОВОЛЖСКИЙ ГОСУДАРСТВЕННЫЙ ТЕХНОЛОГИЧЕСКИЙ УНИВЕРСИТЕТ» ВЫСШИЙ КОЛЛЕДЖ ПГТУ «ПОЛИТЕХНИК» </vt:lpstr>
      <vt:lpstr>Задание</vt:lpstr>
      <vt:lpstr>Диаграмма прецедентов</vt:lpstr>
      <vt:lpstr>Структура модуля сервера</vt:lpstr>
      <vt:lpstr>Структура модуля клиента</vt:lpstr>
      <vt:lpstr>Даталогическая модель БД</vt:lpstr>
      <vt:lpstr>Авторизация в приложении</vt:lpstr>
      <vt:lpstr>Интерфейс продуктов</vt:lpstr>
      <vt:lpstr>Интерфейс материалов</vt:lpstr>
      <vt:lpstr>Интерфейс пользователей</vt:lpstr>
      <vt:lpstr>Модальные окна</vt:lpstr>
      <vt:lpstr>Заключение</vt:lpstr>
      <vt:lpstr>Спасибо за внимание!</vt:lpstr>
    </vt:vector>
  </TitlesOfParts>
  <Company>ФГБОУ ВО ПГТУ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</dc:title>
  <dc:creator>Андрей</dc:creator>
  <cp:keywords>ВКР</cp:keywords>
  <dc:description>ВКР</dc:description>
  <cp:lastModifiedBy>Юлька</cp:lastModifiedBy>
  <cp:revision>43</cp:revision>
  <dcterms:created xsi:type="dcterms:W3CDTF">2020-05-26T15:30:10Z</dcterms:created>
  <dcterms:modified xsi:type="dcterms:W3CDTF">2023-05-30T17:47:38Z</dcterms:modified>
</cp:coreProperties>
</file>