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58" r:id="rId6"/>
    <p:sldId id="259"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9" autoAdjust="0"/>
    <p:restoredTop sz="94660"/>
  </p:normalViewPr>
  <p:slideViewPr>
    <p:cSldViewPr snapToGrid="0">
      <p:cViewPr varScale="1">
        <p:scale>
          <a:sx n="88" d="100"/>
          <a:sy n="88" d="100"/>
        </p:scale>
        <p:origin x="7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E533C-00CA-B989-855C-16E212D8C6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3523DA-CC49-D370-FFE4-01B47D6C4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A5CB08-A9FB-D8CF-E051-89D1F53B60DB}"/>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8CDBAD89-F0A9-090F-9341-A049D38FC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3AA349-A373-A9C9-8D03-5A99C72FACDB}"/>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428473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80E39-52BF-2420-E13D-1A42E71D45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45A1E2-647D-F612-1C2D-F463BB7848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B60897-F01D-5B12-246A-285CBABE6B55}"/>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D578C3CB-6B55-7513-AC95-799910AEA5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2ED91E-F4CB-7EE4-56F8-849B87D272C9}"/>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248180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F8CA5D-7909-1E64-2883-844674CCAC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41474F-5BB5-1F00-82B6-2A46BC88AF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3E2CD1-C320-ED0A-A2C2-485725A3E04F}"/>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1886B56B-B031-28BD-1501-2CB74EEB46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7830CE-8D9B-C5A9-87E4-2988827614D5}"/>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239233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5B95F-788C-8B29-D86B-05790717CD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4C163-D7B5-535A-4AFC-FF9ADD6D30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A8863F-744F-349C-4806-CD4E874FD037}"/>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27FAC7F5-53A1-40B9-EFB1-23D95794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FCDA39-DA2A-D3CE-48D3-04B1FFD87B5D}"/>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355887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A0C9-6F2F-539F-F4B6-EAC37C12D3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241C9C-FC8C-06D2-9971-F2A2E911E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3BBF17-4DEE-42D4-21A7-D5475C288728}"/>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BA46BCE1-363D-ACF5-E136-26F95F32C3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2EF5C6-6B4C-9707-345B-A5F041867E7B}"/>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346076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23B57-1947-A997-FF39-1A09F0BE8B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65BC20-537E-E1AE-E565-CC1FC06F0D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B9ABD5-8F11-253D-94A5-B779A172B2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55F617A-ECB1-8707-DB80-A97B6F4D917D}"/>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6" name="页脚占位符 5">
            <a:extLst>
              <a:ext uri="{FF2B5EF4-FFF2-40B4-BE49-F238E27FC236}">
                <a16:creationId xmlns:a16="http://schemas.microsoft.com/office/drawing/2014/main" id="{62AD1422-57A2-C0AC-BA81-D867CF7C2F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360E2B-3013-380F-86B9-BC93F2599BF8}"/>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153995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3EEF-C6B3-80C0-E5AC-898C87018C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50E172-9A8D-5AB6-28E0-318E54B1C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D36657-4166-36CA-2ABA-E80DAE1334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C7520F-BE55-054A-2338-41A65C810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A543654-DD72-A334-817B-9D9B1E6BE2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F2D1A5-20CC-2CEF-D161-2D752BEBAA99}"/>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8" name="页脚占位符 7">
            <a:extLst>
              <a:ext uri="{FF2B5EF4-FFF2-40B4-BE49-F238E27FC236}">
                <a16:creationId xmlns:a16="http://schemas.microsoft.com/office/drawing/2014/main" id="{61AC6351-8C89-0FED-273C-E32732464F5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8DF23B-D032-4A79-F067-031A24B8ECE7}"/>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9093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E93A9-0F4E-C719-FBC3-D01F3FB044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8C4D6F-9A01-F1FC-ADF6-FFA6C6EDDB74}"/>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4" name="页脚占位符 3">
            <a:extLst>
              <a:ext uri="{FF2B5EF4-FFF2-40B4-BE49-F238E27FC236}">
                <a16:creationId xmlns:a16="http://schemas.microsoft.com/office/drawing/2014/main" id="{C3EC5436-930F-5BF6-B79F-F64FDE1B0F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FFD4-06E1-914E-CBF2-7ED4874228B1}"/>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38117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BC3AC5-564F-6903-C874-DF8F5B4A7A74}"/>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3" name="页脚占位符 2">
            <a:extLst>
              <a:ext uri="{FF2B5EF4-FFF2-40B4-BE49-F238E27FC236}">
                <a16:creationId xmlns:a16="http://schemas.microsoft.com/office/drawing/2014/main" id="{8AD6926D-9B10-06CD-5FFB-0585E1B431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3F137E-A5F2-326D-8976-5D43828AEB51}"/>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219584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E1375-5F6B-C737-9ED3-EFC3DDF0C0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168FD7-275C-A444-B575-3A3848278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AFC4E8-69EE-2F6E-29A4-0ED1DA668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30AA5B-565F-FA34-DED7-BDCB3FB7897D}"/>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6" name="页脚占位符 5">
            <a:extLst>
              <a:ext uri="{FF2B5EF4-FFF2-40B4-BE49-F238E27FC236}">
                <a16:creationId xmlns:a16="http://schemas.microsoft.com/office/drawing/2014/main" id="{AE79528D-354A-B294-E5F6-596F237784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99B899-59EE-9813-57A5-996743BE8D60}"/>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412756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46DF0-65C2-4E58-10B5-BC630DD60A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94D687-E337-EB9F-9A41-A1D4BC0F9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6177BF-A19E-E8F5-9CBF-5D616644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50CADF-3F1E-684A-7B9B-8177AAF552F2}"/>
              </a:ext>
            </a:extLst>
          </p:cNvPr>
          <p:cNvSpPr>
            <a:spLocks noGrp="1"/>
          </p:cNvSpPr>
          <p:nvPr>
            <p:ph type="dt" sz="half" idx="10"/>
          </p:nvPr>
        </p:nvSpPr>
        <p:spPr/>
        <p:txBody>
          <a:bodyPr/>
          <a:lstStyle/>
          <a:p>
            <a:fld id="{3A0189E9-7E8A-4FA1-82BA-D3D69131DB08}" type="datetimeFigureOut">
              <a:rPr lang="zh-CN" altLang="en-US" smtClean="0"/>
              <a:t>2023/1/6</a:t>
            </a:fld>
            <a:endParaRPr lang="zh-CN" altLang="en-US"/>
          </a:p>
        </p:txBody>
      </p:sp>
      <p:sp>
        <p:nvSpPr>
          <p:cNvPr id="6" name="页脚占位符 5">
            <a:extLst>
              <a:ext uri="{FF2B5EF4-FFF2-40B4-BE49-F238E27FC236}">
                <a16:creationId xmlns:a16="http://schemas.microsoft.com/office/drawing/2014/main" id="{B7E00C32-FC42-5076-01EE-84FAD89D15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18B641-B21E-26CC-47BF-9247D4063FA1}"/>
              </a:ext>
            </a:extLst>
          </p:cNvPr>
          <p:cNvSpPr>
            <a:spLocks noGrp="1"/>
          </p:cNvSpPr>
          <p:nvPr>
            <p:ph type="sldNum" sz="quarter" idx="12"/>
          </p:nvPr>
        </p:nvSpPr>
        <p:spPr/>
        <p:txBody>
          <a:body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281580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059AC2-5FCE-7001-E6F0-9BF36A5DE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6EE96-B9B8-A98E-2D25-707393868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7A19BF-1FFF-777C-0994-D73525142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189E9-7E8A-4FA1-82BA-D3D69131DB08}" type="datetimeFigureOut">
              <a:rPr lang="zh-CN" altLang="en-US" smtClean="0"/>
              <a:t>2023/1/6</a:t>
            </a:fld>
            <a:endParaRPr lang="zh-CN" altLang="en-US"/>
          </a:p>
        </p:txBody>
      </p:sp>
      <p:sp>
        <p:nvSpPr>
          <p:cNvPr id="5" name="页脚占位符 4">
            <a:extLst>
              <a:ext uri="{FF2B5EF4-FFF2-40B4-BE49-F238E27FC236}">
                <a16:creationId xmlns:a16="http://schemas.microsoft.com/office/drawing/2014/main" id="{CE71ED1C-4B98-5FD7-444D-0F26E1451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5E9A0F-409F-E53A-5E36-01995FC69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F2076-9246-4B39-9716-79D873467A73}" type="slidenum">
              <a:rPr lang="zh-CN" altLang="en-US" smtClean="0"/>
              <a:t>‹#›</a:t>
            </a:fld>
            <a:endParaRPr lang="zh-CN" altLang="en-US"/>
          </a:p>
        </p:txBody>
      </p:sp>
    </p:spTree>
    <p:extLst>
      <p:ext uri="{BB962C8B-B14F-4D97-AF65-F5344CB8AC3E}">
        <p14:creationId xmlns:p14="http://schemas.microsoft.com/office/powerpoint/2010/main" val="292335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j.lianji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3C692-7E00-D73F-6EA4-04AE692C450A}"/>
              </a:ext>
            </a:extLst>
          </p:cNvPr>
          <p:cNvSpPr>
            <a:spLocks noGrp="1"/>
          </p:cNvSpPr>
          <p:nvPr>
            <p:ph type="ctrTitle"/>
          </p:nvPr>
        </p:nvSpPr>
        <p:spPr>
          <a:xfrm>
            <a:off x="1524000" y="720027"/>
            <a:ext cx="9144000" cy="2387600"/>
          </a:xfrm>
        </p:spPr>
        <p:txBody>
          <a:bodyPr>
            <a:normAutofit/>
          </a:bodyPr>
          <a:lstStyle/>
          <a:p>
            <a:r>
              <a:rPr lang="zh-CN" altLang="en-US" sz="3200" b="1" dirty="0">
                <a:latin typeface="微软雅黑" panose="020B0503020204020204" pitchFamily="34" charset="-122"/>
                <a:ea typeface="微软雅黑" panose="020B0503020204020204" pitchFamily="34" charset="-122"/>
              </a:rPr>
              <a:t>基于多元线性回归的北京市二手房价格预测</a:t>
            </a:r>
          </a:p>
        </p:txBody>
      </p:sp>
      <p:sp>
        <p:nvSpPr>
          <p:cNvPr id="3" name="副标题 2">
            <a:extLst>
              <a:ext uri="{FF2B5EF4-FFF2-40B4-BE49-F238E27FC236}">
                <a16:creationId xmlns:a16="http://schemas.microsoft.com/office/drawing/2014/main" id="{26519AC6-BBAD-CE3A-9D0A-18B95E19AE2D}"/>
              </a:ext>
            </a:extLst>
          </p:cNvPr>
          <p:cNvSpPr>
            <a:spLocks noGrp="1"/>
          </p:cNvSpPr>
          <p:nvPr>
            <p:ph type="subTitle" idx="1"/>
          </p:nvPr>
        </p:nvSpPr>
        <p:spPr/>
        <p:txBody>
          <a:bodyPr>
            <a:normAutofit/>
          </a:bodyPr>
          <a:lstStyle/>
          <a:p>
            <a:pPr algn="r"/>
            <a:r>
              <a:rPr lang="zh-CN" altLang="en-US" sz="1100" dirty="0">
                <a:latin typeface="微软雅黑" panose="020B0503020204020204" pitchFamily="34" charset="-122"/>
                <a:ea typeface="微软雅黑" panose="020B0503020204020204" pitchFamily="34" charset="-122"/>
              </a:rPr>
              <a:t>北京市第四中学 张书宁</a:t>
            </a:r>
          </a:p>
        </p:txBody>
      </p:sp>
    </p:spTree>
    <p:extLst>
      <p:ext uri="{BB962C8B-B14F-4D97-AF65-F5344CB8AC3E}">
        <p14:creationId xmlns:p14="http://schemas.microsoft.com/office/powerpoint/2010/main" val="215259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C7BE5-C8A1-C6AB-78A2-54AB67DC745C}"/>
              </a:ext>
            </a:extLst>
          </p:cNvPr>
          <p:cNvSpPr>
            <a:spLocks noGrp="1"/>
          </p:cNvSpPr>
          <p:nvPr>
            <p:ph type="title"/>
          </p:nvPr>
        </p:nvSpPr>
        <p:spPr/>
        <p:txBody>
          <a:bodyPr/>
          <a:lstStyle/>
          <a:p>
            <a:r>
              <a:rPr lang="zh-CN" altLang="en-US" b="1" dirty="0">
                <a:latin typeface="+mn-ea"/>
                <a:ea typeface="+mn-ea"/>
              </a:rPr>
              <a:t>引言</a:t>
            </a:r>
          </a:p>
        </p:txBody>
      </p:sp>
      <p:sp>
        <p:nvSpPr>
          <p:cNvPr id="3" name="内容占位符 2">
            <a:extLst>
              <a:ext uri="{FF2B5EF4-FFF2-40B4-BE49-F238E27FC236}">
                <a16:creationId xmlns:a16="http://schemas.microsoft.com/office/drawing/2014/main" id="{C1E37271-0923-72B5-7FC0-A11B95BA48AB}"/>
              </a:ext>
            </a:extLst>
          </p:cNvPr>
          <p:cNvSpPr>
            <a:spLocks noGrp="1"/>
          </p:cNvSpPr>
          <p:nvPr>
            <p:ph idx="1"/>
          </p:nvPr>
        </p:nvSpPr>
        <p:spPr/>
        <p:txBody>
          <a:bodyPr>
            <a:normAutofit fontScale="92500" lnSpcReduction="20000"/>
          </a:bodyPr>
          <a:lstStyle/>
          <a:p>
            <a:pPr algn="l">
              <a:lnSpc>
                <a:spcPct val="110000"/>
              </a:lnSpc>
              <a:spcAft>
                <a:spcPts val="3585"/>
              </a:spcAft>
              <a:tabLst>
                <a:tab pos="490220" algn="ctr"/>
                <a:tab pos="1814195" algn="ctr"/>
              </a:tabLst>
            </a:pPr>
            <a:r>
              <a:rPr lang="zh-CN" altLang="zh-CN" sz="1800" kern="100" dirty="0">
                <a:effectLst/>
                <a:latin typeface="等线" panose="02010600030101010101" pitchFamily="2" charset="-122"/>
                <a:ea typeface="宋体" panose="02010600030101010101" pitchFamily="2" charset="-122"/>
                <a:cs typeface="Calibri" panose="020F0502020204030204" pitchFamily="34" charset="0"/>
              </a:rPr>
              <a:t>房地产是我国经济发展的重要支柱产业，也是人民生活的重要保障。住房价格是观察国家经济发展的重要指标，对房地产市场的发展和交易有着重要的作用。在研究某一城市的经济发展情况时，房地产的发展和价格是重要的衡量指标之一。但是在房地产行业的迅速发展过程中也出现了诸多的问题，尤其是房价的高速增长，房地产企业泡沫和预售烂尾楼等等。房价的增长也对城市的居民带来了很大的影响，许多一线城市的房价对城市居民造成了巨大的负担。因此房地产的价格也成为了政府和居民的关注点之一，所以本文将在相关研究的基础上研究北京市房价的影响因素和其与房价的关系，并根据住房的特征对房价进行预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7000"/>
              </a:lnSpc>
              <a:spcAft>
                <a:spcPts val="800"/>
              </a:spcAft>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在《基于</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Hedonic</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模型的小区房价影响因素研究</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以南京市鼓楼区为例》中，从小区房价的微观影响因素出发，分别从建筑特征、邻里特征、区位特征三个方面确定了</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10</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个特征价格变量，运用定量和定性相结合的方法，构建影响南京市鼓楼区小区房价的特征价格模型，并对回归结果 进行检验和分析。结果表明：建筑年代、容积率、交通干道等级是影响小区房价弹性的最大因素；主要街道 等级是影响小区房价的最主要微观因素。在《南京市二手房房价影响因素的多元线性回归分析》中，通过分析南京市</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8</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个区</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12479</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个二手房数据，建立了影响单位面积房价的多元回归模型。通过比较</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8</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个变量 对单位面积房价的影响，得到区域和是否有电梯对单位面积房价影响较大，面积及卧室数对单位面积房价影响较小的结论。许多城市都有同类型论文及类似研究，但关于北京市的多元线性回归二手房价格预测相关研究较少，本文将尝试进行相关的研究</a:t>
            </a:r>
            <a:r>
              <a:rPr lang="zh-CN" altLang="en-US"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，并根据基于其他学者的研究和链家网上的数据确定特征指标。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0264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0CEC-B7B9-3469-FFB8-3FA7C9B11A0F}"/>
              </a:ext>
            </a:extLst>
          </p:cNvPr>
          <p:cNvSpPr>
            <a:spLocks noGrp="1"/>
          </p:cNvSpPr>
          <p:nvPr>
            <p:ph type="title"/>
          </p:nvPr>
        </p:nvSpPr>
        <p:spPr/>
        <p:txBody>
          <a:bodyPr/>
          <a:lstStyle/>
          <a:p>
            <a:r>
              <a:rPr lang="zh-CN" altLang="en-US" b="1" dirty="0">
                <a:latin typeface="+mn-ea"/>
                <a:ea typeface="+mn-ea"/>
              </a:rPr>
              <a:t>数据选取</a:t>
            </a:r>
          </a:p>
        </p:txBody>
      </p:sp>
      <p:sp>
        <p:nvSpPr>
          <p:cNvPr id="3" name="内容占位符 2">
            <a:extLst>
              <a:ext uri="{FF2B5EF4-FFF2-40B4-BE49-F238E27FC236}">
                <a16:creationId xmlns:a16="http://schemas.microsoft.com/office/drawing/2014/main" id="{3069437D-5DAA-EB54-4D10-82008739AB43}"/>
              </a:ext>
            </a:extLst>
          </p:cNvPr>
          <p:cNvSpPr>
            <a:spLocks noGrp="1"/>
          </p:cNvSpPr>
          <p:nvPr>
            <p:ph idx="1"/>
          </p:nvPr>
        </p:nvSpPr>
        <p:spPr/>
        <p:txBody>
          <a:bodyPr/>
          <a:lstStyle/>
          <a:p>
            <a:r>
              <a:rPr lang="zh-CN" altLang="en-US" dirty="0"/>
              <a:t>数据来源于链家网站</a:t>
            </a:r>
            <a:r>
              <a:rPr lang="en-US" altLang="zh-CN" dirty="0"/>
              <a:t>(</a:t>
            </a:r>
            <a:r>
              <a:rPr lang="en-US" altLang="zh-CN" dirty="0">
                <a:hlinkClick r:id="rId2"/>
              </a:rPr>
              <a:t>https://bj.lianjia.com/</a:t>
            </a:r>
            <a:r>
              <a:rPr lang="en-US" altLang="zh-CN" dirty="0"/>
              <a:t>)</a:t>
            </a:r>
          </a:p>
          <a:p>
            <a:r>
              <a:rPr lang="zh-CN" altLang="en-US" dirty="0"/>
              <a:t>确定样本特征</a:t>
            </a:r>
            <a:endParaRPr lang="en-US" altLang="zh-CN" dirty="0"/>
          </a:p>
        </p:txBody>
      </p:sp>
      <p:graphicFrame>
        <p:nvGraphicFramePr>
          <p:cNvPr id="4" name="表格 3">
            <a:extLst>
              <a:ext uri="{FF2B5EF4-FFF2-40B4-BE49-F238E27FC236}">
                <a16:creationId xmlns:a16="http://schemas.microsoft.com/office/drawing/2014/main" id="{31C5E6D2-EFEE-73B5-B316-1E9E2853CF41}"/>
              </a:ext>
            </a:extLst>
          </p:cNvPr>
          <p:cNvGraphicFramePr>
            <a:graphicFrameLocks noGrp="1"/>
          </p:cNvGraphicFramePr>
          <p:nvPr>
            <p:extLst>
              <p:ext uri="{D42A27DB-BD31-4B8C-83A1-F6EECF244321}">
                <p14:modId xmlns:p14="http://schemas.microsoft.com/office/powerpoint/2010/main" val="2896101878"/>
              </p:ext>
            </p:extLst>
          </p:nvPr>
        </p:nvGraphicFramePr>
        <p:xfrm>
          <a:off x="4087368" y="2560320"/>
          <a:ext cx="3033485" cy="3672332"/>
        </p:xfrm>
        <a:graphic>
          <a:graphicData uri="http://schemas.openxmlformats.org/drawingml/2006/table">
            <a:tbl>
              <a:tblPr firstRow="1" firstCol="1" bandRow="1"/>
              <a:tblGrid>
                <a:gridCol w="1125695">
                  <a:extLst>
                    <a:ext uri="{9D8B030D-6E8A-4147-A177-3AD203B41FA5}">
                      <a16:colId xmlns:a16="http://schemas.microsoft.com/office/drawing/2014/main" val="3275115028"/>
                    </a:ext>
                  </a:extLst>
                </a:gridCol>
                <a:gridCol w="1907790">
                  <a:extLst>
                    <a:ext uri="{9D8B030D-6E8A-4147-A177-3AD203B41FA5}">
                      <a16:colId xmlns:a16="http://schemas.microsoft.com/office/drawing/2014/main" val="1535002329"/>
                    </a:ext>
                  </a:extLst>
                </a:gridCol>
              </a:tblGrid>
              <a:tr h="176364">
                <a:tc>
                  <a:txBody>
                    <a:bodyPr/>
                    <a:lstStyle/>
                    <a:p>
                      <a:pPr algn="just">
                        <a:lnSpc>
                          <a:spcPct val="107000"/>
                        </a:lnSpc>
                        <a:spcAft>
                          <a:spcPts val="800"/>
                        </a:spcAft>
                      </a:pPr>
                      <a:r>
                        <a:rPr lang="zh-CN" sz="1100" b="1"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指标名称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b="1"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具体说明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806083"/>
                  </a:ext>
                </a:extLst>
              </a:tr>
              <a:tr h="214395">
                <a:tc>
                  <a:txBody>
                    <a:bodyPr/>
                    <a:lstStyle/>
                    <a:p>
                      <a:pPr algn="l">
                        <a:lnSpc>
                          <a:spcPct val="107000"/>
                        </a:lnSpc>
                        <a:spcAft>
                          <a:spcPts val="800"/>
                        </a:spcAft>
                      </a:pPr>
                      <a:r>
                        <a:rPr lang="en-US" sz="1100" b="1" kern="1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ROOM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房间数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942347"/>
                  </a:ext>
                </a:extLst>
              </a:tr>
              <a:tr h="441920">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FLOR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楼层高度</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150596"/>
                  </a:ext>
                </a:extLst>
              </a:tr>
              <a:tr h="214395">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AREA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面积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2083521"/>
                  </a:ext>
                </a:extLst>
              </a:tr>
              <a:tr h="441920">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建筑结构</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734211"/>
                  </a:ext>
                </a:extLst>
              </a:tr>
              <a:tr h="214395">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EVAL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是否有电梯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029566"/>
                  </a:ext>
                </a:extLst>
              </a:tr>
              <a:tr h="669443">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DISC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行政区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85416"/>
                  </a:ext>
                </a:extLst>
              </a:tr>
              <a:tr h="214395">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YEAR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建造年代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234452"/>
                  </a:ext>
                </a:extLst>
              </a:tr>
              <a:tr h="441920">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SUBC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周围</a:t>
                      </a:r>
                      <a:r>
                        <a:rPr lang="en-US"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1000m</a:t>
                      </a: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地铁站数量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537084"/>
                  </a:ext>
                </a:extLst>
              </a:tr>
              <a:tr h="214395">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SUBD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最近地铁站距离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970301"/>
                  </a:ext>
                </a:extLst>
              </a:tr>
              <a:tr h="214395">
                <a:tc>
                  <a:txBody>
                    <a:bodyPr/>
                    <a:lstStyle/>
                    <a:p>
                      <a:pPr algn="l">
                        <a:lnSpc>
                          <a:spcPct val="107000"/>
                        </a:lnSpc>
                        <a:spcAft>
                          <a:spcPts val="800"/>
                        </a:spcAft>
                      </a:pPr>
                      <a:r>
                        <a:rPr lang="en-US" sz="1100" b="1"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CEDT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距市中心距离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357999"/>
                  </a:ext>
                </a:extLst>
              </a:tr>
              <a:tr h="214395">
                <a:tc>
                  <a:txBody>
                    <a:bodyPr/>
                    <a:lstStyle/>
                    <a:p>
                      <a:pPr algn="l">
                        <a:lnSpc>
                          <a:spcPct val="107000"/>
                        </a:lnSpc>
                        <a:spcAft>
                          <a:spcPts val="800"/>
                        </a:spcAft>
                      </a:pPr>
                      <a:r>
                        <a:rPr lang="en-US" sz="1100" b="1" kern="1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PRIC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zh-CN" sz="11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价格</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333087"/>
                  </a:ext>
                </a:extLst>
              </a:tr>
            </a:tbl>
          </a:graphicData>
        </a:graphic>
      </p:graphicFrame>
    </p:spTree>
    <p:extLst>
      <p:ext uri="{BB962C8B-B14F-4D97-AF65-F5344CB8AC3E}">
        <p14:creationId xmlns:p14="http://schemas.microsoft.com/office/powerpoint/2010/main" val="138196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153C7-1F48-B5A7-F136-D9A502F8022E}"/>
              </a:ext>
            </a:extLst>
          </p:cNvPr>
          <p:cNvSpPr>
            <a:spLocks noGrp="1"/>
          </p:cNvSpPr>
          <p:nvPr>
            <p:ph type="title"/>
          </p:nvPr>
        </p:nvSpPr>
        <p:spPr/>
        <p:txBody>
          <a:bodyPr/>
          <a:lstStyle/>
          <a:p>
            <a:r>
              <a:rPr lang="zh-CN" altLang="en-US" b="1" dirty="0">
                <a:latin typeface="+mn-ea"/>
                <a:ea typeface="+mn-ea"/>
              </a:rPr>
              <a:t>爬取数据</a:t>
            </a:r>
          </a:p>
        </p:txBody>
      </p:sp>
      <p:pic>
        <p:nvPicPr>
          <p:cNvPr id="8" name="内容占位符 7">
            <a:extLst>
              <a:ext uri="{FF2B5EF4-FFF2-40B4-BE49-F238E27FC236}">
                <a16:creationId xmlns:a16="http://schemas.microsoft.com/office/drawing/2014/main" id="{A3032839-3A6F-8ACF-71BE-3E8C4E08A41F}"/>
              </a:ext>
            </a:extLst>
          </p:cNvPr>
          <p:cNvPicPr>
            <a:picLocks noGrp="1" noChangeAspect="1"/>
          </p:cNvPicPr>
          <p:nvPr>
            <p:ph idx="1"/>
          </p:nvPr>
        </p:nvPicPr>
        <p:blipFill>
          <a:blip r:embed="rId2"/>
          <a:stretch>
            <a:fillRect/>
          </a:stretch>
        </p:blipFill>
        <p:spPr>
          <a:xfrm>
            <a:off x="350520" y="1512951"/>
            <a:ext cx="6366094" cy="4351338"/>
          </a:xfrm>
        </p:spPr>
      </p:pic>
      <p:pic>
        <p:nvPicPr>
          <p:cNvPr id="9" name="图片 8">
            <a:extLst>
              <a:ext uri="{FF2B5EF4-FFF2-40B4-BE49-F238E27FC236}">
                <a16:creationId xmlns:a16="http://schemas.microsoft.com/office/drawing/2014/main" id="{9C9877C2-AE5A-F422-1204-15AB6D63407F}"/>
              </a:ext>
            </a:extLst>
          </p:cNvPr>
          <p:cNvPicPr>
            <a:picLocks noChangeAspect="1"/>
          </p:cNvPicPr>
          <p:nvPr/>
        </p:nvPicPr>
        <p:blipFill>
          <a:blip r:embed="rId3"/>
          <a:stretch>
            <a:fillRect/>
          </a:stretch>
        </p:blipFill>
        <p:spPr>
          <a:xfrm>
            <a:off x="7204294" y="1425099"/>
            <a:ext cx="4527042" cy="4527042"/>
          </a:xfrm>
          <a:prstGeom prst="rect">
            <a:avLst/>
          </a:prstGeom>
        </p:spPr>
      </p:pic>
    </p:spTree>
    <p:extLst>
      <p:ext uri="{BB962C8B-B14F-4D97-AF65-F5344CB8AC3E}">
        <p14:creationId xmlns:p14="http://schemas.microsoft.com/office/powerpoint/2010/main" val="16219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8C8F4-2E57-E54F-FDF8-53998FF2153C}"/>
              </a:ext>
            </a:extLst>
          </p:cNvPr>
          <p:cNvSpPr>
            <a:spLocks noGrp="1"/>
          </p:cNvSpPr>
          <p:nvPr>
            <p:ph type="title"/>
          </p:nvPr>
        </p:nvSpPr>
        <p:spPr/>
        <p:txBody>
          <a:bodyPr/>
          <a:lstStyle/>
          <a:p>
            <a:r>
              <a:rPr lang="zh-CN" altLang="en-US" b="1" dirty="0">
                <a:latin typeface="+mn-ea"/>
                <a:ea typeface="+mn-ea"/>
              </a:rPr>
              <a:t>数据处理</a:t>
            </a:r>
          </a:p>
        </p:txBody>
      </p:sp>
      <p:sp>
        <p:nvSpPr>
          <p:cNvPr id="3" name="内容占位符 2">
            <a:extLst>
              <a:ext uri="{FF2B5EF4-FFF2-40B4-BE49-F238E27FC236}">
                <a16:creationId xmlns:a16="http://schemas.microsoft.com/office/drawing/2014/main" id="{124BDB10-2311-A097-A3DA-2432732C2651}"/>
              </a:ext>
            </a:extLst>
          </p:cNvPr>
          <p:cNvSpPr>
            <a:spLocks noGrp="1"/>
          </p:cNvSpPr>
          <p:nvPr>
            <p:ph idx="1"/>
          </p:nvPr>
        </p:nvSpPr>
        <p:spPr>
          <a:xfrm>
            <a:off x="838200" y="1377639"/>
            <a:ext cx="10515600" cy="4351338"/>
          </a:xfrm>
        </p:spPr>
        <p:txBody>
          <a:bodyPr/>
          <a:lstStyle/>
          <a:p>
            <a:r>
              <a:rPr lang="zh-CN" altLang="en-US" dirty="0"/>
              <a:t>清洗数据</a:t>
            </a:r>
            <a:endParaRPr lang="en-US" altLang="zh-CN" dirty="0"/>
          </a:p>
          <a:p>
            <a:r>
              <a:rPr lang="zh-CN" altLang="en-US" dirty="0"/>
              <a:t>删除无效的键值和样本</a:t>
            </a:r>
            <a:endParaRPr lang="en-US" altLang="zh-CN" dirty="0"/>
          </a:p>
          <a:p>
            <a:r>
              <a:rPr lang="zh-CN" altLang="en-US" dirty="0"/>
              <a:t>量化数据</a:t>
            </a:r>
            <a:endParaRPr lang="en-US" altLang="zh-CN" dirty="0"/>
          </a:p>
        </p:txBody>
      </p:sp>
      <p:pic>
        <p:nvPicPr>
          <p:cNvPr id="4" name="图片 3">
            <a:extLst>
              <a:ext uri="{FF2B5EF4-FFF2-40B4-BE49-F238E27FC236}">
                <a16:creationId xmlns:a16="http://schemas.microsoft.com/office/drawing/2014/main" id="{E964CA00-0334-A3F1-5101-43686B9CAD54}"/>
              </a:ext>
            </a:extLst>
          </p:cNvPr>
          <p:cNvPicPr>
            <a:picLocks noChangeAspect="1"/>
          </p:cNvPicPr>
          <p:nvPr/>
        </p:nvPicPr>
        <p:blipFill>
          <a:blip r:embed="rId2"/>
          <a:stretch>
            <a:fillRect/>
          </a:stretch>
        </p:blipFill>
        <p:spPr>
          <a:xfrm>
            <a:off x="838200" y="3039211"/>
            <a:ext cx="4050792" cy="3453664"/>
          </a:xfrm>
          <a:prstGeom prst="rect">
            <a:avLst/>
          </a:prstGeom>
        </p:spPr>
      </p:pic>
      <p:graphicFrame>
        <p:nvGraphicFramePr>
          <p:cNvPr id="5" name="表格 4">
            <a:extLst>
              <a:ext uri="{FF2B5EF4-FFF2-40B4-BE49-F238E27FC236}">
                <a16:creationId xmlns:a16="http://schemas.microsoft.com/office/drawing/2014/main" id="{5D566E59-53A7-9287-4F32-222A3DCA09B6}"/>
              </a:ext>
            </a:extLst>
          </p:cNvPr>
          <p:cNvGraphicFramePr>
            <a:graphicFrameLocks noGrp="1"/>
          </p:cNvGraphicFramePr>
          <p:nvPr>
            <p:extLst>
              <p:ext uri="{D42A27DB-BD31-4B8C-83A1-F6EECF244321}">
                <p14:modId xmlns:p14="http://schemas.microsoft.com/office/powerpoint/2010/main" val="853152508"/>
              </p:ext>
            </p:extLst>
          </p:nvPr>
        </p:nvGraphicFramePr>
        <p:xfrm>
          <a:off x="5885688" y="1454620"/>
          <a:ext cx="4934711" cy="3720882"/>
        </p:xfrm>
        <a:graphic>
          <a:graphicData uri="http://schemas.openxmlformats.org/drawingml/2006/table">
            <a:tbl>
              <a:tblPr firstRow="1" firstCol="1" bandRow="1"/>
              <a:tblGrid>
                <a:gridCol w="849824">
                  <a:extLst>
                    <a:ext uri="{9D8B030D-6E8A-4147-A177-3AD203B41FA5}">
                      <a16:colId xmlns:a16="http://schemas.microsoft.com/office/drawing/2014/main" val="590463396"/>
                    </a:ext>
                  </a:extLst>
                </a:gridCol>
                <a:gridCol w="1430379">
                  <a:extLst>
                    <a:ext uri="{9D8B030D-6E8A-4147-A177-3AD203B41FA5}">
                      <a16:colId xmlns:a16="http://schemas.microsoft.com/office/drawing/2014/main" val="78792050"/>
                    </a:ext>
                  </a:extLst>
                </a:gridCol>
                <a:gridCol w="1430379">
                  <a:extLst>
                    <a:ext uri="{9D8B030D-6E8A-4147-A177-3AD203B41FA5}">
                      <a16:colId xmlns:a16="http://schemas.microsoft.com/office/drawing/2014/main" val="3187765834"/>
                    </a:ext>
                  </a:extLst>
                </a:gridCol>
                <a:gridCol w="1224129">
                  <a:extLst>
                    <a:ext uri="{9D8B030D-6E8A-4147-A177-3AD203B41FA5}">
                      <a16:colId xmlns:a16="http://schemas.microsoft.com/office/drawing/2014/main" val="3995333272"/>
                    </a:ext>
                  </a:extLst>
                </a:gridCol>
              </a:tblGrid>
              <a:tr h="214987">
                <a:tc>
                  <a:txBody>
                    <a:bodyPr/>
                    <a:lstStyle/>
                    <a:p>
                      <a:pPr marL="0" algn="just" rtl="0" eaLnBrk="1" fontAlgn="t" latinLnBrk="0" hangingPunct="1">
                        <a:lnSpc>
                          <a:spcPct val="107000"/>
                        </a:lnSpc>
                        <a:spcBef>
                          <a:spcPts val="0"/>
                        </a:spcBef>
                        <a:spcAft>
                          <a:spcPts val="800"/>
                        </a:spcAft>
                      </a:pPr>
                      <a:r>
                        <a:rPr lang="zh-CN" altLang="en-US" sz="1100" b="1"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指标名称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1"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具体说明</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1"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描述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1"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取值范围</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386566"/>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ROOM</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房间数</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房间数量</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正整数</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365743"/>
                  </a:ext>
                </a:extLst>
              </a:tr>
              <a:tr h="443220">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FLOR</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楼层高度</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en-US" altLang="zh-CN"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低楼层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中楼层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高楼层</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en-US"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33248"/>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AREA</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面积</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面积（平方米）</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正数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49717"/>
                  </a:ext>
                </a:extLst>
              </a:tr>
              <a:tr h="443220">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TYPE</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建筑结构</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en-US" altLang="zh-CN"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塔楼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板塔结合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板楼</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en-US" sz="1100" b="0" i="0" u="none" strike="noStrike" kern="1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endParaRPr lang="en-US" altLang="zh-CN"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343512"/>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EVAL</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是否有电梯</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en-US" altLang="zh-CN"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无电梯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有电梯</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en-US"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822229"/>
                  </a:ext>
                </a:extLst>
              </a:tr>
              <a:tr h="671326">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DISC</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行政区</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en-US" altLang="zh-CN"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朝阳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东城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房山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海淀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4-</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通州 </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5-</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西城</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en-US" sz="1100" b="0"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0</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4</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5</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456605"/>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YEAR</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建造年代</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建造时间</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正整数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030682"/>
                  </a:ext>
                </a:extLst>
              </a:tr>
              <a:tr h="443220">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SUBC</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周围</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1000m</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地铁站数量</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周围</a:t>
                      </a:r>
                      <a:r>
                        <a:rPr lang="en-US" altLang="zh-CN"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1000m</a:t>
                      </a: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地铁站个数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正整数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0271640"/>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SUBD</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最近地铁站距离</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最近地铁站距离</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正数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966851"/>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CEDT</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距市中心距离</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距市中心距离</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a:solidFill>
                            <a:srgbClr val="000000"/>
                          </a:solidFill>
                          <a:effectLst/>
                          <a:latin typeface="等线" panose="02010600030101010101" pitchFamily="2" charset="-122"/>
                          <a:ea typeface="宋体" panose="02010600030101010101" pitchFamily="2" charset="-122"/>
                          <a:cs typeface="宋体" panose="02010600030101010101" pitchFamily="2" charset="-122"/>
                        </a:rPr>
                        <a:t>正数</a:t>
                      </a:r>
                      <a:endParaRPr lang="zh-CN" altLang="en-US"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59344"/>
                  </a:ext>
                </a:extLst>
              </a:tr>
              <a:tr h="214987">
                <a:tc>
                  <a:txBody>
                    <a:bodyPr/>
                    <a:lstStyle/>
                    <a:p>
                      <a:pPr marL="0" algn="l" rtl="0" eaLnBrk="1" fontAlgn="t" latinLnBrk="0" hangingPunct="1">
                        <a:lnSpc>
                          <a:spcPct val="107000"/>
                        </a:lnSpc>
                        <a:spcBef>
                          <a:spcPts val="0"/>
                        </a:spcBef>
                        <a:spcAft>
                          <a:spcPts val="800"/>
                        </a:spcAft>
                      </a:pPr>
                      <a:r>
                        <a:rPr lang="en-US" sz="1100" b="1" i="0" u="none" strike="noStrike" kern="100">
                          <a:solidFill>
                            <a:srgbClr val="000000"/>
                          </a:solidFill>
                          <a:effectLst/>
                          <a:latin typeface="宋体" panose="02010600030101010101" pitchFamily="2" charset="-122"/>
                          <a:ea typeface="等线" panose="02010600030101010101" pitchFamily="2" charset="-122"/>
                          <a:cs typeface="宋体" panose="02010600030101010101" pitchFamily="2" charset="-122"/>
                        </a:rPr>
                        <a:t>PRIC</a:t>
                      </a:r>
                      <a:endParaRPr lang="en-US" altLang="zh-CN" sz="1800" b="0" i="0" u="none" strike="noStrike">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价格</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每平方米价格</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lnSpc>
                          <a:spcPct val="107000"/>
                        </a:lnSpc>
                        <a:spcBef>
                          <a:spcPts val="0"/>
                        </a:spcBef>
                        <a:spcAft>
                          <a:spcPts val="800"/>
                        </a:spcAft>
                      </a:pPr>
                      <a:r>
                        <a:rPr lang="zh-CN" altLang="en-US" sz="1100" b="0" i="0" u="none" strike="noStrike"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正数</a:t>
                      </a:r>
                      <a:endParaRPr lang="zh-CN" altLang="en-US" sz="1800" b="0" i="0" u="none" strike="noStrike" dirty="0">
                        <a:effectLst/>
                        <a:latin typeface="Arial" panose="020B0604020202020204" pitchFamily="34" charset="0"/>
                      </a:endParaRPr>
                    </a:p>
                  </a:txBody>
                  <a:tcPr marL="68580" marR="6858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43040"/>
                  </a:ext>
                </a:extLst>
              </a:tr>
            </a:tbl>
          </a:graphicData>
        </a:graphic>
      </p:graphicFrame>
    </p:spTree>
    <p:extLst>
      <p:ext uri="{BB962C8B-B14F-4D97-AF65-F5344CB8AC3E}">
        <p14:creationId xmlns:p14="http://schemas.microsoft.com/office/powerpoint/2010/main" val="23069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E2311-9D3D-433D-EEA6-C93C78BBA3D2}"/>
              </a:ext>
            </a:extLst>
          </p:cNvPr>
          <p:cNvSpPr>
            <a:spLocks noGrp="1"/>
          </p:cNvSpPr>
          <p:nvPr>
            <p:ph type="title"/>
          </p:nvPr>
        </p:nvSpPr>
        <p:spPr/>
        <p:txBody>
          <a:bodyPr/>
          <a:lstStyle/>
          <a:p>
            <a:r>
              <a:rPr lang="zh-CN" altLang="en-US" b="1" dirty="0">
                <a:latin typeface="+mn-ea"/>
                <a:ea typeface="+mn-ea"/>
              </a:rPr>
              <a:t>建立模型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519314-41AF-0C99-87F5-279E86ED4E37}"/>
                  </a:ext>
                </a:extLst>
              </p:cNvPr>
              <p:cNvSpPr>
                <a:spLocks noGrp="1"/>
              </p:cNvSpPr>
              <p:nvPr>
                <p:ph idx="1"/>
              </p:nvPr>
            </p:nvSpPr>
            <p:spPr>
              <a:xfrm>
                <a:off x="838200" y="1690688"/>
                <a:ext cx="10515600" cy="4351338"/>
              </a:xfrm>
            </p:spPr>
            <p:txBody>
              <a:bodyPr/>
              <a:lstStyle/>
              <a:p>
                <a:r>
                  <a:rPr lang="zh-CN" altLang="en-US" dirty="0"/>
                  <a:t>线性回归方程</a:t>
                </a:r>
                <a14:m>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𝑏</m:t>
                    </m:r>
                  </m:oMath>
                </a14:m>
                <a:endParaRPr lang="en-US" altLang="zh-CN" dirty="0"/>
              </a:p>
              <a:p>
                <a:r>
                  <a:rPr lang="zh-CN" altLang="en-US" dirty="0"/>
                  <a:t>实现模型</a:t>
                </a:r>
                <a:endParaRPr lang="en-US" altLang="zh-CN" dirty="0"/>
              </a:p>
              <a:p>
                <a:r>
                  <a:rPr lang="zh-CN" altLang="en-US" dirty="0"/>
                  <a:t>训练模型</a:t>
                </a:r>
                <a:endParaRPr lang="en-US" altLang="zh-CN" dirty="0"/>
              </a:p>
              <a:p>
                <a:r>
                  <a:rPr lang="zh-CN" altLang="en-US" dirty="0"/>
                  <a:t>预测目标</a:t>
                </a:r>
              </a:p>
            </p:txBody>
          </p:sp>
        </mc:Choice>
        <mc:Fallback>
          <p:sp>
            <p:nvSpPr>
              <p:cNvPr id="3" name="内容占位符 2">
                <a:extLst>
                  <a:ext uri="{FF2B5EF4-FFF2-40B4-BE49-F238E27FC236}">
                    <a16:creationId xmlns:a16="http://schemas.microsoft.com/office/drawing/2014/main" id="{2D519314-41AF-0C99-87F5-279E86ED4E37}"/>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043" t="-238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8A414E8-FCD8-B703-3A0C-11EFB8756D67}"/>
              </a:ext>
            </a:extLst>
          </p:cNvPr>
          <p:cNvPicPr>
            <a:picLocks noChangeAspect="1"/>
          </p:cNvPicPr>
          <p:nvPr/>
        </p:nvPicPr>
        <p:blipFill>
          <a:blip r:embed="rId3"/>
          <a:stretch>
            <a:fillRect/>
          </a:stretch>
        </p:blipFill>
        <p:spPr>
          <a:xfrm>
            <a:off x="6488662" y="2300288"/>
            <a:ext cx="5355866" cy="1616362"/>
          </a:xfrm>
          <a:prstGeom prst="rect">
            <a:avLst/>
          </a:prstGeom>
        </p:spPr>
      </p:pic>
      <p:pic>
        <p:nvPicPr>
          <p:cNvPr id="9" name="图片 8">
            <a:extLst>
              <a:ext uri="{FF2B5EF4-FFF2-40B4-BE49-F238E27FC236}">
                <a16:creationId xmlns:a16="http://schemas.microsoft.com/office/drawing/2014/main" id="{DE421BA1-9D74-7BD5-3E5C-7984F24596C6}"/>
              </a:ext>
            </a:extLst>
          </p:cNvPr>
          <p:cNvPicPr>
            <a:picLocks noChangeAspect="1"/>
          </p:cNvPicPr>
          <p:nvPr/>
        </p:nvPicPr>
        <p:blipFill>
          <a:blip r:embed="rId4"/>
          <a:stretch>
            <a:fillRect/>
          </a:stretch>
        </p:blipFill>
        <p:spPr>
          <a:xfrm>
            <a:off x="838200" y="4161512"/>
            <a:ext cx="6367226" cy="2011600"/>
          </a:xfrm>
          <a:prstGeom prst="rect">
            <a:avLst/>
          </a:prstGeom>
        </p:spPr>
      </p:pic>
    </p:spTree>
    <p:extLst>
      <p:ext uri="{BB962C8B-B14F-4D97-AF65-F5344CB8AC3E}">
        <p14:creationId xmlns:p14="http://schemas.microsoft.com/office/powerpoint/2010/main" val="80816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5EFC2-9910-3DE6-568A-C2FF29E56220}"/>
              </a:ext>
            </a:extLst>
          </p:cNvPr>
          <p:cNvSpPr>
            <a:spLocks noGrp="1"/>
          </p:cNvSpPr>
          <p:nvPr>
            <p:ph type="title"/>
          </p:nvPr>
        </p:nvSpPr>
        <p:spPr/>
        <p:txBody>
          <a:bodyPr/>
          <a:lstStyle/>
          <a:p>
            <a:r>
              <a:rPr lang="zh-CN" altLang="en-US" b="1" dirty="0">
                <a:latin typeface="+mn-ea"/>
                <a:ea typeface="+mn-ea"/>
              </a:rPr>
              <a:t>结论</a:t>
            </a:r>
          </a:p>
        </p:txBody>
      </p:sp>
      <p:sp>
        <p:nvSpPr>
          <p:cNvPr id="3" name="内容占位符 2">
            <a:extLst>
              <a:ext uri="{FF2B5EF4-FFF2-40B4-BE49-F238E27FC236}">
                <a16:creationId xmlns:a16="http://schemas.microsoft.com/office/drawing/2014/main" id="{3D1AA33B-8A77-2D30-E2AF-1B863142D02C}"/>
              </a:ext>
            </a:extLst>
          </p:cNvPr>
          <p:cNvSpPr>
            <a:spLocks noGrp="1"/>
          </p:cNvSpPr>
          <p:nvPr>
            <p:ph idx="1"/>
          </p:nvPr>
        </p:nvSpPr>
        <p:spPr/>
        <p:txBody>
          <a:bodyPr/>
          <a:lstStyle/>
          <a:p>
            <a:r>
              <a:rPr lang="zh-CN" altLang="en-US" dirty="0"/>
              <a:t>模型的系数与截距</a:t>
            </a:r>
            <a:endParaRPr lang="en-US" altLang="zh-CN" dirty="0"/>
          </a:p>
          <a:p>
            <a:r>
              <a:rPr lang="zh-CN" altLang="en-US" dirty="0"/>
              <a:t>模型的准确率</a:t>
            </a:r>
            <a:endParaRPr lang="en-US" altLang="zh-CN" dirty="0"/>
          </a:p>
          <a:p>
            <a:r>
              <a:rPr lang="zh-CN" altLang="en-US" dirty="0"/>
              <a:t>与真实数据的拟合度</a:t>
            </a:r>
            <a:endParaRPr lang="en-US" altLang="zh-CN" dirty="0"/>
          </a:p>
          <a:p>
            <a:r>
              <a:rPr lang="zh-CN" altLang="en-US" dirty="0"/>
              <a:t>缺陷及改进方法</a:t>
            </a:r>
          </a:p>
        </p:txBody>
      </p:sp>
      <p:pic>
        <p:nvPicPr>
          <p:cNvPr id="4" name="图片 3">
            <a:extLst>
              <a:ext uri="{FF2B5EF4-FFF2-40B4-BE49-F238E27FC236}">
                <a16:creationId xmlns:a16="http://schemas.microsoft.com/office/drawing/2014/main" id="{26AFCF67-7703-5D65-F453-D0F42867FAB7}"/>
              </a:ext>
            </a:extLst>
          </p:cNvPr>
          <p:cNvPicPr>
            <a:picLocks noChangeAspect="1"/>
          </p:cNvPicPr>
          <p:nvPr/>
        </p:nvPicPr>
        <p:blipFill>
          <a:blip r:embed="rId2"/>
          <a:stretch>
            <a:fillRect/>
          </a:stretch>
        </p:blipFill>
        <p:spPr>
          <a:xfrm>
            <a:off x="5278979" y="1825625"/>
            <a:ext cx="5303677" cy="994440"/>
          </a:xfrm>
          <a:prstGeom prst="rect">
            <a:avLst/>
          </a:prstGeom>
        </p:spPr>
      </p:pic>
      <p:pic>
        <p:nvPicPr>
          <p:cNvPr id="6" name="图形 5">
            <a:extLst>
              <a:ext uri="{FF2B5EF4-FFF2-40B4-BE49-F238E27FC236}">
                <a16:creationId xmlns:a16="http://schemas.microsoft.com/office/drawing/2014/main" id="{D6850C37-147E-33C7-48C4-9317B497C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8979" y="3380701"/>
            <a:ext cx="3698939" cy="2796262"/>
          </a:xfrm>
          <a:prstGeom prst="rect">
            <a:avLst/>
          </a:prstGeom>
        </p:spPr>
      </p:pic>
    </p:spTree>
    <p:extLst>
      <p:ext uri="{BB962C8B-B14F-4D97-AF65-F5344CB8AC3E}">
        <p14:creationId xmlns:p14="http://schemas.microsoft.com/office/powerpoint/2010/main" val="371115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2BD7C3-D563-EF17-4E5F-3B20F1CDA606}"/>
              </a:ext>
            </a:extLst>
          </p:cNvPr>
          <p:cNvSpPr txBox="1"/>
          <p:nvPr/>
        </p:nvSpPr>
        <p:spPr>
          <a:xfrm>
            <a:off x="3388215" y="2921168"/>
            <a:ext cx="7363968" cy="1015663"/>
          </a:xfrm>
          <a:prstGeom prst="rect">
            <a:avLst/>
          </a:prstGeom>
          <a:noFill/>
        </p:spPr>
        <p:txBody>
          <a:bodyPr wrap="square" rtlCol="0">
            <a:spAutoFit/>
          </a:bodyPr>
          <a:lstStyle/>
          <a:p>
            <a:r>
              <a:rPr lang="zh-CN" altLang="en-US" sz="6000" b="1" dirty="0"/>
              <a:t>谢谢大家的聆听</a:t>
            </a:r>
          </a:p>
        </p:txBody>
      </p:sp>
    </p:spTree>
    <p:extLst>
      <p:ext uri="{BB962C8B-B14F-4D97-AF65-F5344CB8AC3E}">
        <p14:creationId xmlns:p14="http://schemas.microsoft.com/office/powerpoint/2010/main" val="2696442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668</Words>
  <Application>Microsoft Office PowerPoint</Application>
  <PresentationFormat>宽屏</PresentationFormat>
  <Paragraphs>96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宋体</vt:lpstr>
      <vt:lpstr>微软雅黑</vt:lpstr>
      <vt:lpstr>Arial</vt:lpstr>
      <vt:lpstr>Cambria Math</vt:lpstr>
      <vt:lpstr>Office 主题​​</vt:lpstr>
      <vt:lpstr>基于多元线性回归的北京市二手房价格预测</vt:lpstr>
      <vt:lpstr>引言</vt:lpstr>
      <vt:lpstr>数据选取</vt:lpstr>
      <vt:lpstr>爬取数据</vt:lpstr>
      <vt:lpstr>数据处理</vt:lpstr>
      <vt:lpstr>建立模型</vt:lpstr>
      <vt:lpstr>结论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基于多元线性回归的北京市二手房价格预测</dc:title>
  <dc:creator>张 书宁</dc:creator>
  <cp:lastModifiedBy>张 书宁</cp:lastModifiedBy>
  <cp:revision>6</cp:revision>
  <dcterms:created xsi:type="dcterms:W3CDTF">2023-01-05T13:45:32Z</dcterms:created>
  <dcterms:modified xsi:type="dcterms:W3CDTF">2023-01-07T02:19:01Z</dcterms:modified>
</cp:coreProperties>
</file>