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3"/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ncce.io/tcc" TargetMode="External"/><Relationship Id="rId3" Type="http://schemas.openxmlformats.org/officeDocument/2006/relationships/hyperlink" Target="http://ncce.io/ogl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illustrations/lee-berger-desk-laptop-homo-naledi-978052/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illustrations/lee-berger-desk-laptop-homo-naledi-978052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vectors/image-pictures-icon-photo-1271454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vectors/image-pictures-icon-photo-1271454/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9de5d5b4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9de5d5b4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Last updated 02-02-21</a:t>
            </a:r>
            <a:endParaRPr sz="1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Resources are updated regularly — the latest version is available at: </a:t>
            </a:r>
            <a:r>
              <a:rPr lang="en-GB" sz="900" u="sng">
                <a:solidFill>
                  <a:srgbClr val="1155CC"/>
                </a:solid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ncce.io/tcc</a:t>
            </a:r>
            <a:r>
              <a:rPr lang="en-GB" sz="9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9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This resource is licensed under the Open Government Licence, version 3. For more information on this licence, see</a:t>
            </a:r>
            <a:r>
              <a:rPr lang="en-GB" sz="900" u="sng">
                <a:solidFill>
                  <a:srgbClr val="1155CC"/>
                </a:solid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ncce.io/ogl</a:t>
            </a:r>
            <a:r>
              <a:rPr lang="en-GB" sz="9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9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f670f3fc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7f670f3fc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32d1f83c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732d1f83c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1ed775a8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81ed775a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Image source: </a:t>
            </a:r>
            <a:r>
              <a:rPr lang="en-GB" sz="10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2"/>
              </a:rPr>
              <a:t>https://pixabay.com/illustrations/lee-berger-desk-laptop-homo-naledi-978052/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fd3ca3da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7fd3ca3d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32d1f83c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732d1f83c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fd3ca3da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7fd3ca3da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84bdf0d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784bdf0d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2036c531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72036c531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2036c531e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72036c531e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2036c531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72036c531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fb380f96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7fb380f96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Image source: </a:t>
            </a:r>
            <a:r>
              <a:rPr lang="en-GB" sz="10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2"/>
              </a:rPr>
              <a:t>https://pixabay.com/illustrations/lee-berger-desk-laptop-homo-naledi-978052/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9de5d5b4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9de5d5b4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9de5d5b4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9de5d5b4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Watch video from start until 4:00. This enough to give your learners an impression that there are wide variety of users with different needs who may be viewing their websites.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32d1f83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732d1f83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Image source: </a:t>
            </a:r>
            <a:r>
              <a:rPr lang="en-GB" sz="1000" u="sng">
                <a:solidFill>
                  <a:schemeClr val="hlink"/>
                </a:solidFill>
                <a:latin typeface="Quicksand"/>
                <a:ea typeface="Quicksand"/>
                <a:cs typeface="Quicksand"/>
                <a:sym typeface="Quicksand"/>
                <a:hlinkClick r:id="rId2"/>
              </a:rPr>
              <a:t>https://pixabay.com/vectors/image-pictures-icon-photo-1271454/</a:t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9dbe3a46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89dbe3a46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Image source: </a:t>
            </a:r>
            <a:r>
              <a:rPr lang="en-GB" sz="1000" u="sng">
                <a:solidFill>
                  <a:srgbClr val="3197A8"/>
                </a:solid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https://pixabay.com/vectors/image-pictures-icon-photo-1271454/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9dbe3a46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89dbe3a46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3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8316875" y="4351925"/>
            <a:ext cx="564300" cy="46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14825" l="14222" r="15015" t="14371"/>
          <a:stretch/>
        </p:blipFill>
        <p:spPr>
          <a:xfrm>
            <a:off x="8255175" y="4304125"/>
            <a:ext cx="694023" cy="69402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with heading)">
  <p:cSld name="TITLE_4_1_1_2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310900" y="1017725"/>
            <a:ext cx="8521200" cy="309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2" type="body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" name="Google Shape;67;p1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no heading)">
  <p:cSld name="TITLE_4_1_1_1_4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310900" y="472000"/>
            <a:ext cx="8521200" cy="3795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2" type="body"/>
          </p:nvPr>
        </p:nvSpPr>
        <p:spPr>
          <a:xfrm>
            <a:off x="310900" y="4282175"/>
            <a:ext cx="85212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(no text under)">
  <p:cSld name="TITLE_4_1_1_1_3_2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0900" y="1017725"/>
            <a:ext cx="8521200" cy="3811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type="title"/>
          </p:nvPr>
        </p:nvSpPr>
        <p:spPr>
          <a:xfrm>
            <a:off x="310900" y="319600"/>
            <a:ext cx="8521200" cy="7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7" name="Google Shape;77;p14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r Images side by side">
  <p:cSld name="TITLE_4_1_1_1_3_1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2" name="Google Shape;82;p15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text">
  <p:cSld name="TITLE_4_1_1_1_1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0900" y="319600"/>
            <a:ext cx="8521200" cy="45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6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7" name="Google Shape;87;p16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r Images side by side">
  <p:cSld name="TITLE_4_1_1_1_3_1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(no text under)">
  <p:cSld name="TITLE_4_1_1_1_3_2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0900" y="1017725"/>
            <a:ext cx="85212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0900" y="319600"/>
            <a:ext cx="8521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" name="Google Shape;26;p4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/ Questions / Lists">
  <p:cSld name="TITLE_4_1_1_1_2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" name="Google Shape;31;p5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text">
  <p:cSld name="TITLE_4_1_1_1_1_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0900" y="319600"/>
            <a:ext cx="8521200" cy="4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3600">
                <a:latin typeface="Quicksand"/>
                <a:ea typeface="Quicksand"/>
                <a:cs typeface="Quicksand"/>
                <a:sym typeface="Quicksa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" name="Google Shape;35;p6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with heading)">
  <p:cSld name="TITLE_4_1_1_2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0900" y="1017725"/>
            <a:ext cx="8521200" cy="30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no heading)">
  <p:cSld name="TITLE_4_1_1_1_4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idx="1" type="body"/>
          </p:nvPr>
        </p:nvSpPr>
        <p:spPr>
          <a:xfrm>
            <a:off x="310900" y="472000"/>
            <a:ext cx="85212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2" type="body"/>
          </p:nvPr>
        </p:nvSpPr>
        <p:spPr>
          <a:xfrm>
            <a:off x="310900" y="4282175"/>
            <a:ext cx="85212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6" name="Google Shape;46;p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3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pic>
        <p:nvPicPr>
          <p:cNvPr id="56" name="Google Shape;5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67675" y="4249150"/>
            <a:ext cx="1465423" cy="6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/ Questions / Lists">
  <p:cSld name="TITLE_4_1_1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1" name="Google Shape;61;p11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155CC">
            <a:alpha val="549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725"/>
            <a:ext cx="9144000" cy="30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0900" y="310900"/>
            <a:ext cx="8521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b="1" i="0" sz="2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0900" y="1017725"/>
            <a:ext cx="8521500" cy="3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orient="horz" pos="196">
          <p15:clr>
            <a:srgbClr val="EA4335"/>
          </p15:clr>
        </p15:guide>
        <p15:guide id="3" orient="horz" pos="641">
          <p15:clr>
            <a:srgbClr val="EA4335"/>
          </p15:clr>
        </p15:guide>
        <p15:guide id="4" pos="2776">
          <p15:clr>
            <a:srgbClr val="EA4335"/>
          </p15:clr>
        </p15:guide>
        <p15:guide id="5" orient="horz" pos="812">
          <p15:clr>
            <a:srgbClr val="EA4335"/>
          </p15:clr>
        </p15:guide>
        <p15:guide id="6" pos="2984">
          <p15:clr>
            <a:srgbClr val="EA4335"/>
          </p15:clr>
        </p15:guide>
        <p15:guide id="7" pos="5564">
          <p15:clr>
            <a:srgbClr val="EA4335"/>
          </p15:clr>
        </p15:guide>
        <p15:guide id="8" orient="horz" pos="2592">
          <p15:clr>
            <a:srgbClr val="EA4335"/>
          </p15:clr>
        </p15:guide>
        <p15:guide id="9" pos="2448">
          <p15:clr>
            <a:srgbClr val="EA4335"/>
          </p15:clr>
        </p15:guide>
        <p15:guide id="10" pos="3312">
          <p15:clr>
            <a:srgbClr val="EA4335"/>
          </p15:clr>
        </p15:guide>
        <p15:guide id="11" orient="horz" pos="3041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155CC">
            <a:alpha val="5590"/>
          </a:srgbClr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0" y="2725"/>
            <a:ext cx="9144000" cy="30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310900" y="310900"/>
            <a:ext cx="8521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b="1" sz="2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body"/>
          </p:nvPr>
        </p:nvSpPr>
        <p:spPr>
          <a:xfrm>
            <a:off x="310900" y="1017725"/>
            <a:ext cx="8521500" cy="3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buNone/>
              <a:defRPr sz="800">
                <a:solidFill>
                  <a:srgbClr val="494985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orient="horz" pos="196">
          <p15:clr>
            <a:srgbClr val="EA4335"/>
          </p15:clr>
        </p15:guide>
        <p15:guide id="3" orient="horz" pos="641">
          <p15:clr>
            <a:srgbClr val="EA4335"/>
          </p15:clr>
        </p15:guide>
        <p15:guide id="4" pos="2776">
          <p15:clr>
            <a:srgbClr val="EA4335"/>
          </p15:clr>
        </p15:guide>
        <p15:guide id="5" orient="horz" pos="812">
          <p15:clr>
            <a:srgbClr val="EA4335"/>
          </p15:clr>
        </p15:guide>
        <p15:guide id="6" pos="2984">
          <p15:clr>
            <a:srgbClr val="EA4335"/>
          </p15:clr>
        </p15:guide>
        <p15:guide id="7" pos="5564">
          <p15:clr>
            <a:srgbClr val="EA4335"/>
          </p15:clr>
        </p15:guide>
        <p15:guide id="8" orient="horz" pos="2592">
          <p15:clr>
            <a:srgbClr val="EA4335"/>
          </p15:clr>
        </p15:guide>
        <p15:guide id="9" pos="2448">
          <p15:clr>
            <a:srgbClr val="EA4335"/>
          </p15:clr>
        </p15:guide>
        <p15:guide id="10" pos="3312">
          <p15:clr>
            <a:srgbClr val="EA4335"/>
          </p15:clr>
        </p15:guide>
        <p15:guide id="11" orient="horz" pos="304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watch?v=3f31oufqFSM&amp;feature=emb_logo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Lesson 2: </a:t>
            </a:r>
            <a:r>
              <a:rPr lang="en-GB"/>
              <a:t>Images and links</a:t>
            </a:r>
            <a:endParaRPr/>
          </a:p>
        </p:txBody>
      </p:sp>
      <p:sp>
        <p:nvSpPr>
          <p:cNvPr id="93" name="Google Shape;93;p17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KS4 – HTML and CSS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alt</a:t>
            </a:r>
            <a:r>
              <a:rPr lang="en-GB"/>
              <a:t> attribute is for people who use screen readers. If 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alt</a:t>
            </a:r>
            <a:r>
              <a:rPr lang="en-GB"/>
              <a:t> tag is not there, the screen reader will read out the full source. If 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alt</a:t>
            </a:r>
            <a:r>
              <a:rPr lang="en-GB"/>
              <a:t> tag is left blank (i.e.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“”</a:t>
            </a:r>
            <a:r>
              <a:rPr lang="en-GB"/>
              <a:t>) , the screen reader will say nothing. Neither of these things would be useful for people with </a:t>
            </a:r>
            <a:r>
              <a:rPr lang="en-GB"/>
              <a:t>disabilities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You need to take users’ needs into account when creating webpages.</a:t>
            </a:r>
            <a:endParaRPr/>
          </a:p>
        </p:txBody>
      </p:sp>
      <p:sp>
        <p:nvSpPr>
          <p:cNvPr id="174" name="Google Shape;174;p2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Image attributes</a:t>
            </a:r>
            <a:endParaRPr/>
          </a:p>
        </p:txBody>
      </p:sp>
      <p:sp>
        <p:nvSpPr>
          <p:cNvPr id="175" name="Google Shape;175;p2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6" name="Google Shape;176;p2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177" name="Google Shape;177;p26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&lt;img src="source goes here" width = 300 height = 200 </a:t>
            </a:r>
            <a:r>
              <a:rPr b="1" lang="en-GB" sz="1200">
                <a:latin typeface="Roboto Mono"/>
                <a:ea typeface="Roboto Mono"/>
                <a:cs typeface="Roboto Mono"/>
                <a:sym typeface="Roboto Mono"/>
              </a:rPr>
              <a:t>alt="Pizza"</a:t>
            </a: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 &gt;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/>
              <a:t>S</a:t>
            </a:r>
            <a:r>
              <a:rPr lang="en-GB"/>
              <a:t>ometimes search engines also allow you to specify that you want to get transparent images. For example, in pixabay you can filter to see only images with transparency:</a:t>
            </a:r>
            <a:endParaRPr sz="2200"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When designing for the web we may want part of an image to be transparent.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PNG and GIF images have the ability to be </a:t>
            </a:r>
            <a:r>
              <a:rPr lang="en-GB"/>
              <a:t>transparent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When searching for images, you can put extra keywords such as ‘transparent’ or ‘PNG’ into your search </a:t>
            </a:r>
            <a:r>
              <a:rPr lang="en-GB"/>
              <a:t>query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/>
          </a:p>
        </p:txBody>
      </p:sp>
      <p:sp>
        <p:nvSpPr>
          <p:cNvPr id="184" name="Google Shape;184;p2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Other image tips</a:t>
            </a:r>
            <a:endParaRPr/>
          </a:p>
        </p:txBody>
      </p:sp>
      <p:sp>
        <p:nvSpPr>
          <p:cNvPr id="185" name="Google Shape;185;p2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6" name="Google Shape;186;p2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200" y="2982673"/>
            <a:ext cx="4096499" cy="1296127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311150" y="1170099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 the Activity 3 worksheet, which contains instructions on how to implement accessibility features for images, and complete the tasks.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/>
          </a:p>
        </p:txBody>
      </p:sp>
      <p:sp>
        <p:nvSpPr>
          <p:cNvPr id="193" name="Google Shape;193;p2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Image accessibility </a:t>
            </a:r>
            <a:endParaRPr/>
          </a:p>
        </p:txBody>
      </p:sp>
      <p:sp>
        <p:nvSpPr>
          <p:cNvPr id="194" name="Google Shape;194;p2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5" name="Google Shape;195;p2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538" y="1186400"/>
            <a:ext cx="2548625" cy="36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HTML stands for HyperText Markup Language. The text is called ‘h</a:t>
            </a:r>
            <a:r>
              <a:rPr lang="en-GB"/>
              <a:t>ypertext</a:t>
            </a:r>
            <a:r>
              <a:rPr lang="en-GB"/>
              <a:t>’ because it is text extended to have the ability to be clicked on and </a:t>
            </a:r>
            <a:r>
              <a:rPr b="1" lang="en-GB"/>
              <a:t>linked</a:t>
            </a:r>
            <a:r>
              <a:rPr lang="en-GB"/>
              <a:t> to somewhere else.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format for a </a:t>
            </a:r>
            <a:r>
              <a:rPr lang="en-GB"/>
              <a:t>hyperlink</a:t>
            </a:r>
            <a:r>
              <a:rPr lang="en-GB"/>
              <a:t> is: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latin typeface="Roboto Mono"/>
                <a:ea typeface="Roboto Mono"/>
                <a:cs typeface="Roboto Mono"/>
                <a:sym typeface="Roboto Mono"/>
              </a:rPr>
              <a:t>&lt;a href="link url"&gt; link text&lt;/a&gt;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2" name="Google Shape;202;p2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Inserting hyperlinks</a:t>
            </a:r>
            <a:endParaRPr/>
          </a:p>
        </p:txBody>
      </p:sp>
      <p:sp>
        <p:nvSpPr>
          <p:cNvPr id="203" name="Google Shape;203;p2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4" name="Google Shape;204;p2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4</a:t>
            </a:r>
            <a:endParaRPr/>
          </a:p>
        </p:txBody>
      </p:sp>
      <p:sp>
        <p:nvSpPr>
          <p:cNvPr id="205" name="Google Shape;205;p29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Example: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latin typeface="Roboto Mono"/>
                <a:ea typeface="Roboto Mono"/>
                <a:cs typeface="Roboto Mono"/>
                <a:sym typeface="Roboto Mono"/>
              </a:rPr>
              <a:t>&lt;a href="https://www.google.co.uk"&gt; Click here to visit Google&lt;/a&gt;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310900" y="1170125"/>
            <a:ext cx="4096500" cy="22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To create an image as a hyperlink you combine the things you have learnt about already in this lesson.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Where you would usually put the text for the link, you can replace this with an image: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1" name="Google Shape;211;p3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Using an image as a hyperlink</a:t>
            </a:r>
            <a:endParaRPr/>
          </a:p>
        </p:txBody>
      </p:sp>
      <p:sp>
        <p:nvSpPr>
          <p:cNvPr id="212" name="Google Shape;212;p3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3" name="Google Shape;213;p3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4</a:t>
            </a:r>
            <a:endParaRPr/>
          </a:p>
        </p:txBody>
      </p:sp>
      <p:sp>
        <p:nvSpPr>
          <p:cNvPr id="214" name="Google Shape;214;p30"/>
          <p:cNvSpPr txBox="1"/>
          <p:nvPr>
            <p:ph idx="2" type="body"/>
          </p:nvPr>
        </p:nvSpPr>
        <p:spPr>
          <a:xfrm>
            <a:off x="4737100" y="1117850"/>
            <a:ext cx="40965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Open the Activity 4 worksheet, which contains instructions on how to create hyperlinks, and complete the tasks.</a:t>
            </a:r>
            <a:endParaRPr/>
          </a:p>
        </p:txBody>
      </p:sp>
      <p:sp>
        <p:nvSpPr>
          <p:cNvPr id="215" name="Google Shape;215;p30"/>
          <p:cNvSpPr txBox="1"/>
          <p:nvPr/>
        </p:nvSpPr>
        <p:spPr>
          <a:xfrm>
            <a:off x="405475" y="3612150"/>
            <a:ext cx="81543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&lt;a href="link url"&gt; &lt;img src="image source goes here" alt="Pizza" width = 300&gt;&lt;/a&gt;</a:t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310900" y="1170125"/>
            <a:ext cx="84057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600">
                <a:latin typeface="Roboto Mono"/>
                <a:ea typeface="Roboto Mono"/>
                <a:cs typeface="Roboto Mono"/>
                <a:sym typeface="Roboto Mono"/>
              </a:rPr>
              <a:t>&lt;img scr= "www.website.com/pizza.jpg"&gt;</a:t>
            </a:r>
            <a:endParaRPr sz="16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600">
                <a:latin typeface="Roboto Mono"/>
                <a:ea typeface="Roboto Mono"/>
                <a:cs typeface="Roboto Mono"/>
                <a:sym typeface="Roboto Mono"/>
              </a:rPr>
              <a:t>&lt;a href= "http://www.google.co.uk" &gt; Google &lt;a&gt;</a:t>
            </a:r>
            <a:endParaRPr sz="16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600">
                <a:latin typeface="Roboto Mono"/>
                <a:ea typeface="Roboto Mono"/>
                <a:cs typeface="Roboto Mono"/>
                <a:sym typeface="Roboto Mono"/>
              </a:rPr>
              <a:t>&lt;img src= www.website.com/pizza.jpg &gt;</a:t>
            </a:r>
            <a:endParaRPr sz="16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600">
                <a:latin typeface="Roboto Mono"/>
                <a:ea typeface="Roboto Mono"/>
                <a:cs typeface="Roboto Mono"/>
                <a:sym typeface="Roboto Mono"/>
              </a:rPr>
              <a:t>&lt;img href= "http://www.google.co.uk" &gt; Google &lt;/img&gt;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600">
                <a:latin typeface="Roboto Mono"/>
                <a:ea typeface="Roboto Mono"/>
                <a:cs typeface="Roboto Mono"/>
                <a:sym typeface="Roboto Mono"/>
              </a:rPr>
              <a:t>&lt;img src= "image source goes here" alt = "Pizza" width = 0 &gt;</a:t>
            </a:r>
            <a:endParaRPr sz="1600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What is wrong with these tags?</a:t>
            </a:r>
            <a:endParaRPr sz="3000"/>
          </a:p>
        </p:txBody>
      </p:sp>
      <p:sp>
        <p:nvSpPr>
          <p:cNvPr id="222" name="Google Shape;222;p3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3" name="Google Shape;223;p3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Plenary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idx="1" type="body"/>
          </p:nvPr>
        </p:nvSpPr>
        <p:spPr>
          <a:xfrm>
            <a:off x="225675" y="1170125"/>
            <a:ext cx="87072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400">
                <a:latin typeface="Roboto Mono"/>
                <a:ea typeface="Roboto Mono"/>
                <a:cs typeface="Roboto Mono"/>
                <a:sym typeface="Roboto Mono"/>
              </a:rPr>
              <a:t>&lt;img src= "www.website.com/pizza.jpg"&gt; </a:t>
            </a:r>
            <a:r>
              <a:rPr b="1" lang="en-GB"/>
              <a:t>(</a:t>
            </a: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scr</a:t>
            </a:r>
            <a:r>
              <a:rPr b="1" lang="en-GB"/>
              <a:t> should be </a:t>
            </a: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src</a:t>
            </a:r>
            <a:r>
              <a:rPr b="1" lang="en-GB"/>
              <a:t>)</a:t>
            </a:r>
            <a:endParaRPr b="1" sz="22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400">
                <a:latin typeface="Roboto Mono"/>
                <a:ea typeface="Roboto Mono"/>
                <a:cs typeface="Roboto Mono"/>
                <a:sym typeface="Roboto Mono"/>
              </a:rPr>
              <a:t>&lt;a href= "http://www.google.co.uk" &gt; Google &lt;/a&gt; </a:t>
            </a:r>
            <a:r>
              <a:rPr b="1" lang="en-GB"/>
              <a:t> </a:t>
            </a:r>
            <a:r>
              <a:rPr b="1" lang="en-GB"/>
              <a:t>(missing closing tag)</a:t>
            </a:r>
            <a:endParaRPr b="1" sz="22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400">
                <a:latin typeface="Roboto Mono"/>
                <a:ea typeface="Roboto Mono"/>
                <a:cs typeface="Roboto Mono"/>
                <a:sym typeface="Roboto Mono"/>
              </a:rPr>
              <a:t>&lt;img src="www.website.com/pizza.jpg</a:t>
            </a:r>
            <a:r>
              <a:rPr lang="en-GB" sz="140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GB" sz="1400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GB"/>
              <a:t> 	</a:t>
            </a:r>
            <a:r>
              <a:rPr b="1" lang="en-GB"/>
              <a:t>(missing quotation marks)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400">
                <a:latin typeface="Roboto Mono"/>
                <a:ea typeface="Roboto Mono"/>
                <a:cs typeface="Roboto Mono"/>
                <a:sym typeface="Roboto Mono"/>
              </a:rPr>
              <a:t>&lt;a href= "http://www.google.co.uk" &gt; Google &lt;/img&gt; </a:t>
            </a:r>
            <a:r>
              <a:rPr b="1" lang="en-GB"/>
              <a:t>(correct tag is </a:t>
            </a: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a href</a:t>
            </a:r>
            <a:r>
              <a:rPr b="1" lang="en-GB"/>
              <a:t>)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400">
                <a:latin typeface="Roboto Mono"/>
                <a:ea typeface="Roboto Mono"/>
                <a:cs typeface="Roboto Mono"/>
                <a:sym typeface="Roboto Mono"/>
              </a:rPr>
              <a:t>&lt;img src= "image source goes here" alt = "Pizza" width = 0 &gt;  </a:t>
            </a:r>
            <a:r>
              <a:rPr b="1" lang="en-GB"/>
              <a:t>(zero width)</a:t>
            </a:r>
            <a:endParaRPr b="1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What is wrong with these tags? –</a:t>
            </a:r>
            <a:r>
              <a:rPr lang="en-GB"/>
              <a:t> Answers</a:t>
            </a:r>
            <a:endParaRPr/>
          </a:p>
        </p:txBody>
      </p:sp>
      <p:sp>
        <p:nvSpPr>
          <p:cNvPr id="230" name="Google Shape;230;p3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1" name="Google Shape;231;p3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Plenary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idx="1" type="body"/>
          </p:nvPr>
        </p:nvSpPr>
        <p:spPr>
          <a:xfrm>
            <a:off x="310900" y="1170125"/>
            <a:ext cx="43740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In this lesson, you…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Found out what is meant by the term ‘accessibility’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Extended your page to include: 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Images 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&lt;img&gt;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Hyperlinks 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&lt;a href&gt;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37" name="Google Shape;237;p3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Next lesson</a:t>
            </a:r>
            <a:endParaRPr/>
          </a:p>
        </p:txBody>
      </p:sp>
      <p:sp>
        <p:nvSpPr>
          <p:cNvPr id="238" name="Google Shape;238;p3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9" name="Google Shape;239;p33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Next lesson, you will…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Identify the common features of existing websites and the basics of what makes good web design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Design and create two more pages for your ‘favourite things’ website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 hyperlinks between pages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Insert images stored locally within a folder</a:t>
            </a:r>
            <a:endParaRPr/>
          </a:p>
        </p:txBody>
      </p:sp>
      <p:sp>
        <p:nvSpPr>
          <p:cNvPr id="240" name="Google Shape;240;p3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Summary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Compare with your homework – </a:t>
            </a:r>
            <a:r>
              <a:rPr lang="en-GB"/>
              <a:t>Did you get it right</a:t>
            </a:r>
            <a:r>
              <a:rPr lang="en-GB"/>
              <a:t>?</a:t>
            </a:r>
            <a:endParaRPr/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0" name="Google Shape;100;p1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50" y="1253200"/>
            <a:ext cx="3811125" cy="349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4348" y="1300426"/>
            <a:ext cx="2866975" cy="33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In this lesson, you will: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Recap on the learning from the previous lesson using homework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Describe</a:t>
            </a:r>
            <a:r>
              <a:rPr lang="en-GB"/>
              <a:t> what is meant by the term ‘accessibility</a:t>
            </a:r>
            <a:r>
              <a:rPr lang="en-GB"/>
              <a:t>’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Extend an HTML page to include: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Images 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&lt;img&gt;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Hyperlinks </a:t>
            </a:r>
            <a:r>
              <a:rPr lang="en-GB" sz="1800">
                <a:latin typeface="Roboto Mono"/>
                <a:ea typeface="Roboto Mono"/>
                <a:cs typeface="Roboto Mono"/>
                <a:sym typeface="Roboto Mono"/>
              </a:rPr>
              <a:t>&lt;a href&gt;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2</a:t>
            </a:r>
            <a:r>
              <a:rPr b="1" lang="en-GB">
                <a:latin typeface="Quicksand"/>
                <a:ea typeface="Quicksand"/>
                <a:cs typeface="Quicksand"/>
                <a:sym typeface="Quicksand"/>
              </a:rPr>
              <a:t>: </a:t>
            </a:r>
            <a:r>
              <a:rPr lang="en-GB"/>
              <a:t>Images and links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0" name="Google Shape;110;p19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Objectives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1300" y="364800"/>
            <a:ext cx="4191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0900" y="1170124"/>
            <a:ext cx="40965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What is meant by the term ‘</a:t>
            </a:r>
            <a:r>
              <a:rPr b="1" lang="en-GB"/>
              <a:t>accessibility</a:t>
            </a:r>
            <a:r>
              <a:rPr lang="en-GB"/>
              <a:t>’?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/>
          </a:p>
        </p:txBody>
      </p:sp>
      <p:sp>
        <p:nvSpPr>
          <p:cNvPr id="117" name="Google Shape;117;p2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Accessibility</a:t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538" y="1186400"/>
            <a:ext cx="2548625" cy="362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310900" y="2088275"/>
            <a:ext cx="44262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Accessibility refers to having ability to access something.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Users of IT systems can have a wide range of </a:t>
            </a:r>
            <a:r>
              <a:rPr b="1"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needs</a:t>
            </a: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b="1"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conditions</a:t>
            </a: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or </a:t>
            </a:r>
            <a:r>
              <a:rPr b="1"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disabilities</a:t>
            </a: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 you think of anything you could do on a </a:t>
            </a:r>
            <a:r>
              <a:rPr b="1" lang="en-GB"/>
              <a:t>website</a:t>
            </a:r>
            <a:r>
              <a:rPr lang="en-GB"/>
              <a:t> to support users with </a:t>
            </a:r>
            <a:r>
              <a:rPr b="1" lang="en-GB"/>
              <a:t>visual impairments</a:t>
            </a:r>
            <a:r>
              <a:rPr lang="en-GB"/>
              <a:t>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Think/Pair/Share</a:t>
            </a:r>
            <a:endParaRPr b="1"/>
          </a:p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Accessibility</a:t>
            </a:r>
            <a:endParaRPr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9" name="Google Shape;129;p2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 rotWithShape="1">
          <a:blip r:embed="rId3">
            <a:alphaModFix/>
          </a:blip>
          <a:srcRect b="0" l="0" r="47115" t="0"/>
          <a:stretch/>
        </p:blipFill>
        <p:spPr>
          <a:xfrm>
            <a:off x="4788150" y="1289050"/>
            <a:ext cx="3890724" cy="24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</a:t>
            </a:r>
            <a:r>
              <a:rPr lang="en-GB"/>
              <a:t>atch this short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video</a:t>
            </a:r>
            <a:r>
              <a:rPr lang="en-GB"/>
              <a:t> about design considerations that you can use to make your website as accessible as possible.</a:t>
            </a:r>
            <a:endParaRPr/>
          </a:p>
        </p:txBody>
      </p:sp>
      <p:sp>
        <p:nvSpPr>
          <p:cNvPr id="136" name="Google Shape;136;p2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Accessibility</a:t>
            </a:r>
            <a:endParaRPr/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8" name="Google Shape;138;p2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 rotWithShape="1">
          <a:blip r:embed="rId4">
            <a:alphaModFix/>
          </a:blip>
          <a:srcRect b="0" l="0" r="47115" t="0"/>
          <a:stretch/>
        </p:blipFill>
        <p:spPr>
          <a:xfrm>
            <a:off x="4788150" y="1289050"/>
            <a:ext cx="3890724" cy="24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There are millions of images of pretty much everything on the internet from cats to architecture.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In this task you will find a suitable image online for your webpage, get its </a:t>
            </a:r>
            <a:r>
              <a:rPr b="1" lang="en-GB"/>
              <a:t>source </a:t>
            </a:r>
            <a:r>
              <a:rPr lang="en-GB"/>
              <a:t>(the URL for the image), and insert it into your webpage.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Finding an image for your</a:t>
            </a:r>
            <a:r>
              <a:rPr lang="en-GB"/>
              <a:t> webpage</a:t>
            </a:r>
            <a:endParaRPr/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7" name="Google Shape;147;p2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148" name="Google Shape;148;p23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6314" y="1591288"/>
            <a:ext cx="3157075" cy="281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 the Activity 2 worksheet that contains instructions on how to insert an image into your webpage.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Finding an image for your webpage</a:t>
            </a:r>
            <a:endParaRPr/>
          </a:p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7" name="Google Shape;157;p2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sp>
        <p:nvSpPr>
          <p:cNvPr id="158" name="Google Shape;158;p24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6314" y="1591288"/>
            <a:ext cx="3157075" cy="281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You may now be wondering how to resize your image if it is too big or small. There are </a:t>
            </a:r>
            <a:r>
              <a:rPr b="1" lang="en-GB"/>
              <a:t>attributes</a:t>
            </a:r>
            <a:r>
              <a:rPr lang="en-GB"/>
              <a:t> for this.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width</a:t>
            </a:r>
            <a:r>
              <a:rPr lang="en-GB"/>
              <a:t> attribute</a:t>
            </a:r>
            <a:r>
              <a:rPr b="1" lang="en-GB"/>
              <a:t> </a:t>
            </a:r>
            <a:r>
              <a:rPr lang="en-GB"/>
              <a:t>lets you change how wide the image will be in pixels. If you change the width, </a:t>
            </a:r>
            <a:r>
              <a:rPr i="1" lang="en-GB"/>
              <a:t>the height will scale proportionally</a:t>
            </a:r>
            <a:r>
              <a:rPr lang="en-GB"/>
              <a:t>. If you change 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height</a:t>
            </a:r>
            <a:r>
              <a:rPr lang="en-GB"/>
              <a:t> </a:t>
            </a:r>
            <a:r>
              <a:rPr i="1" lang="en-GB"/>
              <a:t>and </a:t>
            </a:r>
            <a:r>
              <a:rPr lang="en-GB"/>
              <a:t>the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width</a:t>
            </a:r>
            <a:r>
              <a:rPr lang="en-GB"/>
              <a:t> attributes then you risk squashing the image.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/>
          </a:p>
        </p:txBody>
      </p:sp>
      <p:sp>
        <p:nvSpPr>
          <p:cNvPr id="165" name="Google Shape;165;p2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Image attributes</a:t>
            </a:r>
            <a:endParaRPr/>
          </a:p>
        </p:txBody>
      </p:sp>
      <p:sp>
        <p:nvSpPr>
          <p:cNvPr id="166" name="Google Shape;166;p2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7" name="Google Shape;167;p2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sp>
        <p:nvSpPr>
          <p:cNvPr id="168" name="Google Shape;168;p25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&lt;img src="source goes here" </a:t>
            </a:r>
            <a:r>
              <a:rPr b="1" lang="en-GB" sz="1200">
                <a:latin typeface="Roboto Mono"/>
                <a:ea typeface="Roboto Mono"/>
                <a:cs typeface="Roboto Mono"/>
                <a:sym typeface="Roboto Mono"/>
              </a:rPr>
              <a:t>width = 300</a:t>
            </a: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GB" sz="1200">
                <a:latin typeface="Roboto Mono"/>
                <a:ea typeface="Roboto Mono"/>
                <a:cs typeface="Roboto Mono"/>
                <a:sym typeface="Roboto Mono"/>
              </a:rPr>
              <a:t>height = 200</a:t>
            </a: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 alt="Pizza" 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CCE Slides">
  <a:themeElements>
    <a:clrScheme name="Simple Light">
      <a:dk1>
        <a:srgbClr val="5B5BA5"/>
      </a:dk1>
      <a:lt1>
        <a:srgbClr val="FFFFFF"/>
      </a:lt1>
      <a:dk2>
        <a:srgbClr val="E9E9F3"/>
      </a:dk2>
      <a:lt2>
        <a:srgbClr val="F2F6FC"/>
      </a:lt2>
      <a:accent1>
        <a:srgbClr val="E9F7FC"/>
      </a:accent1>
      <a:accent2>
        <a:srgbClr val="FFEFDA"/>
      </a:accent2>
      <a:accent3>
        <a:srgbClr val="ECF8F5"/>
      </a:accent3>
      <a:accent4>
        <a:srgbClr val="FEF2F6"/>
      </a:accent4>
      <a:accent5>
        <a:srgbClr val="E6E6EA"/>
      </a:accent5>
      <a:accent6>
        <a:srgbClr val="F0F6ED"/>
      </a:accent6>
      <a:hlink>
        <a:srgbClr val="3197A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CCE Slides">
  <a:themeElements>
    <a:clrScheme name="Simple Light">
      <a:dk1>
        <a:srgbClr val="5B5BA5"/>
      </a:dk1>
      <a:lt1>
        <a:srgbClr val="FFFFFF"/>
      </a:lt1>
      <a:dk2>
        <a:srgbClr val="E9E9F3"/>
      </a:dk2>
      <a:lt2>
        <a:srgbClr val="F2F6FC"/>
      </a:lt2>
      <a:accent1>
        <a:srgbClr val="E9F7FC"/>
      </a:accent1>
      <a:accent2>
        <a:srgbClr val="FFEFDA"/>
      </a:accent2>
      <a:accent3>
        <a:srgbClr val="ECF8F5"/>
      </a:accent3>
      <a:accent4>
        <a:srgbClr val="FEF2F6"/>
      </a:accent4>
      <a:accent5>
        <a:srgbClr val="E6E6EA"/>
      </a:accent5>
      <a:accent6>
        <a:srgbClr val="F0F6ED"/>
      </a:accent6>
      <a:hlink>
        <a:srgbClr val="3197A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