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35"/>
  </p:notesMasterIdLst>
  <p:handoutMasterIdLst>
    <p:handoutMasterId r:id="rId36"/>
  </p:handoutMasterIdLst>
  <p:sldIdLst>
    <p:sldId id="401" r:id="rId5"/>
    <p:sldId id="406" r:id="rId6"/>
    <p:sldId id="407" r:id="rId7"/>
    <p:sldId id="259" r:id="rId8"/>
    <p:sldId id="260" r:id="rId9"/>
    <p:sldId id="261" r:id="rId10"/>
    <p:sldId id="262" r:id="rId11"/>
    <p:sldId id="408" r:id="rId12"/>
    <p:sldId id="409" r:id="rId13"/>
    <p:sldId id="411" r:id="rId14"/>
    <p:sldId id="412" r:id="rId15"/>
    <p:sldId id="266" r:id="rId16"/>
    <p:sldId id="267" r:id="rId17"/>
    <p:sldId id="268" r:id="rId18"/>
    <p:sldId id="270" r:id="rId19"/>
    <p:sldId id="271" r:id="rId20"/>
    <p:sldId id="273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10" r:id="rId29"/>
    <p:sldId id="420" r:id="rId30"/>
    <p:sldId id="421" r:id="rId31"/>
    <p:sldId id="422" r:id="rId32"/>
    <p:sldId id="423" r:id="rId33"/>
    <p:sldId id="424" r:id="rId3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3446A-3631-4EC6-BAAD-9701651EB27D}" v="53" dt="2023-10-16T08:12:18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208" autoAdjust="0"/>
  </p:normalViewPr>
  <p:slideViewPr>
    <p:cSldViewPr snapToGrid="0">
      <p:cViewPr varScale="1">
        <p:scale>
          <a:sx n="108" d="100"/>
          <a:sy n="108" d="100"/>
        </p:scale>
        <p:origin x="1038" y="11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EF7BB0-3EA7-4436-9434-950FCCD7FE5A}" type="datetime1">
              <a:rPr lang="en-GB" smtClean="0"/>
              <a:t>13/03/2025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CAE08-3B3B-4E39-A27D-95B4FAD4A917}" type="datetime1">
              <a:rPr lang="en-GB" smtClean="0"/>
              <a:pPr/>
              <a:t>13/03/2025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n-GB" noProof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en-GB" noProof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User Stories and Acceptance Criteria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Adaeze Badipe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EF768-D4FE-7A01-CFA7-15DD1C51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20997-37DF-7448-F325-E4D8FC92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4FE9-D13B-4E74-98D9-B0309551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10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A6C9A-78F6-F27E-89AE-498E9A49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6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1F29-2DA8-9D00-AD27-F8454A07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CDADC-EC64-49BA-1D93-1FB4B96AC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727D-B499-63BF-3431-8B1C1537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0208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897" y="637381"/>
            <a:ext cx="7366285" cy="653615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GB" sz="4184" spc="3" dirty="0"/>
              <a:t>K</a:t>
            </a:r>
            <a:r>
              <a:rPr sz="4184" spc="6" dirty="0" err="1"/>
              <a:t>eys</a:t>
            </a:r>
            <a:r>
              <a:rPr sz="4184" spc="6" dirty="0"/>
              <a:t> to </a:t>
            </a:r>
            <a:r>
              <a:rPr sz="4184" spc="121" dirty="0"/>
              <a:t>good </a:t>
            </a:r>
            <a:r>
              <a:rPr sz="4184" spc="6" dirty="0"/>
              <a:t>user</a:t>
            </a:r>
            <a:r>
              <a:rPr sz="4184" spc="-146" dirty="0"/>
              <a:t> </a:t>
            </a:r>
            <a:r>
              <a:rPr sz="4184" spc="6" dirty="0"/>
              <a:t>stories</a:t>
            </a:r>
            <a:endParaRPr sz="4184" dirty="0"/>
          </a:p>
        </p:txBody>
      </p:sp>
      <p:sp>
        <p:nvSpPr>
          <p:cNvPr id="4" name="object 4"/>
          <p:cNvSpPr txBox="1"/>
          <p:nvPr/>
        </p:nvSpPr>
        <p:spPr>
          <a:xfrm>
            <a:off x="8957065" y="6382409"/>
            <a:ext cx="836360" cy="32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>
              <a:lnSpc>
                <a:spcPts val="1031"/>
              </a:lnSpc>
            </a:pPr>
            <a:r>
              <a:rPr sz="1001" b="1" spc="-3" dirty="0">
                <a:solidFill>
                  <a:srgbClr val="007742"/>
                </a:solidFill>
                <a:latin typeface="Arial"/>
                <a:cs typeface="Arial"/>
              </a:rPr>
              <a:t>SCALING</a:t>
            </a:r>
            <a:r>
              <a:rPr sz="1001" b="1" spc="-45" dirty="0">
                <a:solidFill>
                  <a:srgbClr val="007742"/>
                </a:solidFill>
                <a:latin typeface="Arial"/>
                <a:cs typeface="Arial"/>
              </a:rPr>
              <a:t> </a:t>
            </a:r>
            <a:r>
              <a:rPr sz="1001" b="1" spc="-3" dirty="0">
                <a:solidFill>
                  <a:srgbClr val="007742"/>
                </a:solidFill>
                <a:latin typeface="Arial"/>
                <a:cs typeface="Arial"/>
              </a:rPr>
              <a:t>204</a:t>
            </a:r>
            <a:endParaRPr sz="1001">
              <a:latin typeface="Arial"/>
              <a:cs typeface="Arial"/>
            </a:endParaRPr>
          </a:p>
          <a:p>
            <a:pPr marL="7701">
              <a:spcBef>
                <a:spcPts val="297"/>
              </a:spcBef>
            </a:pPr>
            <a:r>
              <a:rPr sz="1001" b="1" spc="-3" dirty="0">
                <a:solidFill>
                  <a:srgbClr val="A6AAA9"/>
                </a:solidFill>
                <a:latin typeface="Arial"/>
                <a:cs typeface="Arial"/>
              </a:rPr>
              <a:t>IIT</a:t>
            </a:r>
            <a:r>
              <a:rPr sz="1001" b="1" spc="-82" dirty="0">
                <a:solidFill>
                  <a:srgbClr val="A6AAA9"/>
                </a:solidFill>
                <a:latin typeface="Arial"/>
                <a:cs typeface="Arial"/>
              </a:rPr>
              <a:t> </a:t>
            </a:r>
            <a:r>
              <a:rPr sz="1001" b="1" spc="-3" dirty="0">
                <a:solidFill>
                  <a:srgbClr val="A6AAA9"/>
                </a:solidFill>
                <a:latin typeface="Arial"/>
                <a:cs typeface="Arial"/>
              </a:rPr>
              <a:t>ACADEMY</a:t>
            </a:r>
            <a:endParaRPr sz="1001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2898" y="1675507"/>
            <a:ext cx="3863738" cy="1988839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377748" indent="-370047">
              <a:spcBef>
                <a:spcPts val="67"/>
              </a:spcBef>
              <a:buAutoNum type="arabicPeriod"/>
              <a:tabLst>
                <a:tab pos="377748" algn="l"/>
                <a:tab pos="378133" algn="l"/>
              </a:tabLst>
            </a:pPr>
            <a:r>
              <a:rPr sz="2092" spc="3" dirty="0">
                <a:latin typeface="Arial"/>
                <a:cs typeface="Arial"/>
              </a:rPr>
              <a:t>Focus on the</a:t>
            </a:r>
            <a:r>
              <a:rPr sz="2092" spc="-15" dirty="0">
                <a:latin typeface="Arial"/>
                <a:cs typeface="Arial"/>
              </a:rPr>
              <a:t> </a:t>
            </a:r>
            <a:r>
              <a:rPr sz="2092" spc="3" dirty="0">
                <a:latin typeface="Arial"/>
                <a:cs typeface="Arial"/>
              </a:rPr>
              <a:t>user</a:t>
            </a:r>
            <a:endParaRPr sz="2092" dirty="0">
              <a:latin typeface="Arial"/>
              <a:cs typeface="Arial"/>
            </a:endParaRPr>
          </a:p>
          <a:p>
            <a:pPr marL="377748" indent="-370047">
              <a:spcBef>
                <a:spcPts val="1752"/>
              </a:spcBef>
              <a:buAutoNum type="arabicPeriod"/>
              <a:tabLst>
                <a:tab pos="377748" algn="l"/>
                <a:tab pos="378133" algn="l"/>
              </a:tabLst>
            </a:pPr>
            <a:r>
              <a:rPr sz="2092" spc="3" dirty="0">
                <a:latin typeface="Arial"/>
                <a:cs typeface="Arial"/>
              </a:rPr>
              <a:t>Facilitate a</a:t>
            </a:r>
            <a:r>
              <a:rPr sz="2092" spc="-12" dirty="0">
                <a:latin typeface="Arial"/>
                <a:cs typeface="Arial"/>
              </a:rPr>
              <a:t> </a:t>
            </a:r>
            <a:r>
              <a:rPr sz="2092" spc="12" dirty="0">
                <a:latin typeface="Arial"/>
                <a:cs typeface="Arial"/>
              </a:rPr>
              <a:t>conversation</a:t>
            </a:r>
            <a:endParaRPr sz="2092" dirty="0">
              <a:latin typeface="Arial"/>
              <a:cs typeface="Arial"/>
            </a:endParaRPr>
          </a:p>
          <a:p>
            <a:pPr marL="377748" indent="-370047">
              <a:spcBef>
                <a:spcPts val="1752"/>
              </a:spcBef>
              <a:buAutoNum type="arabicPeriod"/>
              <a:tabLst>
                <a:tab pos="377748" algn="l"/>
                <a:tab pos="378133" algn="l"/>
              </a:tabLst>
            </a:pPr>
            <a:r>
              <a:rPr sz="2092" spc="3" dirty="0">
                <a:latin typeface="Arial"/>
                <a:cs typeface="Arial"/>
              </a:rPr>
              <a:t>Simple </a:t>
            </a:r>
            <a:r>
              <a:rPr sz="2092" spc="42" dirty="0">
                <a:latin typeface="Arial"/>
                <a:cs typeface="Arial"/>
              </a:rPr>
              <a:t>and</a:t>
            </a:r>
            <a:r>
              <a:rPr sz="2092" spc="-12" dirty="0">
                <a:latin typeface="Arial"/>
                <a:cs typeface="Arial"/>
              </a:rPr>
              <a:t> </a:t>
            </a:r>
            <a:r>
              <a:rPr sz="2092" spc="36" dirty="0">
                <a:latin typeface="Arial"/>
                <a:cs typeface="Arial"/>
              </a:rPr>
              <a:t>concise</a:t>
            </a:r>
            <a:endParaRPr sz="2092" dirty="0">
              <a:latin typeface="Arial"/>
              <a:cs typeface="Arial"/>
            </a:endParaRPr>
          </a:p>
          <a:p>
            <a:pPr marL="377748" indent="-370047">
              <a:spcBef>
                <a:spcPts val="1752"/>
              </a:spcBef>
              <a:buAutoNum type="arabicPeriod"/>
              <a:tabLst>
                <a:tab pos="377748" algn="l"/>
                <a:tab pos="378133" algn="l"/>
              </a:tabLst>
            </a:pPr>
            <a:r>
              <a:rPr sz="2092" spc="27" dirty="0">
                <a:latin typeface="Arial"/>
                <a:cs typeface="Arial"/>
              </a:rPr>
              <a:t>Decompose</a:t>
            </a:r>
            <a:r>
              <a:rPr sz="2092" spc="-3" dirty="0">
                <a:latin typeface="Arial"/>
                <a:cs typeface="Arial"/>
              </a:rPr>
              <a:t> </a:t>
            </a:r>
            <a:r>
              <a:rPr sz="2092" spc="3" dirty="0">
                <a:latin typeface="Arial"/>
                <a:cs typeface="Arial"/>
              </a:rPr>
              <a:t>stories</a:t>
            </a:r>
            <a:endParaRPr sz="2092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0"/>
            <a:ext cx="12191144" cy="6254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4343" y="479249"/>
            <a:ext cx="8127557" cy="1181682"/>
          </a:xfrm>
          <a:prstGeom prst="rect">
            <a:avLst/>
          </a:prstGeom>
          <a:solidFill>
            <a:srgbClr val="000000">
              <a:alpha val="55929"/>
            </a:srgbClr>
          </a:solidFill>
        </p:spPr>
        <p:txBody>
          <a:bodyPr vert="horz" wrap="square" lIns="0" tIns="319989" rIns="0" bIns="0" rtlCol="0" anchor="ctr">
            <a:spAutoFit/>
          </a:bodyPr>
          <a:lstStyle/>
          <a:p>
            <a:pPr marL="1028506">
              <a:lnSpc>
                <a:spcPct val="100000"/>
              </a:lnSpc>
              <a:spcBef>
                <a:spcPts val="2520"/>
              </a:spcBef>
            </a:pPr>
            <a:r>
              <a:rPr sz="5579" spc="9" dirty="0">
                <a:solidFill>
                  <a:srgbClr val="FFFFFF"/>
                </a:solidFill>
              </a:rPr>
              <a:t>1 </a:t>
            </a:r>
            <a:r>
              <a:rPr sz="5579" spc="12" dirty="0">
                <a:solidFill>
                  <a:srgbClr val="FFFFFF"/>
                </a:solidFill>
              </a:rPr>
              <a:t>Focus </a:t>
            </a:r>
            <a:r>
              <a:rPr sz="5579" spc="9" dirty="0">
                <a:solidFill>
                  <a:srgbClr val="FFFFFF"/>
                </a:solidFill>
              </a:rPr>
              <a:t>on the</a:t>
            </a:r>
            <a:r>
              <a:rPr sz="5579" spc="-33" dirty="0">
                <a:solidFill>
                  <a:srgbClr val="FFFFFF"/>
                </a:solidFill>
              </a:rPr>
              <a:t> </a:t>
            </a:r>
            <a:r>
              <a:rPr sz="5579" spc="9" dirty="0">
                <a:solidFill>
                  <a:srgbClr val="FFFFFF"/>
                </a:solidFill>
              </a:rPr>
              <a:t>user</a:t>
            </a:r>
            <a:endParaRPr sz="5579"/>
          </a:p>
        </p:txBody>
      </p:sp>
      <p:sp>
        <p:nvSpPr>
          <p:cNvPr id="4" name="object 4"/>
          <p:cNvSpPr txBox="1"/>
          <p:nvPr/>
        </p:nvSpPr>
        <p:spPr>
          <a:xfrm>
            <a:off x="1924343" y="3009688"/>
            <a:ext cx="8127557" cy="1939992"/>
          </a:xfrm>
          <a:prstGeom prst="rect">
            <a:avLst/>
          </a:prstGeom>
          <a:solidFill>
            <a:srgbClr val="000000">
              <a:alpha val="55929"/>
            </a:srgbClr>
          </a:solidFill>
        </p:spPr>
        <p:txBody>
          <a:bodyPr vert="horz" wrap="square" lIns="0" tIns="3466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2971">
              <a:latin typeface="Times New Roman"/>
              <a:cs typeface="Times New Roman"/>
            </a:endParaRPr>
          </a:p>
          <a:p>
            <a:pPr marL="1334247"/>
            <a:r>
              <a:rPr sz="2608" spc="-3" dirty="0">
                <a:solidFill>
                  <a:srgbClr val="FFFFFF"/>
                </a:solidFill>
                <a:latin typeface="Arial"/>
                <a:cs typeface="Arial"/>
              </a:rPr>
              <a:t>Use an </a:t>
            </a:r>
            <a:r>
              <a:rPr sz="2608" spc="21" dirty="0">
                <a:solidFill>
                  <a:srgbClr val="FFFFFF"/>
                </a:solidFill>
                <a:latin typeface="Arial"/>
                <a:cs typeface="Arial"/>
              </a:rPr>
              <a:t>actual </a:t>
            </a:r>
            <a:r>
              <a:rPr sz="2608" spc="-12" dirty="0">
                <a:solidFill>
                  <a:srgbClr val="FFFFFF"/>
                </a:solidFill>
                <a:latin typeface="Arial"/>
                <a:cs typeface="Arial"/>
              </a:rPr>
              <a:t>role, </a:t>
            </a:r>
            <a:r>
              <a:rPr sz="2608" spc="-3" dirty="0">
                <a:solidFill>
                  <a:srgbClr val="FFFFFF"/>
                </a:solidFill>
                <a:latin typeface="Arial"/>
                <a:cs typeface="Arial"/>
              </a:rPr>
              <a:t>not the </a:t>
            </a:r>
            <a:r>
              <a:rPr sz="2608" spc="21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2608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8" spc="39" dirty="0">
                <a:solidFill>
                  <a:srgbClr val="FFFFFF"/>
                </a:solidFill>
                <a:latin typeface="Arial"/>
                <a:cs typeface="Arial"/>
              </a:rPr>
              <a:t>“user”.</a:t>
            </a:r>
            <a:endParaRPr sz="2608">
              <a:latin typeface="Arial"/>
              <a:cs typeface="Arial"/>
            </a:endParaRPr>
          </a:p>
          <a:p>
            <a:pPr marL="1334247" marR="1716230">
              <a:lnSpc>
                <a:spcPct val="138700"/>
              </a:lnSpc>
              <a:spcBef>
                <a:spcPts val="246"/>
              </a:spcBef>
            </a:pPr>
            <a:r>
              <a:rPr sz="2608" spc="33" dirty="0">
                <a:solidFill>
                  <a:srgbClr val="FFFFFF"/>
                </a:solidFill>
                <a:latin typeface="Arial"/>
                <a:cs typeface="Arial"/>
              </a:rPr>
              <a:t>e.g. </a:t>
            </a:r>
            <a:r>
              <a:rPr sz="2608" spc="12" dirty="0">
                <a:solidFill>
                  <a:srgbClr val="FFFFFF"/>
                </a:solidFill>
                <a:latin typeface="Arial"/>
                <a:cs typeface="Arial"/>
              </a:rPr>
              <a:t>Marketing </a:t>
            </a:r>
            <a:r>
              <a:rPr sz="2608" spc="21" dirty="0">
                <a:solidFill>
                  <a:srgbClr val="FFFFFF"/>
                </a:solidFill>
                <a:latin typeface="Arial"/>
                <a:cs typeface="Arial"/>
              </a:rPr>
              <a:t>Admin, </a:t>
            </a:r>
            <a:r>
              <a:rPr sz="2608" spc="-45" dirty="0">
                <a:solidFill>
                  <a:srgbClr val="FFFFFF"/>
                </a:solidFill>
                <a:latin typeface="Arial"/>
                <a:cs typeface="Arial"/>
              </a:rPr>
              <a:t>Broker,</a:t>
            </a:r>
            <a:r>
              <a:rPr sz="2608" spc="-9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8" spc="-6" dirty="0">
                <a:solidFill>
                  <a:srgbClr val="FFFFFF"/>
                </a:solidFill>
                <a:latin typeface="Arial"/>
                <a:cs typeface="Arial"/>
              </a:rPr>
              <a:t>End  </a:t>
            </a:r>
            <a:r>
              <a:rPr sz="2608" spc="-15" dirty="0">
                <a:solidFill>
                  <a:srgbClr val="FFFFFF"/>
                </a:solidFill>
                <a:latin typeface="Arial"/>
                <a:cs typeface="Arial"/>
              </a:rPr>
              <a:t>customer, </a:t>
            </a:r>
            <a:r>
              <a:rPr sz="2608" spc="30" dirty="0">
                <a:solidFill>
                  <a:srgbClr val="FFFFFF"/>
                </a:solidFill>
                <a:latin typeface="Arial"/>
                <a:cs typeface="Arial"/>
              </a:rPr>
              <a:t>Head </a:t>
            </a:r>
            <a:r>
              <a:rPr sz="2608" spc="12" dirty="0">
                <a:solidFill>
                  <a:srgbClr val="FFFFFF"/>
                </a:solidFill>
                <a:latin typeface="Arial"/>
                <a:cs typeface="Arial"/>
              </a:rPr>
              <a:t>Office</a:t>
            </a:r>
            <a:r>
              <a:rPr sz="2608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8" spc="-52" dirty="0">
                <a:solidFill>
                  <a:srgbClr val="FFFFFF"/>
                </a:solidFill>
                <a:latin typeface="Arial"/>
                <a:cs typeface="Arial"/>
              </a:rPr>
              <a:t>User.</a:t>
            </a:r>
            <a:endParaRPr sz="260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0"/>
            <a:ext cx="12191144" cy="6203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4343" y="104696"/>
            <a:ext cx="8127557" cy="1930790"/>
          </a:xfrm>
          <a:prstGeom prst="rect">
            <a:avLst/>
          </a:prstGeom>
          <a:solidFill>
            <a:srgbClr val="000000">
              <a:alpha val="55929"/>
            </a:srgbClr>
          </a:solidFill>
        </p:spPr>
        <p:txBody>
          <a:bodyPr vert="horz" wrap="square" lIns="0" tIns="433583" rIns="0" bIns="0" rtlCol="0" anchor="ctr">
            <a:spAutoFit/>
          </a:bodyPr>
          <a:lstStyle/>
          <a:p>
            <a:pPr marL="480560">
              <a:lnSpc>
                <a:spcPct val="100000"/>
              </a:lnSpc>
              <a:spcBef>
                <a:spcPts val="3414"/>
              </a:spcBef>
            </a:pPr>
            <a:r>
              <a:rPr sz="4851" spc="9" dirty="0">
                <a:solidFill>
                  <a:srgbClr val="FFFFFF"/>
                </a:solidFill>
              </a:rPr>
              <a:t>2 </a:t>
            </a:r>
            <a:r>
              <a:rPr sz="4851" spc="6" dirty="0">
                <a:solidFill>
                  <a:srgbClr val="FFFFFF"/>
                </a:solidFill>
              </a:rPr>
              <a:t>Facilitate </a:t>
            </a:r>
            <a:r>
              <a:rPr sz="4851" spc="9" dirty="0">
                <a:solidFill>
                  <a:srgbClr val="FFFFFF"/>
                </a:solidFill>
              </a:rPr>
              <a:t>a</a:t>
            </a:r>
            <a:r>
              <a:rPr sz="4851" spc="-15" dirty="0">
                <a:solidFill>
                  <a:srgbClr val="FFFFFF"/>
                </a:solidFill>
              </a:rPr>
              <a:t> </a:t>
            </a:r>
            <a:r>
              <a:rPr sz="4851" spc="9" dirty="0">
                <a:solidFill>
                  <a:srgbClr val="FFFFFF"/>
                </a:solidFill>
              </a:rPr>
              <a:t>Conversation</a:t>
            </a:r>
            <a:endParaRPr sz="4851"/>
          </a:p>
        </p:txBody>
      </p:sp>
      <p:sp>
        <p:nvSpPr>
          <p:cNvPr id="4" name="object 4"/>
          <p:cNvSpPr txBox="1"/>
          <p:nvPr/>
        </p:nvSpPr>
        <p:spPr>
          <a:xfrm>
            <a:off x="1924343" y="2215994"/>
            <a:ext cx="8127557" cy="2584715"/>
          </a:xfrm>
          <a:prstGeom prst="rect">
            <a:avLst/>
          </a:prstGeom>
          <a:solidFill>
            <a:srgbClr val="000000">
              <a:alpha val="55929"/>
            </a:srgbClr>
          </a:solidFill>
        </p:spPr>
        <p:txBody>
          <a:bodyPr vert="horz" wrap="square" lIns="0" tIns="3081" rIns="0" bIns="0" rtlCol="0">
            <a:spAutoFit/>
          </a:bodyPr>
          <a:lstStyle/>
          <a:p>
            <a:pPr>
              <a:spcBef>
                <a:spcPts val="24"/>
              </a:spcBef>
            </a:pPr>
            <a:endParaRPr sz="3335">
              <a:latin typeface="Times New Roman"/>
              <a:cs typeface="Times New Roman"/>
            </a:endParaRPr>
          </a:p>
          <a:p>
            <a:pPr marL="1157502" marR="3209894">
              <a:lnSpc>
                <a:spcPct val="119300"/>
              </a:lnSpc>
              <a:spcBef>
                <a:spcPts val="3"/>
              </a:spcBef>
            </a:pPr>
            <a:r>
              <a:rPr sz="2304" spc="-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304" spc="3" dirty="0">
                <a:solidFill>
                  <a:srgbClr val="FFFFFF"/>
                </a:solidFill>
                <a:latin typeface="Arial"/>
                <a:cs typeface="Arial"/>
              </a:rPr>
              <a:t>story </a:t>
            </a:r>
            <a:r>
              <a:rPr sz="2304" spc="-3" dirty="0">
                <a:solidFill>
                  <a:srgbClr val="FFFFFF"/>
                </a:solidFill>
                <a:latin typeface="Arial"/>
                <a:cs typeface="Arial"/>
              </a:rPr>
              <a:t>is not a</a:t>
            </a:r>
            <a:r>
              <a:rPr sz="2304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4" spc="24" dirty="0">
                <a:solidFill>
                  <a:srgbClr val="FFFFFF"/>
                </a:solidFill>
                <a:latin typeface="Arial"/>
                <a:cs typeface="Arial"/>
              </a:rPr>
              <a:t>specification.  </a:t>
            </a:r>
            <a:r>
              <a:rPr sz="2304" spc="-3" dirty="0">
                <a:solidFill>
                  <a:srgbClr val="FFFFFF"/>
                </a:solidFill>
                <a:latin typeface="Arial"/>
                <a:cs typeface="Arial"/>
              </a:rPr>
              <a:t>It is not a</a:t>
            </a:r>
            <a:r>
              <a:rPr sz="2304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4" spc="24" dirty="0">
                <a:solidFill>
                  <a:srgbClr val="FFFFFF"/>
                </a:solidFill>
                <a:latin typeface="Arial"/>
                <a:cs typeface="Arial"/>
              </a:rPr>
              <a:t>contract.</a:t>
            </a:r>
            <a:endParaRPr sz="2304">
              <a:latin typeface="Arial"/>
              <a:cs typeface="Arial"/>
            </a:endParaRPr>
          </a:p>
          <a:p>
            <a:pPr marL="1157502">
              <a:spcBef>
                <a:spcPts val="534"/>
              </a:spcBef>
            </a:pPr>
            <a:r>
              <a:rPr sz="2304" spc="-3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304" spc="27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2304" spc="-3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304" spc="27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2304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4" spc="24" dirty="0">
                <a:solidFill>
                  <a:srgbClr val="FFFFFF"/>
                </a:solidFill>
                <a:latin typeface="Arial"/>
                <a:cs typeface="Arial"/>
              </a:rPr>
              <a:t>dialogue.</a:t>
            </a:r>
            <a:endParaRPr sz="2304">
              <a:latin typeface="Arial"/>
              <a:cs typeface="Arial"/>
            </a:endParaRPr>
          </a:p>
          <a:p>
            <a:pPr marL="1157502" marR="1336172">
              <a:lnSpc>
                <a:spcPct val="119300"/>
              </a:lnSpc>
            </a:pPr>
            <a:r>
              <a:rPr sz="2304" spc="-3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304" spc="24" dirty="0">
                <a:solidFill>
                  <a:srgbClr val="FFFFFF"/>
                </a:solidFill>
                <a:latin typeface="Arial"/>
                <a:cs typeface="Arial"/>
              </a:rPr>
              <a:t>captures </a:t>
            </a:r>
            <a:r>
              <a:rPr sz="2304" spc="-3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04" spc="15" dirty="0">
                <a:solidFill>
                  <a:srgbClr val="FFFFFF"/>
                </a:solidFill>
                <a:latin typeface="Arial"/>
                <a:cs typeface="Arial"/>
              </a:rPr>
              <a:t>essence </a:t>
            </a:r>
            <a:r>
              <a:rPr sz="2304" spc="-3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2304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4" spc="6" dirty="0">
                <a:solidFill>
                  <a:srgbClr val="FFFFFF"/>
                </a:solidFill>
                <a:latin typeface="Arial"/>
                <a:cs typeface="Arial"/>
              </a:rPr>
              <a:t>conversation  </a:t>
            </a:r>
            <a:r>
              <a:rPr sz="2304" spc="-3" dirty="0">
                <a:solidFill>
                  <a:srgbClr val="FFFFFF"/>
                </a:solidFill>
                <a:latin typeface="Arial"/>
                <a:cs typeface="Arial"/>
              </a:rPr>
              <a:t>into the essential</a:t>
            </a:r>
            <a:r>
              <a:rPr sz="2304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4" spc="-3" dirty="0">
                <a:solidFill>
                  <a:srgbClr val="FFFFFF"/>
                </a:solidFill>
                <a:latin typeface="Arial"/>
                <a:cs typeface="Arial"/>
              </a:rPr>
              <a:t>elements.</a:t>
            </a:r>
            <a:endParaRPr sz="230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0"/>
            <a:ext cx="12191144" cy="619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0227" y="49965"/>
            <a:ext cx="7911921" cy="2040251"/>
          </a:xfrm>
          <a:prstGeom prst="rect">
            <a:avLst/>
          </a:prstGeom>
          <a:solidFill>
            <a:srgbClr val="000000">
              <a:alpha val="55929"/>
            </a:srgbClr>
          </a:solidFill>
        </p:spPr>
        <p:txBody>
          <a:bodyPr vert="horz" wrap="square" lIns="0" tIns="319989" rIns="0" bIns="0" rtlCol="0" anchor="ctr">
            <a:spAutoFit/>
          </a:bodyPr>
          <a:lstStyle/>
          <a:p>
            <a:pPr marL="458226">
              <a:lnSpc>
                <a:spcPct val="100000"/>
              </a:lnSpc>
              <a:spcBef>
                <a:spcPts val="2520"/>
              </a:spcBef>
            </a:pPr>
            <a:r>
              <a:rPr lang="en-GB" sz="5579" spc="9" dirty="0">
                <a:solidFill>
                  <a:srgbClr val="FFFFFF"/>
                </a:solidFill>
              </a:rPr>
              <a:t>3</a:t>
            </a:r>
            <a:r>
              <a:rPr sz="5579" spc="9" dirty="0">
                <a:solidFill>
                  <a:srgbClr val="FFFFFF"/>
                </a:solidFill>
              </a:rPr>
              <a:t> </a:t>
            </a:r>
            <a:r>
              <a:rPr sz="5579" spc="6" dirty="0">
                <a:solidFill>
                  <a:srgbClr val="FFFFFF"/>
                </a:solidFill>
              </a:rPr>
              <a:t>Simple </a:t>
            </a:r>
            <a:r>
              <a:rPr sz="5579" spc="112" dirty="0">
                <a:solidFill>
                  <a:srgbClr val="FFFFFF"/>
                </a:solidFill>
              </a:rPr>
              <a:t>and</a:t>
            </a:r>
            <a:r>
              <a:rPr sz="5579" spc="-18" dirty="0">
                <a:solidFill>
                  <a:srgbClr val="FFFFFF"/>
                </a:solidFill>
              </a:rPr>
              <a:t> </a:t>
            </a:r>
            <a:r>
              <a:rPr sz="5579" spc="55" dirty="0">
                <a:solidFill>
                  <a:srgbClr val="FFFFFF"/>
                </a:solidFill>
              </a:rPr>
              <a:t>Concise</a:t>
            </a:r>
            <a:endParaRPr sz="5579" dirty="0"/>
          </a:p>
        </p:txBody>
      </p:sp>
      <p:sp>
        <p:nvSpPr>
          <p:cNvPr id="4" name="object 4"/>
          <p:cNvSpPr txBox="1"/>
          <p:nvPr/>
        </p:nvSpPr>
        <p:spPr>
          <a:xfrm>
            <a:off x="2140227" y="2215994"/>
            <a:ext cx="7911921" cy="2481749"/>
          </a:xfrm>
          <a:prstGeom prst="rect">
            <a:avLst/>
          </a:prstGeom>
          <a:solidFill>
            <a:srgbClr val="000000">
              <a:alpha val="55929"/>
            </a:srgbClr>
          </a:solidFill>
        </p:spPr>
        <p:txBody>
          <a:bodyPr vert="horz" wrap="square" lIns="0" tIns="64306" rIns="0" bIns="0" rtlCol="0">
            <a:spAutoFit/>
          </a:bodyPr>
          <a:lstStyle/>
          <a:p>
            <a:pPr marL="387374" marR="341937">
              <a:lnSpc>
                <a:spcPct val="112000"/>
              </a:lnSpc>
              <a:spcBef>
                <a:spcPts val="506"/>
              </a:spcBef>
            </a:pPr>
            <a:r>
              <a:rPr sz="2698" dirty="0">
                <a:solidFill>
                  <a:srgbClr val="FFFFFF"/>
                </a:solidFill>
                <a:latin typeface="Calibri Light"/>
                <a:cs typeface="Calibri Light"/>
              </a:rPr>
              <a:t>As a </a:t>
            </a:r>
            <a:r>
              <a:rPr sz="2698" spc="-55" dirty="0">
                <a:solidFill>
                  <a:srgbClr val="FFFFFF"/>
                </a:solidFill>
                <a:latin typeface="Calibri Light"/>
                <a:cs typeface="Calibri Light"/>
              </a:rPr>
              <a:t>user, </a:t>
            </a:r>
            <a:r>
              <a:rPr sz="2698" dirty="0">
                <a:solidFill>
                  <a:srgbClr val="FFFFFF"/>
                </a:solidFill>
                <a:latin typeface="Calibri Light"/>
                <a:cs typeface="Calibri Light"/>
              </a:rPr>
              <a:t>I </a:t>
            </a:r>
            <a:r>
              <a:rPr sz="2698" spc="-18" dirty="0">
                <a:solidFill>
                  <a:srgbClr val="FFFFFF"/>
                </a:solidFill>
                <a:latin typeface="Calibri Light"/>
                <a:cs typeface="Calibri Light"/>
              </a:rPr>
              <a:t>want </a:t>
            </a:r>
            <a:r>
              <a:rPr sz="2698" spc="-15" dirty="0">
                <a:solidFill>
                  <a:srgbClr val="FFFFFF"/>
                </a:solidFill>
                <a:latin typeface="Calibri Light"/>
                <a:cs typeface="Calibri Light"/>
              </a:rPr>
              <a:t>to </a:t>
            </a:r>
            <a:r>
              <a:rPr sz="2698" spc="-3" dirty="0">
                <a:solidFill>
                  <a:srgbClr val="FFFFFF"/>
                </a:solidFill>
                <a:latin typeface="Calibri Light"/>
                <a:cs typeface="Calibri Light"/>
              </a:rPr>
              <a:t>sign in and </a:t>
            </a:r>
            <a:r>
              <a:rPr sz="2698" spc="-6" dirty="0">
                <a:solidFill>
                  <a:srgbClr val="FFFFFF"/>
                </a:solidFill>
                <a:latin typeface="Calibri Light"/>
                <a:cs typeface="Calibri Light"/>
              </a:rPr>
              <a:t>connect </a:t>
            </a:r>
            <a:r>
              <a:rPr sz="2698" spc="-3" dirty="0">
                <a:solidFill>
                  <a:srgbClr val="FFFFFF"/>
                </a:solidFill>
                <a:latin typeface="Calibri Light"/>
                <a:cs typeface="Calibri Light"/>
              </a:rPr>
              <a:t>the </a:t>
            </a:r>
            <a:r>
              <a:rPr sz="2698" spc="-12" dirty="0">
                <a:solidFill>
                  <a:srgbClr val="FFFFFF"/>
                </a:solidFill>
                <a:latin typeface="Calibri Light"/>
                <a:cs typeface="Calibri Light"/>
              </a:rPr>
              <a:t>database  </a:t>
            </a:r>
            <a:r>
              <a:rPr sz="2698" spc="-15" dirty="0">
                <a:solidFill>
                  <a:srgbClr val="FFFFFF"/>
                </a:solidFill>
                <a:latin typeface="Calibri Light"/>
                <a:cs typeface="Calibri Light"/>
              </a:rPr>
              <a:t>to </a:t>
            </a:r>
            <a:r>
              <a:rPr sz="2698" spc="-3" dirty="0">
                <a:solidFill>
                  <a:srgbClr val="FFFFFF"/>
                </a:solidFill>
                <a:latin typeface="Calibri Light"/>
                <a:cs typeface="Calibri Light"/>
              </a:rPr>
              <a:t>the mail API and </a:t>
            </a:r>
            <a:r>
              <a:rPr sz="2698" spc="-6" dirty="0">
                <a:solidFill>
                  <a:srgbClr val="FFFFFF"/>
                </a:solidFill>
                <a:latin typeface="Calibri Light"/>
                <a:cs typeface="Calibri Light"/>
              </a:rPr>
              <a:t>view </a:t>
            </a:r>
            <a:r>
              <a:rPr sz="2698" spc="-3" dirty="0">
                <a:solidFill>
                  <a:srgbClr val="FFFFFF"/>
                </a:solidFill>
                <a:latin typeface="Calibri Light"/>
                <a:cs typeface="Calibri Light"/>
              </a:rPr>
              <a:t>the email </a:t>
            </a:r>
            <a:r>
              <a:rPr sz="2698" spc="-9" dirty="0">
                <a:solidFill>
                  <a:srgbClr val="FFFFFF"/>
                </a:solidFill>
                <a:latin typeface="Calibri Light"/>
                <a:cs typeface="Calibri Light"/>
              </a:rPr>
              <a:t>screen, </a:t>
            </a:r>
            <a:r>
              <a:rPr sz="2698" spc="-3" dirty="0">
                <a:solidFill>
                  <a:srgbClr val="FFFFFF"/>
                </a:solidFill>
                <a:latin typeface="Calibri Light"/>
                <a:cs typeface="Calibri Light"/>
              </a:rPr>
              <a:t>so </a:t>
            </a:r>
            <a:r>
              <a:rPr sz="2698" spc="-9" dirty="0">
                <a:solidFill>
                  <a:srgbClr val="FFFFFF"/>
                </a:solidFill>
                <a:latin typeface="Calibri Light"/>
                <a:cs typeface="Calibri Light"/>
              </a:rPr>
              <a:t>that </a:t>
            </a:r>
            <a:r>
              <a:rPr sz="2698" dirty="0">
                <a:solidFill>
                  <a:srgbClr val="FFFFFF"/>
                </a:solidFill>
                <a:latin typeface="Calibri Light"/>
                <a:cs typeface="Calibri Light"/>
              </a:rPr>
              <a:t>I  </a:t>
            </a:r>
            <a:r>
              <a:rPr sz="2698" spc="-9" dirty="0">
                <a:solidFill>
                  <a:srgbClr val="FFFFFF"/>
                </a:solidFill>
                <a:latin typeface="Calibri Light"/>
                <a:cs typeface="Calibri Light"/>
              </a:rPr>
              <a:t>can </a:t>
            </a:r>
            <a:r>
              <a:rPr sz="2698" spc="-6" dirty="0">
                <a:solidFill>
                  <a:srgbClr val="FFFFFF"/>
                </a:solidFill>
                <a:latin typeface="Calibri Light"/>
                <a:cs typeface="Calibri Light"/>
              </a:rPr>
              <a:t>view </a:t>
            </a:r>
            <a:r>
              <a:rPr sz="2698" dirty="0">
                <a:solidFill>
                  <a:srgbClr val="FFFFFF"/>
                </a:solidFill>
                <a:latin typeface="Calibri Light"/>
                <a:cs typeface="Calibri Light"/>
              </a:rPr>
              <a:t>all </a:t>
            </a:r>
            <a:r>
              <a:rPr sz="2698" spc="-3" dirty="0">
                <a:solidFill>
                  <a:srgbClr val="FFFFFF"/>
                </a:solidFill>
                <a:latin typeface="Calibri Light"/>
                <a:cs typeface="Calibri Light"/>
              </a:rPr>
              <a:t>the emails </a:t>
            </a:r>
            <a:r>
              <a:rPr sz="2698" spc="-9" dirty="0">
                <a:solidFill>
                  <a:srgbClr val="FFFFFF"/>
                </a:solidFill>
                <a:latin typeface="Calibri Light"/>
                <a:cs typeface="Calibri Light"/>
              </a:rPr>
              <a:t>that </a:t>
            </a:r>
            <a:r>
              <a:rPr sz="2698" spc="-3" dirty="0">
                <a:solidFill>
                  <a:srgbClr val="FFFFFF"/>
                </a:solidFill>
                <a:latin typeface="Calibri Light"/>
                <a:cs typeface="Calibri Light"/>
              </a:rPr>
              <a:t>belong </a:t>
            </a:r>
            <a:r>
              <a:rPr sz="2698" spc="-15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2698" spc="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698" spc="-3" dirty="0">
                <a:solidFill>
                  <a:srgbClr val="FFFFFF"/>
                </a:solidFill>
                <a:latin typeface="Calibri Light"/>
                <a:cs typeface="Calibri Light"/>
              </a:rPr>
              <a:t>me.</a:t>
            </a:r>
            <a:endParaRPr sz="2698">
              <a:latin typeface="Calibri Light"/>
              <a:cs typeface="Calibri Light"/>
            </a:endParaRPr>
          </a:p>
          <a:p>
            <a:pPr>
              <a:spcBef>
                <a:spcPts val="9"/>
              </a:spcBef>
            </a:pPr>
            <a:endParaRPr sz="3942">
              <a:latin typeface="Times New Roman"/>
              <a:cs typeface="Times New Roman"/>
            </a:endParaRPr>
          </a:p>
          <a:p>
            <a:pPr marL="387374"/>
            <a:r>
              <a:rPr sz="2698" spc="-15" dirty="0">
                <a:solidFill>
                  <a:srgbClr val="FFFFFF"/>
                </a:solidFill>
                <a:latin typeface="Calibri Light"/>
                <a:cs typeface="Calibri Light"/>
              </a:rPr>
              <a:t>Exercise </a:t>
            </a:r>
            <a:r>
              <a:rPr sz="2698" dirty="0">
                <a:solidFill>
                  <a:srgbClr val="FFFFFF"/>
                </a:solidFill>
                <a:latin typeface="Calibri Light"/>
                <a:cs typeface="Calibri Light"/>
              </a:rPr>
              <a:t>– 1 </a:t>
            </a:r>
            <a:r>
              <a:rPr sz="2698" spc="-6" dirty="0">
                <a:solidFill>
                  <a:srgbClr val="FFFFFF"/>
                </a:solidFill>
                <a:latin typeface="Calibri Light"/>
                <a:cs typeface="Calibri Light"/>
              </a:rPr>
              <a:t>minute. </a:t>
            </a:r>
            <a:r>
              <a:rPr sz="2698" dirty="0">
                <a:solidFill>
                  <a:srgbClr val="FFFFFF"/>
                </a:solidFill>
                <a:latin typeface="Calibri Light"/>
                <a:cs typeface="Calibri Light"/>
              </a:rPr>
              <a:t>Come </a:t>
            </a:r>
            <a:r>
              <a:rPr sz="2698" spc="-3" dirty="0">
                <a:solidFill>
                  <a:srgbClr val="FFFFFF"/>
                </a:solidFill>
                <a:latin typeface="Calibri Light"/>
                <a:cs typeface="Calibri Light"/>
              </a:rPr>
              <a:t>up with </a:t>
            </a:r>
            <a:r>
              <a:rPr sz="2698" dirty="0">
                <a:solidFill>
                  <a:srgbClr val="FFFFFF"/>
                </a:solidFill>
                <a:latin typeface="Calibri Light"/>
                <a:cs typeface="Calibri Light"/>
              </a:rPr>
              <a:t>a </a:t>
            </a:r>
            <a:r>
              <a:rPr sz="2698" spc="-15" dirty="0">
                <a:solidFill>
                  <a:srgbClr val="FFFFFF"/>
                </a:solidFill>
                <a:latin typeface="Calibri Light"/>
                <a:cs typeface="Calibri Light"/>
              </a:rPr>
              <a:t>better</a:t>
            </a:r>
            <a:r>
              <a:rPr sz="2698" spc="12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698" spc="-3" dirty="0">
                <a:solidFill>
                  <a:srgbClr val="FFFFFF"/>
                </a:solidFill>
                <a:latin typeface="Calibri Light"/>
                <a:cs typeface="Calibri Light"/>
              </a:rPr>
              <a:t>one.</a:t>
            </a:r>
            <a:endParaRPr sz="2698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0"/>
            <a:ext cx="12191144" cy="619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 txBox="1"/>
          <p:nvPr/>
        </p:nvSpPr>
        <p:spPr>
          <a:xfrm>
            <a:off x="2140227" y="2215994"/>
            <a:ext cx="7911921" cy="2143857"/>
          </a:xfrm>
          <a:prstGeom prst="rect">
            <a:avLst/>
          </a:prstGeom>
          <a:solidFill>
            <a:srgbClr val="000000">
              <a:alpha val="5592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62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2001">
              <a:latin typeface="Times New Roman"/>
              <a:cs typeface="Times New Roman"/>
            </a:endParaRPr>
          </a:p>
          <a:p>
            <a:pPr marL="330770">
              <a:spcBef>
                <a:spcPts val="3"/>
              </a:spcBef>
            </a:pPr>
            <a:r>
              <a:rPr sz="2092" spc="-6" dirty="0">
                <a:solidFill>
                  <a:srgbClr val="FFFFFF"/>
                </a:solidFill>
                <a:latin typeface="Calibri Light"/>
                <a:cs typeface="Calibri Light"/>
              </a:rPr>
              <a:t>Example </a:t>
            </a:r>
            <a:r>
              <a:rPr sz="2092" spc="3" dirty="0">
                <a:solidFill>
                  <a:srgbClr val="FFFFFF"/>
                </a:solidFill>
                <a:latin typeface="Calibri Light"/>
                <a:cs typeface="Calibri Light"/>
              </a:rPr>
              <a:t>of a </a:t>
            </a:r>
            <a:r>
              <a:rPr sz="2092" spc="-3" dirty="0">
                <a:solidFill>
                  <a:srgbClr val="FFFFFF"/>
                </a:solidFill>
                <a:latin typeface="Calibri Light"/>
                <a:cs typeface="Calibri Light"/>
              </a:rPr>
              <a:t>concise </a:t>
            </a:r>
            <a:r>
              <a:rPr sz="2092" dirty="0">
                <a:solidFill>
                  <a:srgbClr val="FFFFFF"/>
                </a:solidFill>
                <a:latin typeface="Calibri Light"/>
                <a:cs typeface="Calibri Light"/>
              </a:rPr>
              <a:t>and simple user</a:t>
            </a:r>
            <a:r>
              <a:rPr sz="2092" spc="3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92" spc="-6" dirty="0">
                <a:solidFill>
                  <a:srgbClr val="FFFFFF"/>
                </a:solidFill>
                <a:latin typeface="Calibri Light"/>
                <a:cs typeface="Calibri Light"/>
              </a:rPr>
              <a:t>story:</a:t>
            </a:r>
            <a:endParaRPr sz="2092">
              <a:latin typeface="Calibri Light"/>
              <a:cs typeface="Calibri Light"/>
            </a:endParaRPr>
          </a:p>
          <a:p>
            <a:pPr marL="742788" indent="-189837">
              <a:spcBef>
                <a:spcPts val="567"/>
              </a:spcBef>
              <a:buSzPct val="75362"/>
              <a:buChar char="•"/>
              <a:tabLst>
                <a:tab pos="742788" algn="l"/>
                <a:tab pos="743174" algn="l"/>
              </a:tabLst>
            </a:pPr>
            <a:r>
              <a:rPr sz="2092" dirty="0">
                <a:solidFill>
                  <a:srgbClr val="FFFFFF"/>
                </a:solidFill>
                <a:latin typeface="Calibri Light"/>
                <a:cs typeface="Calibri Light"/>
              </a:rPr>
              <a:t>JIRA </a:t>
            </a:r>
            <a:r>
              <a:rPr sz="2092" spc="3" dirty="0">
                <a:solidFill>
                  <a:srgbClr val="FFFFFF"/>
                </a:solidFill>
                <a:latin typeface="Calibri Light"/>
                <a:cs typeface="Calibri Light"/>
              </a:rPr>
              <a:t>Name = </a:t>
            </a:r>
            <a:r>
              <a:rPr sz="2092" dirty="0">
                <a:solidFill>
                  <a:srgbClr val="FFFFFF"/>
                </a:solidFill>
                <a:latin typeface="Calibri Light"/>
                <a:cs typeface="Calibri Light"/>
              </a:rPr>
              <a:t>“Email:</a:t>
            </a:r>
            <a:r>
              <a:rPr sz="2092" spc="-9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92" spc="12" dirty="0">
                <a:solidFill>
                  <a:srgbClr val="FFFFFF"/>
                </a:solidFill>
                <a:latin typeface="Calibri Light"/>
                <a:cs typeface="Calibri Light"/>
              </a:rPr>
              <a:t>View”</a:t>
            </a:r>
            <a:endParaRPr sz="2092">
              <a:latin typeface="Calibri Light"/>
              <a:cs typeface="Calibri Light"/>
            </a:endParaRPr>
          </a:p>
          <a:p>
            <a:pPr marL="742788" indent="-189837">
              <a:spcBef>
                <a:spcPts val="567"/>
              </a:spcBef>
              <a:buSzPct val="75362"/>
              <a:buChar char="•"/>
              <a:tabLst>
                <a:tab pos="742788" algn="l"/>
                <a:tab pos="743174" algn="l"/>
              </a:tabLst>
            </a:pPr>
            <a:r>
              <a:rPr sz="2092" dirty="0">
                <a:solidFill>
                  <a:srgbClr val="FFFFFF"/>
                </a:solidFill>
                <a:latin typeface="Calibri Light"/>
                <a:cs typeface="Calibri Light"/>
              </a:rPr>
              <a:t>User Story: </a:t>
            </a:r>
            <a:r>
              <a:rPr sz="2092" spc="-58" dirty="0">
                <a:solidFill>
                  <a:srgbClr val="FFFFFF"/>
                </a:solidFill>
                <a:latin typeface="Calibri Light"/>
                <a:cs typeface="Calibri Light"/>
              </a:rPr>
              <a:t>“As </a:t>
            </a:r>
            <a:r>
              <a:rPr sz="2092" spc="3" dirty="0">
                <a:solidFill>
                  <a:srgbClr val="FFFFFF"/>
                </a:solidFill>
                <a:latin typeface="Calibri Light"/>
                <a:cs typeface="Calibri Light"/>
              </a:rPr>
              <a:t>an </a:t>
            </a:r>
            <a:r>
              <a:rPr sz="2092" spc="-6" dirty="0">
                <a:solidFill>
                  <a:srgbClr val="FFFFFF"/>
                </a:solidFill>
                <a:latin typeface="Calibri Light"/>
                <a:cs typeface="Calibri Light"/>
              </a:rPr>
              <a:t>authenticated </a:t>
            </a:r>
            <a:r>
              <a:rPr sz="2092" spc="-39" dirty="0">
                <a:solidFill>
                  <a:srgbClr val="FFFFFF"/>
                </a:solidFill>
                <a:latin typeface="Calibri Light"/>
                <a:cs typeface="Calibri Light"/>
              </a:rPr>
              <a:t>user, </a:t>
            </a:r>
            <a:r>
              <a:rPr sz="2092" dirty="0">
                <a:solidFill>
                  <a:srgbClr val="FFFFFF"/>
                </a:solidFill>
                <a:latin typeface="Calibri Light"/>
                <a:cs typeface="Calibri Light"/>
              </a:rPr>
              <a:t>I </a:t>
            </a:r>
            <a:r>
              <a:rPr sz="2092" spc="-9" dirty="0">
                <a:solidFill>
                  <a:srgbClr val="FFFFFF"/>
                </a:solidFill>
                <a:latin typeface="Calibri Light"/>
                <a:cs typeface="Calibri Light"/>
              </a:rPr>
              <a:t>want to </a:t>
            </a:r>
            <a:r>
              <a:rPr sz="2092" spc="-3" dirty="0">
                <a:solidFill>
                  <a:srgbClr val="FFFFFF"/>
                </a:solidFill>
                <a:latin typeface="Calibri Light"/>
                <a:cs typeface="Calibri Light"/>
              </a:rPr>
              <a:t>view </a:t>
            </a:r>
            <a:r>
              <a:rPr sz="2092" spc="-18" dirty="0">
                <a:solidFill>
                  <a:srgbClr val="FFFFFF"/>
                </a:solidFill>
                <a:latin typeface="Calibri Light"/>
                <a:cs typeface="Calibri Light"/>
              </a:rPr>
              <a:t>my</a:t>
            </a:r>
            <a:r>
              <a:rPr sz="2092" spc="12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92" spc="-18" dirty="0">
                <a:solidFill>
                  <a:srgbClr val="FFFFFF"/>
                </a:solidFill>
                <a:latin typeface="Calibri Light"/>
                <a:cs typeface="Calibri Light"/>
              </a:rPr>
              <a:t>emails.”</a:t>
            </a:r>
            <a:endParaRPr sz="2092">
              <a:latin typeface="Calibri Light"/>
              <a:cs typeface="Calibri Light"/>
            </a:endParaRPr>
          </a:p>
          <a:p>
            <a:pPr marL="742788" indent="-189837">
              <a:spcBef>
                <a:spcPts val="567"/>
              </a:spcBef>
              <a:buSzPct val="75362"/>
              <a:buChar char="•"/>
              <a:tabLst>
                <a:tab pos="742788" algn="l"/>
                <a:tab pos="743174" algn="l"/>
              </a:tabLst>
            </a:pPr>
            <a:r>
              <a:rPr sz="2092" spc="-6" dirty="0">
                <a:solidFill>
                  <a:srgbClr val="FFFFFF"/>
                </a:solidFill>
                <a:latin typeface="Calibri Light"/>
                <a:cs typeface="Calibri Light"/>
              </a:rPr>
              <a:t>Followed </a:t>
            </a:r>
            <a:r>
              <a:rPr sz="2092" spc="-3" dirty="0">
                <a:solidFill>
                  <a:srgbClr val="FFFFFF"/>
                </a:solidFill>
                <a:latin typeface="Calibri Light"/>
                <a:cs typeface="Calibri Light"/>
              </a:rPr>
              <a:t>by </a:t>
            </a:r>
            <a:r>
              <a:rPr sz="2092" spc="-6" dirty="0">
                <a:solidFill>
                  <a:srgbClr val="FFFFFF"/>
                </a:solidFill>
                <a:latin typeface="Calibri Light"/>
                <a:cs typeface="Calibri Light"/>
              </a:rPr>
              <a:t>detailed </a:t>
            </a:r>
            <a:r>
              <a:rPr sz="2092" spc="-3" dirty="0">
                <a:solidFill>
                  <a:srgbClr val="FFFFFF"/>
                </a:solidFill>
                <a:latin typeface="Calibri Light"/>
                <a:cs typeface="Calibri Light"/>
              </a:rPr>
              <a:t>acceptance</a:t>
            </a:r>
            <a:r>
              <a:rPr sz="2092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92" spc="-3" dirty="0">
                <a:solidFill>
                  <a:srgbClr val="FFFFFF"/>
                </a:solidFill>
                <a:latin typeface="Calibri Light"/>
                <a:cs typeface="Calibri Light"/>
              </a:rPr>
              <a:t>criteria</a:t>
            </a:r>
            <a:endParaRPr sz="2092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0227" y="49965"/>
            <a:ext cx="7911921" cy="2040251"/>
          </a:xfrm>
          <a:prstGeom prst="rect">
            <a:avLst/>
          </a:prstGeom>
          <a:solidFill>
            <a:srgbClr val="000000">
              <a:alpha val="55929"/>
            </a:srgbClr>
          </a:solidFill>
        </p:spPr>
        <p:txBody>
          <a:bodyPr vert="horz" wrap="square" lIns="0" tIns="319989" rIns="0" bIns="0" rtlCol="0" anchor="ctr">
            <a:spAutoFit/>
          </a:bodyPr>
          <a:lstStyle/>
          <a:p>
            <a:pPr marL="458226">
              <a:lnSpc>
                <a:spcPct val="100000"/>
              </a:lnSpc>
              <a:spcBef>
                <a:spcPts val="2520"/>
              </a:spcBef>
            </a:pPr>
            <a:r>
              <a:rPr lang="en-GB" sz="5579" spc="9" dirty="0">
                <a:solidFill>
                  <a:srgbClr val="FFFFFF"/>
                </a:solidFill>
              </a:rPr>
              <a:t>3</a:t>
            </a:r>
            <a:r>
              <a:rPr sz="5579" spc="9" dirty="0">
                <a:solidFill>
                  <a:srgbClr val="FFFFFF"/>
                </a:solidFill>
              </a:rPr>
              <a:t> </a:t>
            </a:r>
            <a:r>
              <a:rPr sz="5579" spc="6" dirty="0">
                <a:solidFill>
                  <a:srgbClr val="FFFFFF"/>
                </a:solidFill>
              </a:rPr>
              <a:t>Simple </a:t>
            </a:r>
            <a:r>
              <a:rPr sz="5579" spc="112" dirty="0">
                <a:solidFill>
                  <a:srgbClr val="FFFFFF"/>
                </a:solidFill>
              </a:rPr>
              <a:t>and</a:t>
            </a:r>
            <a:r>
              <a:rPr sz="5579" spc="-18" dirty="0">
                <a:solidFill>
                  <a:srgbClr val="FFFFFF"/>
                </a:solidFill>
              </a:rPr>
              <a:t> </a:t>
            </a:r>
            <a:r>
              <a:rPr sz="5579" spc="55" dirty="0">
                <a:solidFill>
                  <a:srgbClr val="FFFFFF"/>
                </a:solidFill>
              </a:rPr>
              <a:t>Concise</a:t>
            </a:r>
            <a:endParaRPr sz="5579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0"/>
            <a:ext cx="12191144" cy="620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4343" y="479249"/>
            <a:ext cx="8127557" cy="1181682"/>
          </a:xfrm>
          <a:prstGeom prst="rect">
            <a:avLst/>
          </a:prstGeom>
          <a:solidFill>
            <a:srgbClr val="000000">
              <a:alpha val="81669"/>
            </a:srgbClr>
          </a:solidFill>
        </p:spPr>
        <p:txBody>
          <a:bodyPr vert="horz" wrap="square" lIns="0" tIns="319989" rIns="0" bIns="0" rtlCol="0" anchor="ctr">
            <a:spAutoFit/>
          </a:bodyPr>
          <a:lstStyle/>
          <a:p>
            <a:pPr marL="752800">
              <a:lnSpc>
                <a:spcPct val="100000"/>
              </a:lnSpc>
              <a:spcBef>
                <a:spcPts val="2520"/>
              </a:spcBef>
            </a:pPr>
            <a:r>
              <a:rPr sz="5579" spc="9" dirty="0">
                <a:solidFill>
                  <a:srgbClr val="FFFFFF"/>
                </a:solidFill>
              </a:rPr>
              <a:t>5 </a:t>
            </a:r>
            <a:r>
              <a:rPr sz="5579" spc="79" dirty="0">
                <a:solidFill>
                  <a:srgbClr val="FFFFFF"/>
                </a:solidFill>
              </a:rPr>
              <a:t>Decompose</a:t>
            </a:r>
            <a:r>
              <a:rPr sz="5579" spc="-15" dirty="0">
                <a:solidFill>
                  <a:srgbClr val="FFFFFF"/>
                </a:solidFill>
              </a:rPr>
              <a:t> </a:t>
            </a:r>
            <a:r>
              <a:rPr sz="5579" spc="-36" dirty="0">
                <a:solidFill>
                  <a:srgbClr val="FFFFFF"/>
                </a:solidFill>
              </a:rPr>
              <a:t>Stories</a:t>
            </a:r>
            <a:endParaRPr sz="5579"/>
          </a:p>
        </p:txBody>
      </p:sp>
      <p:sp>
        <p:nvSpPr>
          <p:cNvPr id="4" name="object 4"/>
          <p:cNvSpPr txBox="1"/>
          <p:nvPr/>
        </p:nvSpPr>
        <p:spPr>
          <a:xfrm>
            <a:off x="1924343" y="2514423"/>
            <a:ext cx="8127557" cy="2448776"/>
          </a:xfrm>
          <a:prstGeom prst="rect">
            <a:avLst/>
          </a:prstGeom>
          <a:solidFill>
            <a:srgbClr val="000000">
              <a:alpha val="81669"/>
            </a:srgbClr>
          </a:solidFill>
        </p:spPr>
        <p:txBody>
          <a:bodyPr vert="horz" wrap="square" lIns="0" tIns="2695" rIns="0" bIns="0" rtlCol="0">
            <a:spAutoFit/>
          </a:bodyPr>
          <a:lstStyle/>
          <a:p>
            <a:pPr>
              <a:spcBef>
                <a:spcPts val="21"/>
              </a:spcBef>
            </a:pPr>
            <a:endParaRPr sz="2001">
              <a:latin typeface="Times New Roman"/>
              <a:cs typeface="Times New Roman"/>
            </a:endParaRPr>
          </a:p>
          <a:p>
            <a:pPr marL="433197">
              <a:spcBef>
                <a:spcPts val="3"/>
              </a:spcBef>
            </a:pPr>
            <a:r>
              <a:rPr sz="2092" spc="-15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  <a:r>
              <a:rPr sz="2092" spc="3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92" spc="24" dirty="0">
                <a:solidFill>
                  <a:srgbClr val="FFFFFF"/>
                </a:solidFill>
                <a:latin typeface="Arial"/>
                <a:cs typeface="Arial"/>
              </a:rPr>
              <a:t>goals </a:t>
            </a:r>
            <a:r>
              <a:rPr sz="2092" spc="-11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92" spc="42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92" spc="61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92" spc="3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92" spc="79" dirty="0">
                <a:solidFill>
                  <a:srgbClr val="FFFFFF"/>
                </a:solidFill>
                <a:latin typeface="Arial"/>
                <a:cs typeface="Arial"/>
              </a:rPr>
              <a:t>big </a:t>
            </a:r>
            <a:r>
              <a:rPr sz="2092" spc="3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92" spc="79" dirty="0">
                <a:solidFill>
                  <a:srgbClr val="FFFFFF"/>
                </a:solidFill>
                <a:latin typeface="Arial"/>
                <a:cs typeface="Arial"/>
              </a:rPr>
              <a:t>“do</a:t>
            </a:r>
            <a:r>
              <a:rPr sz="2092" spc="-9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spc="24" dirty="0">
                <a:solidFill>
                  <a:srgbClr val="FFFFFF"/>
                </a:solidFill>
                <a:latin typeface="Arial"/>
                <a:cs typeface="Arial"/>
              </a:rPr>
              <a:t>marketing”.</a:t>
            </a:r>
            <a:endParaRPr sz="2092">
              <a:latin typeface="Arial"/>
              <a:cs typeface="Arial"/>
            </a:endParaRPr>
          </a:p>
          <a:p>
            <a:pPr marL="433197" marR="653839">
              <a:lnSpc>
                <a:spcPct val="139400"/>
              </a:lnSpc>
              <a:spcBef>
                <a:spcPts val="263"/>
              </a:spcBef>
            </a:pPr>
            <a:r>
              <a:rPr sz="2092" spc="-6" dirty="0">
                <a:solidFill>
                  <a:srgbClr val="FFFFFF"/>
                </a:solidFill>
                <a:latin typeface="Arial"/>
                <a:cs typeface="Arial"/>
              </a:rPr>
              <a:t>Break </a:t>
            </a:r>
            <a:r>
              <a:rPr sz="2092" spc="30" dirty="0">
                <a:solidFill>
                  <a:srgbClr val="FFFFFF"/>
                </a:solidFill>
                <a:latin typeface="Arial"/>
                <a:cs typeface="Arial"/>
              </a:rPr>
              <a:t>down </a:t>
            </a:r>
            <a:r>
              <a:rPr sz="2092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92" spc="24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092" spc="3" dirty="0">
                <a:solidFill>
                  <a:srgbClr val="FFFFFF"/>
                </a:solidFill>
                <a:latin typeface="Arial"/>
                <a:cs typeface="Arial"/>
              </a:rPr>
              <a:t>stories 13-100 </a:t>
            </a:r>
            <a:r>
              <a:rPr sz="2092" spc="18" dirty="0">
                <a:solidFill>
                  <a:srgbClr val="FFFFFF"/>
                </a:solidFill>
                <a:latin typeface="Arial"/>
                <a:cs typeface="Arial"/>
              </a:rPr>
              <a:t>points. </a:t>
            </a:r>
            <a:r>
              <a:rPr sz="2092" spc="3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2092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spc="-21" dirty="0">
                <a:solidFill>
                  <a:srgbClr val="FFFFFF"/>
                </a:solidFill>
                <a:latin typeface="Arial"/>
                <a:cs typeface="Arial"/>
              </a:rPr>
              <a:t>user-  </a:t>
            </a:r>
            <a:r>
              <a:rPr sz="2092" spc="36" dirty="0">
                <a:solidFill>
                  <a:srgbClr val="FFFFFF"/>
                </a:solidFill>
                <a:latin typeface="Arial"/>
                <a:cs typeface="Arial"/>
              </a:rPr>
              <a:t>centric</a:t>
            </a:r>
            <a:r>
              <a:rPr sz="2092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spc="15" dirty="0">
                <a:solidFill>
                  <a:srgbClr val="FFFFFF"/>
                </a:solidFill>
                <a:latin typeface="Arial"/>
                <a:cs typeface="Arial"/>
              </a:rPr>
              <a:t>benefits.</a:t>
            </a:r>
            <a:endParaRPr sz="2092">
              <a:latin typeface="Arial"/>
              <a:cs typeface="Arial"/>
            </a:endParaRPr>
          </a:p>
          <a:p>
            <a:pPr marL="433197" marR="936091">
              <a:lnSpc>
                <a:spcPct val="139400"/>
              </a:lnSpc>
              <a:spcBef>
                <a:spcPts val="263"/>
              </a:spcBef>
            </a:pPr>
            <a:r>
              <a:rPr sz="2092" spc="-6" dirty="0">
                <a:solidFill>
                  <a:srgbClr val="FFFFFF"/>
                </a:solidFill>
                <a:latin typeface="Arial"/>
                <a:cs typeface="Arial"/>
              </a:rPr>
              <a:t>Break </a:t>
            </a:r>
            <a:r>
              <a:rPr sz="2092" spc="24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092" spc="3" dirty="0">
                <a:solidFill>
                  <a:srgbClr val="FFFFFF"/>
                </a:solidFill>
                <a:latin typeface="Arial"/>
                <a:cs typeface="Arial"/>
              </a:rPr>
              <a:t>stories </a:t>
            </a:r>
            <a:r>
              <a:rPr sz="2092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92" spc="3" dirty="0">
                <a:solidFill>
                  <a:srgbClr val="FFFFFF"/>
                </a:solidFill>
                <a:latin typeface="Arial"/>
                <a:cs typeface="Arial"/>
              </a:rPr>
              <a:t>small stories 1-8 </a:t>
            </a:r>
            <a:r>
              <a:rPr sz="2092" spc="18" dirty="0">
                <a:solidFill>
                  <a:srgbClr val="FFFFFF"/>
                </a:solidFill>
                <a:latin typeface="Arial"/>
                <a:cs typeface="Arial"/>
              </a:rPr>
              <a:t>points.</a:t>
            </a:r>
            <a:r>
              <a:rPr sz="2092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spc="3" dirty="0">
                <a:solidFill>
                  <a:srgbClr val="FFFFFF"/>
                </a:solidFill>
                <a:latin typeface="Arial"/>
                <a:cs typeface="Arial"/>
              </a:rPr>
              <a:t>Contains  </a:t>
            </a:r>
            <a:r>
              <a:rPr sz="2092" spc="9" dirty="0">
                <a:solidFill>
                  <a:srgbClr val="FFFFFF"/>
                </a:solidFill>
                <a:latin typeface="Arial"/>
                <a:cs typeface="Arial"/>
              </a:rPr>
              <a:t>incremental</a:t>
            </a:r>
            <a:r>
              <a:rPr sz="2092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spc="15" dirty="0">
                <a:solidFill>
                  <a:srgbClr val="FFFFFF"/>
                </a:solidFill>
                <a:latin typeface="Arial"/>
                <a:cs typeface="Arial"/>
              </a:rPr>
              <a:t>benefits.</a:t>
            </a:r>
            <a:endParaRPr sz="209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9B00-C3C2-A695-600C-539CBCA2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Writing User Stories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D05E-632B-CFB4-B4C2-5AD9228A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B237-7E1C-8832-1C46-16AE7CA0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7155-D10F-E7F1-123D-0D6037DC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18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AEDB89-F5EE-8A8E-D319-67CF802CE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"/>
          <a:stretch/>
        </p:blipFill>
        <p:spPr>
          <a:xfrm>
            <a:off x="1606857" y="1480431"/>
            <a:ext cx="8190509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9B00-C3C2-A695-600C-539CBCA2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Writing User Stories Example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D05E-632B-CFB4-B4C2-5AD9228A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B237-7E1C-8832-1C46-16AE7CA0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7155-D10F-E7F1-123D-0D6037DC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19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53258-7F12-0043-2D8B-67257264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6" y="1761414"/>
            <a:ext cx="10231278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5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ACB6-54AF-B7EA-F159-7394B335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8523E-B893-5E91-E702-EDF64DAF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5D5F21A-957A-4A41-F9EF-70F6C65DFB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2011363"/>
            <a:ext cx="10756037" cy="2322122"/>
          </a:xfrm>
          <a:prstGeom prst="rect">
            <a:avLst/>
          </a:prstGeom>
        </p:spPr>
        <p:txBody>
          <a:bodyPr vert="horz" wrap="square" lIns="0" tIns="120280" rIns="0" bIns="0" rtlCol="0">
            <a:spAutoFit/>
          </a:bodyPr>
          <a:lstStyle/>
          <a:p>
            <a:pPr marL="363220" marR="2132330">
              <a:lnSpc>
                <a:spcPct val="101299"/>
              </a:lnSpc>
              <a:spcBef>
                <a:spcPts val="55"/>
              </a:spcBef>
            </a:pPr>
            <a:r>
              <a:rPr sz="4750" spc="15" dirty="0">
                <a:solidFill>
                  <a:srgbClr val="5E5E5E"/>
                </a:solidFill>
              </a:rPr>
              <a:t>user </a:t>
            </a:r>
            <a:r>
              <a:rPr sz="4750" spc="10" dirty="0">
                <a:solidFill>
                  <a:srgbClr val="5E5E5E"/>
                </a:solidFill>
              </a:rPr>
              <a:t>stories -</a:t>
            </a:r>
            <a:r>
              <a:rPr sz="4750" spc="-70" dirty="0">
                <a:solidFill>
                  <a:srgbClr val="5E5E5E"/>
                </a:solidFill>
              </a:rPr>
              <a:t> </a:t>
            </a:r>
            <a:r>
              <a:rPr sz="4750" spc="15" dirty="0">
                <a:solidFill>
                  <a:srgbClr val="C00000"/>
                </a:solidFill>
              </a:rPr>
              <a:t>what/why/how</a:t>
            </a:r>
            <a:endParaRPr sz="4750" dirty="0">
              <a:solidFill>
                <a:srgbClr val="C00000"/>
              </a:solidFill>
            </a:endParaRPr>
          </a:p>
          <a:p>
            <a:pPr marL="363220" marR="5080">
              <a:lnSpc>
                <a:spcPts val="5770"/>
              </a:lnSpc>
              <a:spcBef>
                <a:spcPts val="204"/>
              </a:spcBef>
            </a:pPr>
            <a:r>
              <a:rPr sz="4750" spc="120" dirty="0">
                <a:solidFill>
                  <a:srgbClr val="5E5E5E"/>
                </a:solidFill>
              </a:rPr>
              <a:t>acceptance </a:t>
            </a:r>
            <a:r>
              <a:rPr sz="4750" spc="45" dirty="0">
                <a:solidFill>
                  <a:srgbClr val="5E5E5E"/>
                </a:solidFill>
              </a:rPr>
              <a:t>criteria </a:t>
            </a:r>
            <a:r>
              <a:rPr sz="4750" spc="10" dirty="0">
                <a:solidFill>
                  <a:srgbClr val="5E5E5E"/>
                </a:solidFill>
              </a:rPr>
              <a:t>-</a:t>
            </a:r>
            <a:r>
              <a:rPr sz="4750" spc="-204" dirty="0">
                <a:solidFill>
                  <a:srgbClr val="5E5E5E"/>
                </a:solidFill>
              </a:rPr>
              <a:t> </a:t>
            </a:r>
            <a:r>
              <a:rPr sz="4750" spc="15" dirty="0">
                <a:solidFill>
                  <a:srgbClr val="C00000"/>
                </a:solidFill>
              </a:rPr>
              <a:t>what/why/how</a:t>
            </a:r>
            <a:endParaRPr sz="47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3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E4FD-F16C-AA0B-E1E7-7D2512C8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1: 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F49B-1F4C-7702-B291-4F3EDF8A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‘Bean and Brew’ Scenario</a:t>
            </a:r>
          </a:p>
          <a:p>
            <a:pPr lvl="1"/>
            <a:r>
              <a:rPr lang="en-GB" dirty="0"/>
              <a:t>Based on your process drawing: Identify Users</a:t>
            </a:r>
          </a:p>
          <a:p>
            <a:pPr lvl="1"/>
            <a:r>
              <a:rPr lang="en-GB" dirty="0"/>
              <a:t>Create User Stories for identified users</a:t>
            </a:r>
          </a:p>
          <a:p>
            <a:pPr lvl="1"/>
            <a:r>
              <a:rPr lang="en-GB" dirty="0"/>
              <a:t>***Be Comprehensive to cover all users for system: Admin, etc.</a:t>
            </a:r>
          </a:p>
          <a:p>
            <a:pPr lvl="1"/>
            <a:r>
              <a:rPr lang="en-GB" dirty="0"/>
              <a:t>We will use this as basis for database design later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C642-1ED8-388C-41DF-1296157C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EC01-5C72-5AFA-383B-CEBAD0FC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7399-24A3-26DD-0DEC-7162C17C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079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729F-48C6-F78D-B216-96C32752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93CF-CD1A-121B-B4C4-A1890DF00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66F9-676D-8750-F190-05F50106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8D35-FB0E-74BE-1D96-08ACD505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01B4-EFDC-1051-D0E1-19C8870C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63263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2751-8992-E5AC-6861-35C3C02D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91" y="0"/>
            <a:ext cx="10515600" cy="1325563"/>
          </a:xfrm>
        </p:spPr>
        <p:txBody>
          <a:bodyPr/>
          <a:lstStyle/>
          <a:p>
            <a:r>
              <a:rPr lang="en-GB" dirty="0"/>
              <a:t>Acceptance Criteria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3389-BCE2-5CFA-1677-1A9E98FA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7F3A2-7BD8-9727-AF8D-39E91B69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3A6D-0434-5F32-BF44-0F5307DE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22</a:t>
            </a:fld>
            <a:endParaRPr lang="en-GB" noProof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960D799-0EE0-A145-FA8A-BE991AE465BD}"/>
              </a:ext>
            </a:extLst>
          </p:cNvPr>
          <p:cNvSpPr txBox="1"/>
          <p:nvPr/>
        </p:nvSpPr>
        <p:spPr>
          <a:xfrm>
            <a:off x="1176951" y="1200067"/>
            <a:ext cx="9705314" cy="51562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465">
              <a:lnSpc>
                <a:spcPct val="121100"/>
              </a:lnSpc>
              <a:spcBef>
                <a:spcPts val="95"/>
              </a:spcBef>
            </a:pPr>
            <a:r>
              <a:rPr sz="2800" spc="1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800" spc="2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pass/fail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sz="2800" spc="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800" spc="3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 </a:t>
            </a:r>
            <a:r>
              <a:rPr sz="2800" spc="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user </a:t>
            </a:r>
            <a:r>
              <a:rPr sz="2800" spc="2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story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sz="2800" spc="-6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  </a:t>
            </a:r>
            <a:r>
              <a:rPr sz="2800" spc="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800" spc="3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</a:t>
            </a:r>
            <a:r>
              <a:rPr sz="2800" spc="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800" spc="10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2800" spc="5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considered</a:t>
            </a:r>
            <a:r>
              <a:rPr sz="2800" spc="-12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82550">
              <a:lnSpc>
                <a:spcPct val="121100"/>
              </a:lnSpc>
            </a:pPr>
            <a:r>
              <a:rPr sz="2800" spc="4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“Conditions </a:t>
            </a:r>
            <a:r>
              <a:rPr sz="2800" spc="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80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sz="2800" spc="7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</a:t>
            </a:r>
            <a:r>
              <a:rPr sz="2800" spc="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satisfy to</a:t>
            </a:r>
            <a:r>
              <a:rPr sz="2800" spc="-4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0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 accepted by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800" spc="-5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user, </a:t>
            </a:r>
            <a:r>
              <a:rPr sz="2800" spc="3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other</a:t>
            </a:r>
            <a:r>
              <a:rPr sz="2800" spc="-15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stakeholder.”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2800" b="1" spc="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2800" b="1" spc="-9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4604">
              <a:lnSpc>
                <a:spcPct val="121100"/>
              </a:lnSpc>
            </a:pPr>
            <a:r>
              <a:rPr sz="2800" spc="2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“Pre-established </a:t>
            </a:r>
            <a:r>
              <a:rPr sz="2800" spc="4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z="2800" spc="1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2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z="2800" spc="5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sz="2800" spc="1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sz="2800" spc="-5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meet.”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3200" b="1" i="1" spc="5" dirty="0">
                <a:solidFill>
                  <a:srgbClr val="535353"/>
                </a:solidFill>
                <a:latin typeface="Arial"/>
                <a:cs typeface="Arial"/>
              </a:rPr>
              <a:t>-</a:t>
            </a:r>
            <a:r>
              <a:rPr sz="3200" b="1" i="1" spc="-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535353"/>
                </a:solidFill>
                <a:latin typeface="Arial"/>
                <a:cs typeface="Arial"/>
              </a:rPr>
              <a:t>Google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47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729F-48C6-F78D-B216-96C32752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93CF-CD1A-121B-B4C4-A1890DF00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66F9-676D-8750-F190-05F50106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8D35-FB0E-74BE-1D96-08ACD505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01B4-EFDC-1051-D0E1-19C8870C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288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E6AF-073C-4204-6529-0C348FEF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Criteria: Why?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83FD-3478-35AA-D5EA-7EBA8606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F5B3-05CD-4FC7-2C8F-3E99C0EE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F2D2-2DAB-1785-340A-11E069ED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24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4E4FF0-A7B5-5A13-5BB0-3C8956C6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809524"/>
            <a:ext cx="965969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CB38-FDC0-109B-CDE7-9AB76E4D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86"/>
            <a:ext cx="10515600" cy="1325563"/>
          </a:xfrm>
        </p:spPr>
        <p:txBody>
          <a:bodyPr/>
          <a:lstStyle/>
          <a:p>
            <a:r>
              <a:rPr lang="en-GB" dirty="0"/>
              <a:t>Acceptance Criteria: Why?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91DE-6400-3D2C-0582-2331261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25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8DB73-5453-09C3-90D1-9C003A34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98" y="1571366"/>
            <a:ext cx="4753858" cy="40304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82E96-153F-51DF-A755-7E1241A0E23A}"/>
              </a:ext>
            </a:extLst>
          </p:cNvPr>
          <p:cNvSpPr/>
          <p:nvPr/>
        </p:nvSpPr>
        <p:spPr>
          <a:xfrm>
            <a:off x="2209800" y="1367522"/>
            <a:ext cx="70535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an Epic? 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Research this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0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729F-48C6-F78D-B216-96C32752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93CF-CD1A-121B-B4C4-A1890DF00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66F9-676D-8750-F190-05F50106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8D35-FB0E-74BE-1D96-08ACD505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01B4-EFDC-1051-D0E1-19C8870C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26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428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48" y="14905"/>
            <a:ext cx="6016634" cy="1240439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-12" dirty="0"/>
              <a:t>example: </a:t>
            </a:r>
            <a:r>
              <a:rPr spc="-55" dirty="0"/>
              <a:t>acceptance</a:t>
            </a:r>
            <a:r>
              <a:rPr spc="143" dirty="0"/>
              <a:t> </a:t>
            </a:r>
            <a:r>
              <a:rPr spc="3" dirty="0"/>
              <a:t>criteria</a:t>
            </a:r>
          </a:p>
        </p:txBody>
      </p:sp>
      <p:sp>
        <p:nvSpPr>
          <p:cNvPr id="3" name="object 3"/>
          <p:cNvSpPr/>
          <p:nvPr/>
        </p:nvSpPr>
        <p:spPr>
          <a:xfrm>
            <a:off x="457595" y="1676282"/>
            <a:ext cx="0" cy="971518"/>
          </a:xfrm>
          <a:custGeom>
            <a:avLst/>
            <a:gdLst/>
            <a:ahLst/>
            <a:cxnLst/>
            <a:rect l="l" t="t" r="r" b="b"/>
            <a:pathLst>
              <a:path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849917" y="1742235"/>
            <a:ext cx="10545763" cy="64455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814070" marR="3081" indent="-4806754">
              <a:lnSpc>
                <a:spcPct val="115199"/>
              </a:lnSpc>
              <a:spcBef>
                <a:spcPts val="58"/>
              </a:spcBef>
            </a:pPr>
            <a:r>
              <a:rPr sz="1880" i="1" spc="-42" dirty="0">
                <a:latin typeface="Arial"/>
                <a:cs typeface="Arial"/>
              </a:rPr>
              <a:t>As </a:t>
            </a:r>
            <a:r>
              <a:rPr sz="1880" i="1" spc="-27" dirty="0">
                <a:latin typeface="Arial"/>
                <a:cs typeface="Arial"/>
              </a:rPr>
              <a:t>an </a:t>
            </a:r>
            <a:r>
              <a:rPr sz="1880" i="1" spc="30" dirty="0">
                <a:latin typeface="Arial"/>
                <a:cs typeface="Arial"/>
              </a:rPr>
              <a:t>online </a:t>
            </a:r>
            <a:r>
              <a:rPr sz="1880" i="1" spc="27" dirty="0">
                <a:latin typeface="Arial"/>
                <a:cs typeface="Arial"/>
              </a:rPr>
              <a:t>banking </a:t>
            </a:r>
            <a:r>
              <a:rPr sz="1880" i="1" spc="-12" dirty="0">
                <a:latin typeface="Arial"/>
                <a:cs typeface="Arial"/>
              </a:rPr>
              <a:t>customer, </a:t>
            </a:r>
            <a:r>
              <a:rPr sz="1880" i="1" spc="-30" dirty="0">
                <a:latin typeface="Arial"/>
                <a:cs typeface="Arial"/>
              </a:rPr>
              <a:t>I </a:t>
            </a:r>
            <a:r>
              <a:rPr sz="1880" i="1" spc="9" dirty="0">
                <a:latin typeface="Arial"/>
                <a:cs typeface="Arial"/>
              </a:rPr>
              <a:t>want </a:t>
            </a:r>
            <a:r>
              <a:rPr sz="1880" i="1" spc="24" dirty="0">
                <a:latin typeface="Arial"/>
                <a:cs typeface="Arial"/>
              </a:rPr>
              <a:t>strong </a:t>
            </a:r>
            <a:r>
              <a:rPr sz="1880" i="1" spc="-61" dirty="0">
                <a:latin typeface="Arial"/>
                <a:cs typeface="Arial"/>
              </a:rPr>
              <a:t>a </a:t>
            </a:r>
            <a:r>
              <a:rPr sz="1880" i="1" spc="24" dirty="0">
                <a:latin typeface="Arial"/>
                <a:cs typeface="Arial"/>
              </a:rPr>
              <a:t>strong </a:t>
            </a:r>
            <a:r>
              <a:rPr sz="1880" i="1" spc="-12" dirty="0">
                <a:latin typeface="Arial"/>
                <a:cs typeface="Arial"/>
              </a:rPr>
              <a:t>password, </a:t>
            </a:r>
            <a:r>
              <a:rPr sz="1880" i="1" spc="-24" dirty="0">
                <a:latin typeface="Arial"/>
                <a:cs typeface="Arial"/>
              </a:rPr>
              <a:t>so </a:t>
            </a:r>
            <a:r>
              <a:rPr sz="1880" i="1" spc="42" dirty="0">
                <a:latin typeface="Arial"/>
                <a:cs typeface="Arial"/>
              </a:rPr>
              <a:t>that </a:t>
            </a:r>
            <a:r>
              <a:rPr sz="1880" i="1" spc="-6" dirty="0">
                <a:latin typeface="Arial"/>
                <a:cs typeface="Arial"/>
              </a:rPr>
              <a:t>my </a:t>
            </a:r>
            <a:r>
              <a:rPr sz="1880" i="1" spc="36" dirty="0">
                <a:latin typeface="Arial"/>
                <a:cs typeface="Arial"/>
              </a:rPr>
              <a:t>credit</a:t>
            </a:r>
            <a:r>
              <a:rPr sz="1880" i="1" spc="-352" dirty="0">
                <a:latin typeface="Arial"/>
                <a:cs typeface="Arial"/>
              </a:rPr>
              <a:t> </a:t>
            </a:r>
            <a:r>
              <a:rPr sz="1880" i="1" dirty="0">
                <a:latin typeface="Arial"/>
                <a:cs typeface="Arial"/>
              </a:rPr>
              <a:t>card </a:t>
            </a:r>
            <a:r>
              <a:rPr sz="1880" i="1" spc="36" dirty="0">
                <a:latin typeface="Arial"/>
                <a:cs typeface="Arial"/>
              </a:rPr>
              <a:t>information  </a:t>
            </a:r>
            <a:r>
              <a:rPr sz="1880" i="1" spc="-49" dirty="0">
                <a:latin typeface="Arial"/>
                <a:cs typeface="Arial"/>
              </a:rPr>
              <a:t>is</a:t>
            </a:r>
            <a:r>
              <a:rPr sz="1880" i="1" spc="-33" dirty="0">
                <a:latin typeface="Arial"/>
                <a:cs typeface="Arial"/>
              </a:rPr>
              <a:t> </a:t>
            </a:r>
            <a:r>
              <a:rPr sz="1880" i="1" spc="-27" dirty="0">
                <a:latin typeface="Arial"/>
                <a:cs typeface="Arial"/>
              </a:rPr>
              <a:t>secure</a:t>
            </a:r>
            <a:endParaRPr sz="188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120" y="3414708"/>
            <a:ext cx="10193814" cy="1636261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880" b="1" spc="-21" dirty="0">
                <a:solidFill>
                  <a:srgbClr val="0C63F2"/>
                </a:solidFill>
                <a:latin typeface="Arial"/>
                <a:cs typeface="Arial"/>
              </a:rPr>
              <a:t>Acceptance</a:t>
            </a:r>
            <a:r>
              <a:rPr sz="1880" b="1" spc="36" dirty="0">
                <a:solidFill>
                  <a:srgbClr val="0C63F2"/>
                </a:solidFill>
                <a:latin typeface="Arial"/>
                <a:cs typeface="Arial"/>
              </a:rPr>
              <a:t> </a:t>
            </a:r>
            <a:r>
              <a:rPr sz="1880" b="1" spc="-6" dirty="0">
                <a:solidFill>
                  <a:srgbClr val="0C63F2"/>
                </a:solidFill>
                <a:latin typeface="Arial"/>
                <a:cs typeface="Arial"/>
              </a:rPr>
              <a:t>Criteria:</a:t>
            </a:r>
            <a:endParaRPr sz="188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2122">
              <a:latin typeface="Times New Roman"/>
              <a:cs typeface="Times New Roman"/>
            </a:endParaRPr>
          </a:p>
          <a:p>
            <a:pPr marL="255297" indent="-247596">
              <a:lnSpc>
                <a:spcPts val="2720"/>
              </a:lnSpc>
              <a:buSzPct val="125806"/>
              <a:buChar char="-"/>
              <a:tabLst>
                <a:tab pos="255297" algn="l"/>
                <a:tab pos="255682" algn="l"/>
              </a:tabLst>
            </a:pPr>
            <a:r>
              <a:rPr sz="1880" spc="-12" dirty="0">
                <a:latin typeface="Arial"/>
                <a:cs typeface="Arial"/>
              </a:rPr>
              <a:t>The </a:t>
            </a:r>
            <a:r>
              <a:rPr sz="1880" spc="-9" dirty="0">
                <a:latin typeface="Arial"/>
                <a:cs typeface="Arial"/>
              </a:rPr>
              <a:t>password </a:t>
            </a:r>
            <a:r>
              <a:rPr sz="1880" spc="9" dirty="0">
                <a:latin typeface="Arial"/>
                <a:cs typeface="Arial"/>
              </a:rPr>
              <a:t>must </a:t>
            </a:r>
            <a:r>
              <a:rPr sz="1880" spc="61" dirty="0">
                <a:latin typeface="Arial"/>
                <a:cs typeface="Arial"/>
              </a:rPr>
              <a:t>be </a:t>
            </a:r>
            <a:r>
              <a:rPr sz="1880" spc="24" dirty="0">
                <a:latin typeface="Arial"/>
                <a:cs typeface="Arial"/>
              </a:rPr>
              <a:t>at </a:t>
            </a:r>
            <a:r>
              <a:rPr sz="1880" spc="-9" dirty="0">
                <a:latin typeface="Arial"/>
                <a:cs typeface="Arial"/>
              </a:rPr>
              <a:t>least </a:t>
            </a:r>
            <a:r>
              <a:rPr sz="1880" spc="-58" dirty="0">
                <a:latin typeface="Arial"/>
                <a:cs typeface="Arial"/>
              </a:rPr>
              <a:t>8</a:t>
            </a:r>
            <a:r>
              <a:rPr sz="1880" spc="-276" dirty="0">
                <a:latin typeface="Arial"/>
                <a:cs typeface="Arial"/>
              </a:rPr>
              <a:t> </a:t>
            </a:r>
            <a:r>
              <a:rPr sz="1880" spc="-18" dirty="0">
                <a:latin typeface="Arial"/>
                <a:cs typeface="Arial"/>
              </a:rPr>
              <a:t>characters</a:t>
            </a:r>
            <a:endParaRPr sz="1880">
              <a:latin typeface="Arial"/>
              <a:cs typeface="Arial"/>
            </a:endParaRPr>
          </a:p>
          <a:p>
            <a:pPr marL="255297" marR="3081" indent="-247596">
              <a:lnSpc>
                <a:spcPts val="2601"/>
              </a:lnSpc>
              <a:spcBef>
                <a:spcPts val="167"/>
              </a:spcBef>
              <a:buSzPct val="125806"/>
              <a:buChar char="-"/>
              <a:tabLst>
                <a:tab pos="255297" algn="l"/>
                <a:tab pos="255682" algn="l"/>
              </a:tabLst>
            </a:pPr>
            <a:r>
              <a:rPr sz="1880" spc="-12" dirty="0">
                <a:latin typeface="Arial"/>
                <a:cs typeface="Arial"/>
              </a:rPr>
              <a:t>The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9" dirty="0">
                <a:latin typeface="Arial"/>
                <a:cs typeface="Arial"/>
              </a:rPr>
              <a:t>password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9" dirty="0">
                <a:latin typeface="Arial"/>
                <a:cs typeface="Arial"/>
              </a:rPr>
              <a:t>must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21" dirty="0">
                <a:latin typeface="Arial"/>
                <a:cs typeface="Arial"/>
              </a:rPr>
              <a:t>contain</a:t>
            </a:r>
            <a:r>
              <a:rPr sz="1880" spc="-24" dirty="0">
                <a:latin typeface="Arial"/>
                <a:cs typeface="Arial"/>
              </a:rPr>
              <a:t> </a:t>
            </a:r>
            <a:r>
              <a:rPr sz="1880" spc="24" dirty="0">
                <a:latin typeface="Arial"/>
                <a:cs typeface="Arial"/>
              </a:rPr>
              <a:t>at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9" dirty="0">
                <a:latin typeface="Arial"/>
                <a:cs typeface="Arial"/>
              </a:rPr>
              <a:t>least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58" dirty="0">
                <a:latin typeface="Arial"/>
                <a:cs typeface="Arial"/>
              </a:rPr>
              <a:t>1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3" dirty="0">
                <a:latin typeface="Arial"/>
                <a:cs typeface="Arial"/>
              </a:rPr>
              <a:t>character</a:t>
            </a:r>
            <a:r>
              <a:rPr sz="1880" spc="-24" dirty="0">
                <a:latin typeface="Arial"/>
                <a:cs typeface="Arial"/>
              </a:rPr>
              <a:t> </a:t>
            </a:r>
            <a:r>
              <a:rPr sz="1880" spc="36" dirty="0">
                <a:latin typeface="Arial"/>
                <a:cs typeface="Arial"/>
              </a:rPr>
              <a:t>from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18" dirty="0">
                <a:latin typeface="Arial"/>
                <a:cs typeface="Arial"/>
              </a:rPr>
              <a:t>each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61" dirty="0">
                <a:latin typeface="Arial"/>
                <a:cs typeface="Arial"/>
              </a:rPr>
              <a:t>of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24" dirty="0">
                <a:latin typeface="Arial"/>
                <a:cs typeface="Arial"/>
              </a:rPr>
              <a:t> </a:t>
            </a:r>
            <a:r>
              <a:rPr sz="1880" spc="45" dirty="0">
                <a:latin typeface="Arial"/>
                <a:cs typeface="Arial"/>
              </a:rPr>
              <a:t>following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18" dirty="0">
                <a:latin typeface="Arial"/>
                <a:cs typeface="Arial"/>
              </a:rPr>
              <a:t>groups: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21" dirty="0">
                <a:latin typeface="Arial"/>
                <a:cs typeface="Arial"/>
              </a:rPr>
              <a:t>lower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52" dirty="0">
                <a:latin typeface="Arial"/>
                <a:cs typeface="Arial"/>
              </a:rPr>
              <a:t>case  </a:t>
            </a:r>
            <a:r>
              <a:rPr sz="1880" spc="27" dirty="0">
                <a:latin typeface="Arial"/>
                <a:cs typeface="Arial"/>
              </a:rPr>
              <a:t>alphabet, </a:t>
            </a:r>
            <a:r>
              <a:rPr sz="1880" spc="52" dirty="0">
                <a:latin typeface="Arial"/>
                <a:cs typeface="Arial"/>
              </a:rPr>
              <a:t>upper </a:t>
            </a:r>
            <a:r>
              <a:rPr sz="1880" spc="-52" dirty="0">
                <a:latin typeface="Arial"/>
                <a:cs typeface="Arial"/>
              </a:rPr>
              <a:t>case </a:t>
            </a:r>
            <a:r>
              <a:rPr sz="1880" spc="27" dirty="0">
                <a:latin typeface="Arial"/>
                <a:cs typeface="Arial"/>
              </a:rPr>
              <a:t>alphabet, </a:t>
            </a:r>
            <a:r>
              <a:rPr sz="1880" spc="9" dirty="0">
                <a:latin typeface="Arial"/>
                <a:cs typeface="Arial"/>
              </a:rPr>
              <a:t>numeric, </a:t>
            </a:r>
            <a:r>
              <a:rPr sz="1880" spc="-3" dirty="0">
                <a:latin typeface="Arial"/>
                <a:cs typeface="Arial"/>
              </a:rPr>
              <a:t>special </a:t>
            </a:r>
            <a:r>
              <a:rPr sz="1880" spc="-18" dirty="0">
                <a:latin typeface="Arial"/>
                <a:cs typeface="Arial"/>
              </a:rPr>
              <a:t>characters </a:t>
            </a:r>
            <a:r>
              <a:rPr sz="1880" spc="6" dirty="0">
                <a:latin typeface="Arial"/>
                <a:cs typeface="Arial"/>
              </a:rPr>
              <a:t>(!, </a:t>
            </a:r>
            <a:r>
              <a:rPr sz="1880" spc="-209" dirty="0">
                <a:latin typeface="Arial"/>
                <a:cs typeface="Arial"/>
              </a:rPr>
              <a:t>@, </a:t>
            </a:r>
            <a:r>
              <a:rPr sz="1880" spc="-45" dirty="0">
                <a:latin typeface="Arial"/>
                <a:cs typeface="Arial"/>
              </a:rPr>
              <a:t>#, $, </a:t>
            </a:r>
            <a:r>
              <a:rPr sz="1880" spc="-76" dirty="0">
                <a:latin typeface="Arial"/>
                <a:cs typeface="Arial"/>
              </a:rPr>
              <a:t>%, </a:t>
            </a:r>
            <a:r>
              <a:rPr sz="1880" spc="176" dirty="0">
                <a:latin typeface="Arial"/>
                <a:cs typeface="Arial"/>
              </a:rPr>
              <a:t>^, </a:t>
            </a:r>
            <a:r>
              <a:rPr sz="1880" spc="27" dirty="0">
                <a:latin typeface="Arial"/>
                <a:cs typeface="Arial"/>
              </a:rPr>
              <a:t>&amp;,</a:t>
            </a:r>
            <a:r>
              <a:rPr sz="1880" spc="-267" dirty="0">
                <a:latin typeface="Arial"/>
                <a:cs typeface="Arial"/>
              </a:rPr>
              <a:t> </a:t>
            </a:r>
            <a:r>
              <a:rPr sz="1880" spc="-12" dirty="0">
                <a:latin typeface="Arial"/>
                <a:cs typeface="Arial"/>
              </a:rPr>
              <a:t>*)</a:t>
            </a:r>
            <a:endParaRPr sz="188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48" y="14905"/>
            <a:ext cx="6016634" cy="1240439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-12" dirty="0"/>
              <a:t>example: </a:t>
            </a:r>
            <a:r>
              <a:rPr spc="-55" dirty="0"/>
              <a:t>acceptance</a:t>
            </a:r>
            <a:r>
              <a:rPr spc="143" dirty="0"/>
              <a:t> </a:t>
            </a:r>
            <a:r>
              <a:rPr spc="3" dirty="0"/>
              <a:t>criteria</a:t>
            </a:r>
          </a:p>
        </p:txBody>
      </p:sp>
      <p:sp>
        <p:nvSpPr>
          <p:cNvPr id="3" name="object 3"/>
          <p:cNvSpPr/>
          <p:nvPr/>
        </p:nvSpPr>
        <p:spPr>
          <a:xfrm>
            <a:off x="457595" y="1676282"/>
            <a:ext cx="0" cy="971518"/>
          </a:xfrm>
          <a:custGeom>
            <a:avLst/>
            <a:gdLst/>
            <a:ahLst/>
            <a:cxnLst/>
            <a:rect l="l" t="t" r="r" b="b"/>
            <a:pathLst>
              <a:path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1040403" y="1742235"/>
            <a:ext cx="10165320" cy="64455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66474" marR="3081" indent="-4559158">
              <a:lnSpc>
                <a:spcPct val="115199"/>
              </a:lnSpc>
              <a:spcBef>
                <a:spcPts val="58"/>
              </a:spcBef>
            </a:pPr>
            <a:r>
              <a:rPr sz="1880" i="1" spc="-42" dirty="0">
                <a:latin typeface="Arial"/>
                <a:cs typeface="Arial"/>
              </a:rPr>
              <a:t>As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-61" dirty="0">
                <a:latin typeface="Arial"/>
                <a:cs typeface="Arial"/>
              </a:rPr>
              <a:t>a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9" dirty="0">
                <a:latin typeface="Arial"/>
                <a:cs typeface="Arial"/>
              </a:rPr>
              <a:t>conference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30" dirty="0">
                <a:latin typeface="Arial"/>
                <a:cs typeface="Arial"/>
              </a:rPr>
              <a:t>attendee,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-30" dirty="0">
                <a:latin typeface="Arial"/>
                <a:cs typeface="Arial"/>
              </a:rPr>
              <a:t>I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9" dirty="0">
                <a:latin typeface="Arial"/>
                <a:cs typeface="Arial"/>
              </a:rPr>
              <a:t>want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94" dirty="0">
                <a:latin typeface="Arial"/>
                <a:cs typeface="Arial"/>
              </a:rPr>
              <a:t>to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61" dirty="0">
                <a:latin typeface="Arial"/>
                <a:cs typeface="Arial"/>
              </a:rPr>
              <a:t>be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24" dirty="0">
                <a:latin typeface="Arial"/>
                <a:cs typeface="Arial"/>
              </a:rPr>
              <a:t>able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94" dirty="0">
                <a:latin typeface="Arial"/>
                <a:cs typeface="Arial"/>
              </a:rPr>
              <a:t>to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15" dirty="0">
                <a:latin typeface="Arial"/>
                <a:cs typeface="Arial"/>
              </a:rPr>
              <a:t>register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21" dirty="0">
                <a:latin typeface="Arial"/>
                <a:cs typeface="Arial"/>
              </a:rPr>
              <a:t>online,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-24" dirty="0">
                <a:latin typeface="Arial"/>
                <a:cs typeface="Arial"/>
              </a:rPr>
              <a:t>so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42" dirty="0">
                <a:latin typeface="Arial"/>
                <a:cs typeface="Arial"/>
              </a:rPr>
              <a:t>that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24" dirty="0">
                <a:latin typeface="Arial"/>
                <a:cs typeface="Arial"/>
              </a:rPr>
              <a:t>registration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-49" dirty="0">
                <a:latin typeface="Arial"/>
                <a:cs typeface="Arial"/>
              </a:rPr>
              <a:t>is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18" dirty="0">
                <a:latin typeface="Arial"/>
                <a:cs typeface="Arial"/>
              </a:rPr>
              <a:t>simple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21" dirty="0">
                <a:latin typeface="Arial"/>
                <a:cs typeface="Arial"/>
              </a:rPr>
              <a:t>and  </a:t>
            </a:r>
            <a:r>
              <a:rPr sz="1880" i="1" spc="-3" dirty="0">
                <a:latin typeface="Arial"/>
                <a:cs typeface="Arial"/>
              </a:rPr>
              <a:t>paperless</a:t>
            </a:r>
            <a:endParaRPr sz="188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120" y="3529001"/>
            <a:ext cx="8323940" cy="228708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880" b="1" spc="-21" dirty="0">
                <a:solidFill>
                  <a:srgbClr val="0C63F2"/>
                </a:solidFill>
                <a:latin typeface="Arial"/>
                <a:cs typeface="Arial"/>
              </a:rPr>
              <a:t>Acceptance</a:t>
            </a:r>
            <a:r>
              <a:rPr sz="1880" b="1" spc="36" dirty="0">
                <a:solidFill>
                  <a:srgbClr val="0C63F2"/>
                </a:solidFill>
                <a:latin typeface="Arial"/>
                <a:cs typeface="Arial"/>
              </a:rPr>
              <a:t> </a:t>
            </a:r>
            <a:r>
              <a:rPr sz="1880" b="1" spc="-6" dirty="0">
                <a:solidFill>
                  <a:srgbClr val="0C63F2"/>
                </a:solidFill>
                <a:latin typeface="Arial"/>
                <a:cs typeface="Arial"/>
              </a:rPr>
              <a:t>Criteria:</a:t>
            </a:r>
            <a:endParaRPr sz="188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2122">
              <a:latin typeface="Times New Roman"/>
              <a:cs typeface="Times New Roman"/>
            </a:endParaRPr>
          </a:p>
          <a:p>
            <a:pPr marL="255297" indent="-247596">
              <a:lnSpc>
                <a:spcPts val="2720"/>
              </a:lnSpc>
              <a:buSzPct val="125806"/>
              <a:buChar char="-"/>
              <a:tabLst>
                <a:tab pos="255297" algn="l"/>
                <a:tab pos="255682" algn="l"/>
              </a:tabLst>
            </a:pPr>
            <a:r>
              <a:rPr sz="1880" spc="45" dirty="0">
                <a:latin typeface="Arial"/>
                <a:cs typeface="Arial"/>
              </a:rPr>
              <a:t>A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-27" dirty="0">
                <a:latin typeface="Arial"/>
                <a:cs typeface="Arial"/>
              </a:rPr>
              <a:t>user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-27" dirty="0">
                <a:latin typeface="Arial"/>
                <a:cs typeface="Arial"/>
              </a:rPr>
              <a:t>can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67" dirty="0">
                <a:latin typeface="Arial"/>
                <a:cs typeface="Arial"/>
              </a:rPr>
              <a:t>not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30" dirty="0">
                <a:latin typeface="Arial"/>
                <a:cs typeface="Arial"/>
              </a:rPr>
              <a:t>submit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61" dirty="0">
                <a:latin typeface="Arial"/>
                <a:cs typeface="Arial"/>
              </a:rPr>
              <a:t>a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5" dirty="0">
                <a:latin typeface="Arial"/>
                <a:cs typeface="Arial"/>
              </a:rPr>
              <a:t>form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9" dirty="0">
                <a:latin typeface="Arial"/>
                <a:cs typeface="Arial"/>
              </a:rPr>
              <a:t>without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5" dirty="0">
                <a:latin typeface="Arial"/>
                <a:cs typeface="Arial"/>
              </a:rPr>
              <a:t>filling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67" dirty="0">
                <a:latin typeface="Arial"/>
                <a:cs typeface="Arial"/>
              </a:rPr>
              <a:t>out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3" dirty="0">
                <a:latin typeface="Arial"/>
                <a:cs typeface="Arial"/>
              </a:rPr>
              <a:t>all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61" dirty="0">
                <a:latin typeface="Arial"/>
                <a:cs typeface="Arial"/>
              </a:rPr>
              <a:t>of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21" dirty="0">
                <a:latin typeface="Arial"/>
                <a:cs typeface="Arial"/>
              </a:rPr>
              <a:t>mandatory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18" dirty="0">
                <a:latin typeface="Arial"/>
                <a:cs typeface="Arial"/>
              </a:rPr>
              <a:t>fields</a:t>
            </a:r>
            <a:endParaRPr sz="1880">
              <a:latin typeface="Arial"/>
              <a:cs typeface="Arial"/>
            </a:endParaRPr>
          </a:p>
          <a:p>
            <a:pPr marL="255297" indent="-247596">
              <a:lnSpc>
                <a:spcPts val="2598"/>
              </a:lnSpc>
              <a:buSzPct val="125806"/>
              <a:buChar char="-"/>
              <a:tabLst>
                <a:tab pos="255297" algn="l"/>
                <a:tab pos="255682" algn="l"/>
              </a:tabLst>
            </a:pPr>
            <a:r>
              <a:rPr sz="1880" spc="30" dirty="0">
                <a:latin typeface="Arial"/>
                <a:cs typeface="Arial"/>
              </a:rPr>
              <a:t>Information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36" dirty="0">
                <a:latin typeface="Arial"/>
                <a:cs typeface="Arial"/>
              </a:rPr>
              <a:t>from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5" dirty="0">
                <a:latin typeface="Arial"/>
                <a:cs typeface="Arial"/>
              </a:rPr>
              <a:t>form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-49" dirty="0">
                <a:latin typeface="Arial"/>
                <a:cs typeface="Arial"/>
              </a:rPr>
              <a:t>is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24" dirty="0">
                <a:latin typeface="Arial"/>
                <a:cs typeface="Arial"/>
              </a:rPr>
              <a:t>stored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24" dirty="0">
                <a:latin typeface="Arial"/>
                <a:cs typeface="Arial"/>
              </a:rPr>
              <a:t>in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12" dirty="0">
                <a:latin typeface="Arial"/>
                <a:cs typeface="Arial"/>
              </a:rPr>
              <a:t>registrations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3" dirty="0">
                <a:latin typeface="Arial"/>
                <a:cs typeface="Arial"/>
              </a:rPr>
              <a:t>database</a:t>
            </a:r>
            <a:endParaRPr sz="1880">
              <a:latin typeface="Arial"/>
              <a:cs typeface="Arial"/>
            </a:endParaRPr>
          </a:p>
          <a:p>
            <a:pPr marL="255297" indent="-247596">
              <a:lnSpc>
                <a:spcPts val="2598"/>
              </a:lnSpc>
              <a:buSzPct val="125806"/>
              <a:buChar char="-"/>
              <a:tabLst>
                <a:tab pos="255297" algn="l"/>
                <a:tab pos="255682" algn="l"/>
              </a:tabLst>
            </a:pPr>
            <a:r>
              <a:rPr sz="1880" spc="21" dirty="0">
                <a:latin typeface="Arial"/>
                <a:cs typeface="Arial"/>
              </a:rPr>
              <a:t>Protection </a:t>
            </a:r>
            <a:r>
              <a:rPr sz="1880" spc="3" dirty="0">
                <a:latin typeface="Arial"/>
                <a:cs typeface="Arial"/>
              </a:rPr>
              <a:t>against </a:t>
            </a:r>
            <a:r>
              <a:rPr sz="1880" spc="-6" dirty="0">
                <a:latin typeface="Arial"/>
                <a:cs typeface="Arial"/>
              </a:rPr>
              <a:t>spam </a:t>
            </a:r>
            <a:r>
              <a:rPr sz="1880" spc="-49" dirty="0">
                <a:latin typeface="Arial"/>
                <a:cs typeface="Arial"/>
              </a:rPr>
              <a:t>is</a:t>
            </a:r>
            <a:r>
              <a:rPr sz="1880" spc="-143" dirty="0">
                <a:latin typeface="Arial"/>
                <a:cs typeface="Arial"/>
              </a:rPr>
              <a:t> </a:t>
            </a:r>
            <a:r>
              <a:rPr sz="1880" spc="27" dirty="0">
                <a:latin typeface="Arial"/>
                <a:cs typeface="Arial"/>
              </a:rPr>
              <a:t>working</a:t>
            </a:r>
            <a:endParaRPr sz="1880">
              <a:latin typeface="Arial"/>
              <a:cs typeface="Arial"/>
            </a:endParaRPr>
          </a:p>
          <a:p>
            <a:pPr marL="255297" indent="-247596">
              <a:lnSpc>
                <a:spcPts val="2598"/>
              </a:lnSpc>
              <a:buSzPct val="125806"/>
              <a:buChar char="-"/>
              <a:tabLst>
                <a:tab pos="255297" algn="l"/>
                <a:tab pos="255682" algn="l"/>
              </a:tabLst>
            </a:pPr>
            <a:r>
              <a:rPr sz="1880" spc="-15" dirty="0">
                <a:latin typeface="Arial"/>
                <a:cs typeface="Arial"/>
              </a:rPr>
              <a:t>Payment </a:t>
            </a:r>
            <a:r>
              <a:rPr sz="1880" spc="-27" dirty="0">
                <a:latin typeface="Arial"/>
                <a:cs typeface="Arial"/>
              </a:rPr>
              <a:t>can </a:t>
            </a:r>
            <a:r>
              <a:rPr sz="1880" spc="61" dirty="0">
                <a:latin typeface="Arial"/>
                <a:cs typeface="Arial"/>
              </a:rPr>
              <a:t>be </a:t>
            </a:r>
            <a:r>
              <a:rPr sz="1880" spc="27" dirty="0">
                <a:latin typeface="Arial"/>
                <a:cs typeface="Arial"/>
              </a:rPr>
              <a:t>made </a:t>
            </a:r>
            <a:r>
              <a:rPr sz="1880" spc="-27" dirty="0">
                <a:latin typeface="Arial"/>
                <a:cs typeface="Arial"/>
              </a:rPr>
              <a:t>via </a:t>
            </a:r>
            <a:r>
              <a:rPr sz="1880" spc="-33" dirty="0">
                <a:latin typeface="Arial"/>
                <a:cs typeface="Arial"/>
              </a:rPr>
              <a:t>Paypal, </a:t>
            </a:r>
            <a:r>
              <a:rPr sz="1880" spc="64" dirty="0">
                <a:latin typeface="Arial"/>
                <a:cs typeface="Arial"/>
              </a:rPr>
              <a:t>Debit </a:t>
            </a:r>
            <a:r>
              <a:rPr sz="1880" spc="21" dirty="0">
                <a:latin typeface="Arial"/>
                <a:cs typeface="Arial"/>
              </a:rPr>
              <a:t>and </a:t>
            </a:r>
            <a:r>
              <a:rPr sz="1880" spc="36" dirty="0">
                <a:latin typeface="Arial"/>
                <a:cs typeface="Arial"/>
              </a:rPr>
              <a:t>Credit</a:t>
            </a:r>
            <a:r>
              <a:rPr sz="1880" spc="-343" dirty="0">
                <a:latin typeface="Arial"/>
                <a:cs typeface="Arial"/>
              </a:rPr>
              <a:t> </a:t>
            </a:r>
            <a:r>
              <a:rPr sz="1880" dirty="0">
                <a:latin typeface="Arial"/>
                <a:cs typeface="Arial"/>
              </a:rPr>
              <a:t>Card</a:t>
            </a:r>
            <a:endParaRPr sz="1880">
              <a:latin typeface="Arial"/>
              <a:cs typeface="Arial"/>
            </a:endParaRPr>
          </a:p>
          <a:p>
            <a:pPr marL="255297" indent="-247596">
              <a:lnSpc>
                <a:spcPts val="2720"/>
              </a:lnSpc>
              <a:buSzPct val="125806"/>
              <a:buChar char="-"/>
              <a:tabLst>
                <a:tab pos="255297" algn="l"/>
                <a:tab pos="255682" algn="l"/>
              </a:tabLst>
            </a:pPr>
            <a:r>
              <a:rPr sz="1880" spc="27" dirty="0">
                <a:latin typeface="Arial"/>
                <a:cs typeface="Arial"/>
              </a:rPr>
              <a:t>An</a:t>
            </a:r>
            <a:r>
              <a:rPr sz="1880" spc="-33" dirty="0">
                <a:latin typeface="Arial"/>
                <a:cs typeface="Arial"/>
              </a:rPr>
              <a:t> </a:t>
            </a:r>
            <a:r>
              <a:rPr sz="1880" spc="30" dirty="0">
                <a:latin typeface="Arial"/>
                <a:cs typeface="Arial"/>
              </a:rPr>
              <a:t>acknowledgment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15" dirty="0">
                <a:latin typeface="Arial"/>
                <a:cs typeface="Arial"/>
              </a:rPr>
              <a:t>email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-49" dirty="0">
                <a:latin typeface="Arial"/>
                <a:cs typeface="Arial"/>
              </a:rPr>
              <a:t>is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dirty="0">
                <a:latin typeface="Arial"/>
                <a:cs typeface="Arial"/>
              </a:rPr>
              <a:t>sent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94" dirty="0">
                <a:latin typeface="Arial"/>
                <a:cs typeface="Arial"/>
              </a:rPr>
              <a:t>to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39" dirty="0">
                <a:latin typeface="Arial"/>
                <a:cs typeface="Arial"/>
              </a:rPr>
              <a:t>attendee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21" dirty="0">
                <a:latin typeface="Arial"/>
                <a:cs typeface="Arial"/>
              </a:rPr>
              <a:t>after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5" dirty="0">
                <a:latin typeface="Arial"/>
                <a:cs typeface="Arial"/>
              </a:rPr>
              <a:t>submitting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33" dirty="0">
                <a:latin typeface="Arial"/>
                <a:cs typeface="Arial"/>
              </a:rPr>
              <a:t> </a:t>
            </a:r>
            <a:r>
              <a:rPr sz="1880" spc="45" dirty="0">
                <a:latin typeface="Arial"/>
                <a:cs typeface="Arial"/>
              </a:rPr>
              <a:t>form</a:t>
            </a:r>
            <a:endParaRPr sz="188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47" y="14905"/>
            <a:ext cx="7112143" cy="1240439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-55" dirty="0"/>
              <a:t>acceptance </a:t>
            </a:r>
            <a:r>
              <a:rPr spc="3" dirty="0"/>
              <a:t>criteria </a:t>
            </a:r>
            <a:r>
              <a:rPr spc="-91" dirty="0"/>
              <a:t>should</a:t>
            </a:r>
            <a:r>
              <a:rPr spc="255" dirty="0"/>
              <a:t> </a:t>
            </a:r>
            <a:r>
              <a:rPr spc="-69" dirty="0"/>
              <a:t>include</a:t>
            </a:r>
          </a:p>
        </p:txBody>
      </p:sp>
      <p:sp>
        <p:nvSpPr>
          <p:cNvPr id="3" name="object 3"/>
          <p:cNvSpPr/>
          <p:nvPr/>
        </p:nvSpPr>
        <p:spPr>
          <a:xfrm>
            <a:off x="509940" y="1483090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5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509940" y="2139474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509940" y="2832742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509940" y="3526010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509940" y="4219277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509940" y="4912546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509940" y="5605813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1256288" y="1547939"/>
            <a:ext cx="4621159" cy="4372073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880" spc="33" dirty="0">
                <a:latin typeface="Arial"/>
                <a:cs typeface="Arial"/>
              </a:rPr>
              <a:t>Negative </a:t>
            </a:r>
            <a:r>
              <a:rPr sz="1880" spc="-24" dirty="0">
                <a:latin typeface="Arial"/>
                <a:cs typeface="Arial"/>
              </a:rPr>
              <a:t>scenarios </a:t>
            </a:r>
            <a:r>
              <a:rPr sz="1880" spc="61" dirty="0">
                <a:latin typeface="Arial"/>
                <a:cs typeface="Arial"/>
              </a:rPr>
              <a:t>of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188" dirty="0">
                <a:latin typeface="Arial"/>
                <a:cs typeface="Arial"/>
              </a:rPr>
              <a:t> </a:t>
            </a:r>
            <a:r>
              <a:rPr sz="1880" spc="24" dirty="0">
                <a:latin typeface="Arial"/>
                <a:cs typeface="Arial"/>
              </a:rPr>
              <a:t>functionality</a:t>
            </a:r>
            <a:endParaRPr sz="1880">
              <a:latin typeface="Arial"/>
              <a:cs typeface="Arial"/>
            </a:endParaRPr>
          </a:p>
          <a:p>
            <a:pPr marL="7701" marR="334236">
              <a:lnSpc>
                <a:spcPts val="5452"/>
              </a:lnSpc>
              <a:spcBef>
                <a:spcPts val="412"/>
              </a:spcBef>
            </a:pPr>
            <a:r>
              <a:rPr sz="1880" spc="12" dirty="0">
                <a:latin typeface="Arial"/>
                <a:cs typeface="Arial"/>
              </a:rPr>
              <a:t>Functional </a:t>
            </a:r>
            <a:r>
              <a:rPr sz="1880" spc="21" dirty="0">
                <a:latin typeface="Arial"/>
                <a:cs typeface="Arial"/>
              </a:rPr>
              <a:t>and </a:t>
            </a:r>
            <a:r>
              <a:rPr sz="1880" spc="24" dirty="0">
                <a:latin typeface="Arial"/>
                <a:cs typeface="Arial"/>
              </a:rPr>
              <a:t>non-functional </a:t>
            </a:r>
            <a:r>
              <a:rPr sz="1880" spc="-36" dirty="0">
                <a:latin typeface="Arial"/>
                <a:cs typeface="Arial"/>
              </a:rPr>
              <a:t>use</a:t>
            </a:r>
            <a:r>
              <a:rPr sz="1880" spc="-191" dirty="0">
                <a:latin typeface="Arial"/>
                <a:cs typeface="Arial"/>
              </a:rPr>
              <a:t> </a:t>
            </a:r>
            <a:r>
              <a:rPr sz="1880" spc="-69" dirty="0">
                <a:latin typeface="Arial"/>
                <a:cs typeface="Arial"/>
              </a:rPr>
              <a:t>cases  </a:t>
            </a:r>
            <a:r>
              <a:rPr sz="1880" spc="-3" dirty="0">
                <a:latin typeface="Arial"/>
                <a:cs typeface="Arial"/>
              </a:rPr>
              <a:t>Performance </a:t>
            </a:r>
            <a:r>
              <a:rPr sz="1880" spc="-9" dirty="0">
                <a:latin typeface="Arial"/>
                <a:cs typeface="Arial"/>
              </a:rPr>
              <a:t>concerns </a:t>
            </a:r>
            <a:r>
              <a:rPr sz="1880" spc="21" dirty="0">
                <a:latin typeface="Arial"/>
                <a:cs typeface="Arial"/>
              </a:rPr>
              <a:t>and </a:t>
            </a:r>
            <a:r>
              <a:rPr sz="1880" spc="24" dirty="0">
                <a:latin typeface="Arial"/>
                <a:cs typeface="Arial"/>
              </a:rPr>
              <a:t>guidelines  </a:t>
            </a:r>
            <a:r>
              <a:rPr sz="1880" spc="18" dirty="0">
                <a:latin typeface="Arial"/>
                <a:cs typeface="Arial"/>
              </a:rPr>
              <a:t>What </a:t>
            </a:r>
            <a:r>
              <a:rPr sz="1880" spc="9" dirty="0">
                <a:latin typeface="Arial"/>
                <a:cs typeface="Arial"/>
              </a:rPr>
              <a:t>system/feature </a:t>
            </a:r>
            <a:r>
              <a:rPr sz="1880" spc="21" dirty="0">
                <a:latin typeface="Arial"/>
                <a:cs typeface="Arial"/>
              </a:rPr>
              <a:t>intends </a:t>
            </a:r>
            <a:r>
              <a:rPr sz="1880" spc="94" dirty="0">
                <a:latin typeface="Arial"/>
                <a:cs typeface="Arial"/>
              </a:rPr>
              <a:t>to</a:t>
            </a:r>
            <a:r>
              <a:rPr sz="1880" spc="-179" dirty="0">
                <a:latin typeface="Arial"/>
                <a:cs typeface="Arial"/>
              </a:rPr>
              <a:t> </a:t>
            </a:r>
            <a:r>
              <a:rPr sz="1880" spc="97" dirty="0">
                <a:latin typeface="Arial"/>
                <a:cs typeface="Arial"/>
              </a:rPr>
              <a:t>do</a:t>
            </a:r>
            <a:endParaRPr sz="188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183">
              <a:latin typeface="Times New Roman"/>
              <a:cs typeface="Times New Roman"/>
            </a:endParaRPr>
          </a:p>
          <a:p>
            <a:pPr marL="7701"/>
            <a:r>
              <a:rPr sz="1880" spc="9" dirty="0">
                <a:latin typeface="Arial"/>
                <a:cs typeface="Arial"/>
              </a:rPr>
              <a:t>End-to-user</a:t>
            </a:r>
            <a:r>
              <a:rPr sz="1880" spc="-33" dirty="0">
                <a:latin typeface="Arial"/>
                <a:cs typeface="Arial"/>
              </a:rPr>
              <a:t> </a:t>
            </a:r>
            <a:r>
              <a:rPr sz="1880" spc="33" dirty="0">
                <a:latin typeface="Arial"/>
                <a:cs typeface="Arial"/>
              </a:rPr>
              <a:t>flow</a:t>
            </a:r>
            <a:endParaRPr sz="1880">
              <a:latin typeface="Arial"/>
              <a:cs typeface="Arial"/>
            </a:endParaRPr>
          </a:p>
          <a:p>
            <a:pPr marL="7701" marR="3081">
              <a:lnSpc>
                <a:spcPct val="241600"/>
              </a:lnSpc>
            </a:pPr>
            <a:r>
              <a:rPr sz="1880" spc="-12" dirty="0">
                <a:latin typeface="Arial"/>
                <a:cs typeface="Arial"/>
              </a:rPr>
              <a:t>The </a:t>
            </a:r>
            <a:r>
              <a:rPr sz="1880" spc="36" dirty="0">
                <a:latin typeface="Arial"/>
                <a:cs typeface="Arial"/>
              </a:rPr>
              <a:t>impact </a:t>
            </a:r>
            <a:r>
              <a:rPr sz="1880" spc="61" dirty="0">
                <a:latin typeface="Arial"/>
                <a:cs typeface="Arial"/>
              </a:rPr>
              <a:t>of </a:t>
            </a:r>
            <a:r>
              <a:rPr sz="1880" spc="-61" dirty="0">
                <a:latin typeface="Arial"/>
                <a:cs typeface="Arial"/>
              </a:rPr>
              <a:t>a </a:t>
            </a:r>
            <a:r>
              <a:rPr sz="1880" spc="-27" dirty="0">
                <a:latin typeface="Arial"/>
                <a:cs typeface="Arial"/>
              </a:rPr>
              <a:t>user </a:t>
            </a:r>
            <a:r>
              <a:rPr sz="1880" dirty="0">
                <a:latin typeface="Arial"/>
                <a:cs typeface="Arial"/>
              </a:rPr>
              <a:t>story </a:t>
            </a:r>
            <a:r>
              <a:rPr sz="1880" spc="94" dirty="0">
                <a:latin typeface="Arial"/>
                <a:cs typeface="Arial"/>
              </a:rPr>
              <a:t>to </a:t>
            </a:r>
            <a:r>
              <a:rPr sz="1880" spc="42" dirty="0">
                <a:latin typeface="Arial"/>
                <a:cs typeface="Arial"/>
              </a:rPr>
              <a:t>other</a:t>
            </a:r>
            <a:r>
              <a:rPr sz="1880" spc="-337" dirty="0">
                <a:latin typeface="Arial"/>
                <a:cs typeface="Arial"/>
              </a:rPr>
              <a:t> </a:t>
            </a:r>
            <a:r>
              <a:rPr sz="1880" spc="-6" dirty="0">
                <a:latin typeface="Arial"/>
                <a:cs typeface="Arial"/>
              </a:rPr>
              <a:t>features  </a:t>
            </a:r>
            <a:r>
              <a:rPr sz="1880" spc="-76" dirty="0">
                <a:latin typeface="Arial"/>
                <a:cs typeface="Arial"/>
              </a:rPr>
              <a:t>UX</a:t>
            </a:r>
            <a:r>
              <a:rPr sz="1880" spc="-33" dirty="0">
                <a:latin typeface="Arial"/>
                <a:cs typeface="Arial"/>
              </a:rPr>
              <a:t> </a:t>
            </a:r>
            <a:r>
              <a:rPr sz="1880" spc="-9" dirty="0">
                <a:latin typeface="Arial"/>
                <a:cs typeface="Arial"/>
              </a:rPr>
              <a:t>concerns</a:t>
            </a:r>
            <a:endParaRPr sz="188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2839" y="1530243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552839" y="2184247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552839" y="2876348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552839" y="3568450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552839" y="4266900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552839" y="4959002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10305754" y="5136789"/>
            <a:ext cx="1536592" cy="15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552839" y="5651103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1F29-2DA8-9D00-AD27-F8454A07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CDADC-EC64-49BA-1D93-1FB4B96AC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727D-B499-63BF-3431-8B1C1537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75678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54F2-3ED1-97AA-9574-77D81CE4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2: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B858-C0D4-8F81-AFC6-6A4F95FA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Acceptance Criteria for your User Stories for the ‘Bean and Brew</a:t>
            </a:r>
            <a:r>
              <a:rPr lang="en-GB"/>
              <a:t>’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5DA4A-CF5E-1DAB-EE91-EE5BBD91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6F0-DB20-5653-DE1B-EBD2B353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2439-9867-5A2B-A85C-E08721D7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30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5919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48" y="14905"/>
            <a:ext cx="4401672" cy="1240439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dirty="0"/>
              <a:t>definition: </a:t>
            </a:r>
            <a:r>
              <a:rPr spc="-76" dirty="0"/>
              <a:t>user</a:t>
            </a:r>
            <a:r>
              <a:rPr spc="85" dirty="0"/>
              <a:t> </a:t>
            </a:r>
            <a:r>
              <a:rPr spc="3" dirty="0"/>
              <a:t>story</a:t>
            </a:r>
          </a:p>
        </p:txBody>
      </p:sp>
      <p:sp>
        <p:nvSpPr>
          <p:cNvPr id="3" name="object 3"/>
          <p:cNvSpPr/>
          <p:nvPr/>
        </p:nvSpPr>
        <p:spPr>
          <a:xfrm>
            <a:off x="457595" y="1676282"/>
            <a:ext cx="0" cy="971518"/>
          </a:xfrm>
          <a:custGeom>
            <a:avLst/>
            <a:gdLst/>
            <a:ahLst/>
            <a:cxnLst/>
            <a:rect l="l" t="t" r="r" b="b"/>
            <a:pathLst>
              <a:path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799120" y="1621594"/>
            <a:ext cx="10603138" cy="408998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15199"/>
              </a:lnSpc>
              <a:spcBef>
                <a:spcPts val="58"/>
              </a:spcBef>
            </a:pPr>
            <a:r>
              <a:rPr sz="1880" i="1" spc="45" dirty="0">
                <a:latin typeface="Arial"/>
                <a:cs typeface="Arial"/>
              </a:rPr>
              <a:t>A </a:t>
            </a:r>
            <a:r>
              <a:rPr sz="1880" i="1" spc="-27" dirty="0">
                <a:latin typeface="Arial"/>
                <a:cs typeface="Arial"/>
              </a:rPr>
              <a:t>user </a:t>
            </a:r>
            <a:r>
              <a:rPr sz="1880" i="1" dirty="0">
                <a:latin typeface="Arial"/>
                <a:cs typeface="Arial"/>
              </a:rPr>
              <a:t>story </a:t>
            </a:r>
            <a:r>
              <a:rPr sz="1880" i="1" spc="-49" dirty="0">
                <a:latin typeface="Arial"/>
                <a:cs typeface="Arial"/>
              </a:rPr>
              <a:t>is </a:t>
            </a:r>
            <a:r>
              <a:rPr sz="1880" i="1" spc="-61" dirty="0">
                <a:latin typeface="Arial"/>
                <a:cs typeface="Arial"/>
              </a:rPr>
              <a:t>a </a:t>
            </a:r>
            <a:r>
              <a:rPr sz="1880" i="1" spc="76" dirty="0">
                <a:latin typeface="Arial"/>
                <a:cs typeface="Arial"/>
              </a:rPr>
              <a:t>tool </a:t>
            </a:r>
            <a:r>
              <a:rPr sz="1880" i="1" dirty="0">
                <a:latin typeface="Arial"/>
                <a:cs typeface="Arial"/>
              </a:rPr>
              <a:t>used </a:t>
            </a:r>
            <a:r>
              <a:rPr sz="1880" i="1" spc="24" dirty="0">
                <a:latin typeface="Arial"/>
                <a:cs typeface="Arial"/>
              </a:rPr>
              <a:t>in </a:t>
            </a:r>
            <a:r>
              <a:rPr sz="1880" i="1" spc="27" dirty="0">
                <a:latin typeface="Arial"/>
                <a:cs typeface="Arial"/>
              </a:rPr>
              <a:t>agile </a:t>
            </a:r>
            <a:r>
              <a:rPr sz="1880" i="1" dirty="0">
                <a:latin typeface="Arial"/>
                <a:cs typeface="Arial"/>
              </a:rPr>
              <a:t>software </a:t>
            </a:r>
            <a:r>
              <a:rPr sz="1880" i="1" spc="42" dirty="0">
                <a:latin typeface="Arial"/>
                <a:cs typeface="Arial"/>
              </a:rPr>
              <a:t>development </a:t>
            </a:r>
            <a:r>
              <a:rPr sz="1880" i="1" spc="94" dirty="0">
                <a:latin typeface="Arial"/>
                <a:cs typeface="Arial"/>
              </a:rPr>
              <a:t>to </a:t>
            </a:r>
            <a:r>
              <a:rPr sz="1880" i="1" spc="18" dirty="0">
                <a:latin typeface="Arial"/>
                <a:cs typeface="Arial"/>
              </a:rPr>
              <a:t>capture </a:t>
            </a:r>
            <a:r>
              <a:rPr sz="1880" i="1" spc="42" dirty="0">
                <a:latin typeface="Arial"/>
                <a:cs typeface="Arial"/>
              </a:rPr>
              <a:t>the </a:t>
            </a:r>
            <a:r>
              <a:rPr sz="1880" i="1" spc="33" dirty="0">
                <a:latin typeface="Arial"/>
                <a:cs typeface="Arial"/>
              </a:rPr>
              <a:t>description </a:t>
            </a:r>
            <a:r>
              <a:rPr sz="1880" i="1" spc="61" dirty="0">
                <a:latin typeface="Arial"/>
                <a:cs typeface="Arial"/>
              </a:rPr>
              <a:t>of </a:t>
            </a:r>
            <a:r>
              <a:rPr sz="1880" i="1" spc="-61" dirty="0">
                <a:latin typeface="Arial"/>
                <a:cs typeface="Arial"/>
              </a:rPr>
              <a:t>a </a:t>
            </a:r>
            <a:r>
              <a:rPr sz="1880" i="1" dirty="0">
                <a:latin typeface="Arial"/>
                <a:cs typeface="Arial"/>
              </a:rPr>
              <a:t>software  </a:t>
            </a:r>
            <a:r>
              <a:rPr sz="1880" i="1" spc="12" dirty="0">
                <a:latin typeface="Arial"/>
                <a:cs typeface="Arial"/>
              </a:rPr>
              <a:t>feature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36" dirty="0">
                <a:latin typeface="Arial"/>
                <a:cs typeface="Arial"/>
              </a:rPr>
              <a:t>from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-27" dirty="0">
                <a:latin typeface="Arial"/>
                <a:cs typeface="Arial"/>
              </a:rPr>
              <a:t>an </a:t>
            </a:r>
            <a:r>
              <a:rPr sz="1880" i="1" spc="3" dirty="0">
                <a:latin typeface="Arial"/>
                <a:cs typeface="Arial"/>
              </a:rPr>
              <a:t>end-user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12" dirty="0">
                <a:latin typeface="Arial"/>
                <a:cs typeface="Arial"/>
              </a:rPr>
              <a:t>perspective.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-12" dirty="0">
                <a:latin typeface="Arial"/>
                <a:cs typeface="Arial"/>
              </a:rPr>
              <a:t>The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-27" dirty="0">
                <a:latin typeface="Arial"/>
                <a:cs typeface="Arial"/>
              </a:rPr>
              <a:t>user </a:t>
            </a:r>
            <a:r>
              <a:rPr sz="1880" i="1" dirty="0">
                <a:latin typeface="Arial"/>
                <a:cs typeface="Arial"/>
              </a:rPr>
              <a:t>story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dirty="0">
                <a:latin typeface="Arial"/>
                <a:cs typeface="Arial"/>
              </a:rPr>
              <a:t>describes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42" dirty="0">
                <a:latin typeface="Arial"/>
                <a:cs typeface="Arial"/>
              </a:rPr>
              <a:t>the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42" dirty="0">
                <a:latin typeface="Arial"/>
                <a:cs typeface="Arial"/>
              </a:rPr>
              <a:t>type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61" dirty="0">
                <a:latin typeface="Arial"/>
                <a:cs typeface="Arial"/>
              </a:rPr>
              <a:t>of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-64" dirty="0">
                <a:latin typeface="Arial"/>
                <a:cs typeface="Arial"/>
              </a:rPr>
              <a:t>user,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9" dirty="0">
                <a:latin typeface="Arial"/>
                <a:cs typeface="Arial"/>
              </a:rPr>
              <a:t>what</a:t>
            </a:r>
            <a:r>
              <a:rPr sz="1880" i="1" spc="-27" dirty="0">
                <a:latin typeface="Arial"/>
                <a:cs typeface="Arial"/>
              </a:rPr>
              <a:t> </a:t>
            </a:r>
            <a:r>
              <a:rPr sz="1880" i="1" spc="15" dirty="0">
                <a:latin typeface="Arial"/>
                <a:cs typeface="Arial"/>
              </a:rPr>
              <a:t>they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9" dirty="0">
                <a:latin typeface="Arial"/>
                <a:cs typeface="Arial"/>
              </a:rPr>
              <a:t>want</a:t>
            </a:r>
            <a:r>
              <a:rPr sz="1880" i="1" spc="-24" dirty="0">
                <a:latin typeface="Arial"/>
                <a:cs typeface="Arial"/>
              </a:rPr>
              <a:t> </a:t>
            </a:r>
            <a:r>
              <a:rPr sz="1880" i="1" spc="21" dirty="0">
                <a:latin typeface="Arial"/>
                <a:cs typeface="Arial"/>
              </a:rPr>
              <a:t>and  </a:t>
            </a:r>
            <a:r>
              <a:rPr sz="1880" i="1" spc="-69" dirty="0">
                <a:latin typeface="Arial"/>
                <a:cs typeface="Arial"/>
              </a:rPr>
              <a:t>why, </a:t>
            </a:r>
            <a:r>
              <a:rPr sz="1880" i="1" spc="45" dirty="0">
                <a:latin typeface="Arial"/>
                <a:cs typeface="Arial"/>
              </a:rPr>
              <a:t>A </a:t>
            </a:r>
            <a:r>
              <a:rPr sz="1880" i="1" spc="-27" dirty="0">
                <a:latin typeface="Arial"/>
                <a:cs typeface="Arial"/>
              </a:rPr>
              <a:t>user </a:t>
            </a:r>
            <a:r>
              <a:rPr sz="1880" i="1" dirty="0">
                <a:latin typeface="Arial"/>
                <a:cs typeface="Arial"/>
              </a:rPr>
              <a:t>story </a:t>
            </a:r>
            <a:r>
              <a:rPr sz="1880" i="1" spc="6" dirty="0">
                <a:latin typeface="Arial"/>
                <a:cs typeface="Arial"/>
              </a:rPr>
              <a:t>helps </a:t>
            </a:r>
            <a:r>
              <a:rPr sz="1880" i="1" spc="94" dirty="0">
                <a:latin typeface="Arial"/>
                <a:cs typeface="Arial"/>
              </a:rPr>
              <a:t>to </a:t>
            </a:r>
            <a:r>
              <a:rPr sz="1880" i="1" dirty="0">
                <a:latin typeface="Arial"/>
                <a:cs typeface="Arial"/>
              </a:rPr>
              <a:t>create </a:t>
            </a:r>
            <a:r>
              <a:rPr sz="1880" i="1" spc="-61" dirty="0">
                <a:latin typeface="Arial"/>
                <a:cs typeface="Arial"/>
              </a:rPr>
              <a:t>a </a:t>
            </a:r>
            <a:r>
              <a:rPr sz="1880" i="1" spc="33" dirty="0">
                <a:latin typeface="Arial"/>
                <a:cs typeface="Arial"/>
              </a:rPr>
              <a:t>simplified description </a:t>
            </a:r>
            <a:r>
              <a:rPr sz="1880" i="1" spc="61" dirty="0">
                <a:latin typeface="Arial"/>
                <a:cs typeface="Arial"/>
              </a:rPr>
              <a:t>of</a:t>
            </a:r>
            <a:r>
              <a:rPr sz="1880" i="1" spc="-346" dirty="0">
                <a:latin typeface="Arial"/>
                <a:cs typeface="Arial"/>
              </a:rPr>
              <a:t> </a:t>
            </a:r>
            <a:r>
              <a:rPr sz="1880" i="1" spc="-61" dirty="0">
                <a:latin typeface="Arial"/>
                <a:cs typeface="Arial"/>
              </a:rPr>
              <a:t>a </a:t>
            </a:r>
            <a:r>
              <a:rPr sz="1880" i="1" spc="21" dirty="0">
                <a:latin typeface="Arial"/>
                <a:cs typeface="Arial"/>
              </a:rPr>
              <a:t>requirement.</a:t>
            </a:r>
            <a:endParaRPr sz="18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8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274">
              <a:latin typeface="Times New Roman"/>
              <a:cs typeface="Times New Roman"/>
            </a:endParaRPr>
          </a:p>
          <a:p>
            <a:pPr marL="7701"/>
            <a:r>
              <a:rPr sz="1880" spc="45" dirty="0">
                <a:latin typeface="Arial"/>
                <a:cs typeface="Arial"/>
              </a:rPr>
              <a:t>A </a:t>
            </a:r>
            <a:r>
              <a:rPr sz="1880" spc="-27" dirty="0">
                <a:latin typeface="Arial"/>
                <a:cs typeface="Arial"/>
              </a:rPr>
              <a:t>user </a:t>
            </a:r>
            <a:r>
              <a:rPr sz="1880" dirty="0">
                <a:latin typeface="Arial"/>
                <a:cs typeface="Arial"/>
              </a:rPr>
              <a:t>story </a:t>
            </a:r>
            <a:r>
              <a:rPr sz="1880" spc="49" dirty="0">
                <a:latin typeface="Arial"/>
                <a:cs typeface="Arial"/>
              </a:rPr>
              <a:t>often </a:t>
            </a:r>
            <a:r>
              <a:rPr sz="1880" spc="18" dirty="0">
                <a:latin typeface="Arial"/>
                <a:cs typeface="Arial"/>
              </a:rPr>
              <a:t>follows </a:t>
            </a:r>
            <a:r>
              <a:rPr sz="1880" spc="42" dirty="0">
                <a:latin typeface="Arial"/>
                <a:cs typeface="Arial"/>
              </a:rPr>
              <a:t>the </a:t>
            </a:r>
            <a:r>
              <a:rPr sz="1880" spc="45" dirty="0">
                <a:latin typeface="Arial"/>
                <a:cs typeface="Arial"/>
              </a:rPr>
              <a:t>following</a:t>
            </a:r>
            <a:r>
              <a:rPr sz="1880" spc="-340" dirty="0">
                <a:latin typeface="Arial"/>
                <a:cs typeface="Arial"/>
              </a:rPr>
              <a:t> </a:t>
            </a:r>
            <a:r>
              <a:rPr sz="1880" spc="39" dirty="0">
                <a:latin typeface="Arial"/>
                <a:cs typeface="Arial"/>
              </a:rPr>
              <a:t>‘equation’:</a:t>
            </a:r>
            <a:endParaRPr sz="188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547">
              <a:latin typeface="Times New Roman"/>
              <a:cs typeface="Times New Roman"/>
            </a:endParaRPr>
          </a:p>
          <a:p>
            <a:pPr marL="44667" algn="ctr"/>
            <a:r>
              <a:rPr sz="1880" b="1" spc="-94" dirty="0">
                <a:solidFill>
                  <a:srgbClr val="0C63F2"/>
                </a:solidFill>
                <a:latin typeface="Arial"/>
                <a:cs typeface="Arial"/>
              </a:rPr>
              <a:t>As </a:t>
            </a:r>
            <a:r>
              <a:rPr sz="1880" b="1" spc="-27" dirty="0">
                <a:solidFill>
                  <a:srgbClr val="0C63F2"/>
                </a:solidFill>
                <a:latin typeface="Arial"/>
                <a:cs typeface="Arial"/>
              </a:rPr>
              <a:t>a </a:t>
            </a:r>
            <a:r>
              <a:rPr sz="1880" b="1" spc="61" dirty="0">
                <a:solidFill>
                  <a:srgbClr val="0C63F2"/>
                </a:solidFill>
                <a:latin typeface="Arial"/>
                <a:cs typeface="Arial"/>
              </a:rPr>
              <a:t>&lt;type </a:t>
            </a:r>
            <a:r>
              <a:rPr sz="1880" b="1" spc="24" dirty="0">
                <a:solidFill>
                  <a:srgbClr val="0C63F2"/>
                </a:solidFill>
                <a:latin typeface="Arial"/>
                <a:cs typeface="Arial"/>
              </a:rPr>
              <a:t>of </a:t>
            </a:r>
            <a:r>
              <a:rPr sz="1880" b="1" dirty="0">
                <a:solidFill>
                  <a:srgbClr val="0C63F2"/>
                </a:solidFill>
                <a:latin typeface="Arial"/>
                <a:cs typeface="Arial"/>
              </a:rPr>
              <a:t>user&gt;, </a:t>
            </a:r>
            <a:r>
              <a:rPr sz="1880" b="1" spc="3" dirty="0">
                <a:solidFill>
                  <a:srgbClr val="0C63F2"/>
                </a:solidFill>
                <a:latin typeface="Arial"/>
                <a:cs typeface="Arial"/>
              </a:rPr>
              <a:t>I </a:t>
            </a:r>
            <a:r>
              <a:rPr sz="1880" b="1" spc="18" dirty="0">
                <a:solidFill>
                  <a:srgbClr val="0C63F2"/>
                </a:solidFill>
                <a:latin typeface="Arial"/>
                <a:cs typeface="Arial"/>
              </a:rPr>
              <a:t>want </a:t>
            </a:r>
            <a:r>
              <a:rPr sz="1880" b="1" dirty="0">
                <a:solidFill>
                  <a:srgbClr val="0C63F2"/>
                </a:solidFill>
                <a:latin typeface="Arial"/>
                <a:cs typeface="Arial"/>
              </a:rPr>
              <a:t>&lt;some </a:t>
            </a:r>
            <a:r>
              <a:rPr sz="1880" b="1" spc="36" dirty="0">
                <a:solidFill>
                  <a:srgbClr val="0C63F2"/>
                </a:solidFill>
                <a:latin typeface="Arial"/>
                <a:cs typeface="Arial"/>
              </a:rPr>
              <a:t>feature&gt; </a:t>
            </a:r>
            <a:r>
              <a:rPr sz="1880" b="1" spc="-97" dirty="0">
                <a:solidFill>
                  <a:srgbClr val="0C63F2"/>
                </a:solidFill>
                <a:latin typeface="Arial"/>
                <a:cs typeface="Arial"/>
              </a:rPr>
              <a:t>so </a:t>
            </a:r>
            <a:r>
              <a:rPr sz="1880" b="1" spc="33" dirty="0">
                <a:solidFill>
                  <a:srgbClr val="0C63F2"/>
                </a:solidFill>
                <a:latin typeface="Arial"/>
                <a:cs typeface="Arial"/>
              </a:rPr>
              <a:t>that</a:t>
            </a:r>
            <a:r>
              <a:rPr sz="1880" b="1" spc="-346" dirty="0">
                <a:solidFill>
                  <a:srgbClr val="0C63F2"/>
                </a:solidFill>
                <a:latin typeface="Arial"/>
                <a:cs typeface="Arial"/>
              </a:rPr>
              <a:t> </a:t>
            </a:r>
            <a:r>
              <a:rPr sz="1880" b="1" spc="9" dirty="0">
                <a:solidFill>
                  <a:srgbClr val="0C63F2"/>
                </a:solidFill>
                <a:latin typeface="Arial"/>
                <a:cs typeface="Arial"/>
              </a:rPr>
              <a:t>&lt;reason&gt;</a:t>
            </a:r>
            <a:endParaRPr sz="188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547">
              <a:latin typeface="Times New Roman"/>
              <a:cs typeface="Times New Roman"/>
            </a:endParaRPr>
          </a:p>
          <a:p>
            <a:pPr marL="7701"/>
            <a:r>
              <a:rPr sz="1880" spc="45" dirty="0">
                <a:latin typeface="Arial"/>
                <a:cs typeface="Arial"/>
              </a:rPr>
              <a:t>A </a:t>
            </a:r>
            <a:r>
              <a:rPr sz="1880" spc="18" dirty="0">
                <a:latin typeface="Arial"/>
                <a:cs typeface="Arial"/>
              </a:rPr>
              <a:t>simple example </a:t>
            </a:r>
            <a:r>
              <a:rPr sz="1880" spc="61" dirty="0">
                <a:latin typeface="Arial"/>
                <a:cs typeface="Arial"/>
              </a:rPr>
              <a:t>of </a:t>
            </a:r>
            <a:r>
              <a:rPr sz="1880" spc="6" dirty="0">
                <a:latin typeface="Arial"/>
                <a:cs typeface="Arial"/>
              </a:rPr>
              <a:t>this </a:t>
            </a:r>
            <a:r>
              <a:rPr sz="1880" spc="42" dirty="0">
                <a:latin typeface="Arial"/>
                <a:cs typeface="Arial"/>
              </a:rPr>
              <a:t>could</a:t>
            </a:r>
            <a:r>
              <a:rPr sz="1880" spc="-334" dirty="0">
                <a:latin typeface="Arial"/>
                <a:cs typeface="Arial"/>
              </a:rPr>
              <a:t> </a:t>
            </a:r>
            <a:r>
              <a:rPr sz="1880" spc="30" dirty="0">
                <a:latin typeface="Arial"/>
                <a:cs typeface="Arial"/>
              </a:rPr>
              <a:t>be:</a:t>
            </a:r>
            <a:endParaRPr sz="188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547">
              <a:latin typeface="Times New Roman"/>
              <a:cs typeface="Times New Roman"/>
            </a:endParaRPr>
          </a:p>
          <a:p>
            <a:pPr marL="43127" algn="ctr"/>
            <a:r>
              <a:rPr sz="1880" b="1" spc="-94" dirty="0">
                <a:solidFill>
                  <a:srgbClr val="0C63F2"/>
                </a:solidFill>
                <a:latin typeface="Arial"/>
                <a:cs typeface="Arial"/>
              </a:rPr>
              <a:t>As </a:t>
            </a:r>
            <a:r>
              <a:rPr sz="1880" b="1" spc="-42" dirty="0">
                <a:solidFill>
                  <a:srgbClr val="0C63F2"/>
                </a:solidFill>
                <a:latin typeface="Arial"/>
                <a:cs typeface="Arial"/>
              </a:rPr>
              <a:t>an </a:t>
            </a:r>
            <a:r>
              <a:rPr sz="1880" b="1" spc="-21" dirty="0">
                <a:solidFill>
                  <a:srgbClr val="0C63F2"/>
                </a:solidFill>
                <a:latin typeface="Arial"/>
                <a:cs typeface="Arial"/>
              </a:rPr>
              <a:t>online </a:t>
            </a:r>
            <a:r>
              <a:rPr sz="1880" b="1" spc="-30" dirty="0">
                <a:solidFill>
                  <a:srgbClr val="0C63F2"/>
                </a:solidFill>
                <a:latin typeface="Arial"/>
                <a:cs typeface="Arial"/>
              </a:rPr>
              <a:t>shopper, </a:t>
            </a:r>
            <a:r>
              <a:rPr sz="1880" b="1" spc="3" dirty="0">
                <a:solidFill>
                  <a:srgbClr val="0C63F2"/>
                </a:solidFill>
                <a:latin typeface="Arial"/>
                <a:cs typeface="Arial"/>
              </a:rPr>
              <a:t>I </a:t>
            </a:r>
            <a:r>
              <a:rPr sz="1880" b="1" spc="18" dirty="0">
                <a:solidFill>
                  <a:srgbClr val="0C63F2"/>
                </a:solidFill>
                <a:latin typeface="Arial"/>
                <a:cs typeface="Arial"/>
              </a:rPr>
              <a:t>want </a:t>
            </a:r>
            <a:r>
              <a:rPr sz="1880" b="1" spc="61" dirty="0">
                <a:solidFill>
                  <a:srgbClr val="0C63F2"/>
                </a:solidFill>
                <a:latin typeface="Arial"/>
                <a:cs typeface="Arial"/>
              </a:rPr>
              <a:t>to </a:t>
            </a:r>
            <a:r>
              <a:rPr sz="1880" b="1" spc="21" dirty="0">
                <a:solidFill>
                  <a:srgbClr val="0C63F2"/>
                </a:solidFill>
                <a:latin typeface="Arial"/>
                <a:cs typeface="Arial"/>
              </a:rPr>
              <a:t>add </a:t>
            </a:r>
            <a:r>
              <a:rPr sz="1880" b="1" spc="-42" dirty="0">
                <a:solidFill>
                  <a:srgbClr val="0C63F2"/>
                </a:solidFill>
                <a:latin typeface="Arial"/>
                <a:cs typeface="Arial"/>
              </a:rPr>
              <a:t>an </a:t>
            </a:r>
            <a:r>
              <a:rPr sz="1880" b="1" spc="27" dirty="0">
                <a:solidFill>
                  <a:srgbClr val="0C63F2"/>
                </a:solidFill>
                <a:latin typeface="Arial"/>
                <a:cs typeface="Arial"/>
              </a:rPr>
              <a:t>item </a:t>
            </a:r>
            <a:r>
              <a:rPr sz="1880" b="1" spc="61" dirty="0">
                <a:solidFill>
                  <a:srgbClr val="0C63F2"/>
                </a:solidFill>
                <a:latin typeface="Arial"/>
                <a:cs typeface="Arial"/>
              </a:rPr>
              <a:t>to </a:t>
            </a:r>
            <a:r>
              <a:rPr sz="1880" b="1" spc="-39" dirty="0">
                <a:solidFill>
                  <a:srgbClr val="0C63F2"/>
                </a:solidFill>
                <a:latin typeface="Arial"/>
                <a:cs typeface="Arial"/>
              </a:rPr>
              <a:t>my </a:t>
            </a:r>
            <a:r>
              <a:rPr sz="1880" b="1" dirty="0">
                <a:solidFill>
                  <a:srgbClr val="0C63F2"/>
                </a:solidFill>
                <a:latin typeface="Arial"/>
                <a:cs typeface="Arial"/>
              </a:rPr>
              <a:t>cart, </a:t>
            </a:r>
            <a:r>
              <a:rPr sz="1880" b="1" spc="-97" dirty="0">
                <a:solidFill>
                  <a:srgbClr val="0C63F2"/>
                </a:solidFill>
                <a:latin typeface="Arial"/>
                <a:cs typeface="Arial"/>
              </a:rPr>
              <a:t>so </a:t>
            </a:r>
            <a:r>
              <a:rPr sz="1880" b="1" spc="33" dirty="0">
                <a:solidFill>
                  <a:srgbClr val="0C63F2"/>
                </a:solidFill>
                <a:latin typeface="Arial"/>
                <a:cs typeface="Arial"/>
              </a:rPr>
              <a:t>that </a:t>
            </a:r>
            <a:r>
              <a:rPr sz="1880" b="1" spc="3" dirty="0">
                <a:solidFill>
                  <a:srgbClr val="0C63F2"/>
                </a:solidFill>
                <a:latin typeface="Arial"/>
                <a:cs typeface="Arial"/>
              </a:rPr>
              <a:t>I </a:t>
            </a:r>
            <a:r>
              <a:rPr sz="1880" b="1" spc="-73" dirty="0">
                <a:solidFill>
                  <a:srgbClr val="0C63F2"/>
                </a:solidFill>
                <a:latin typeface="Arial"/>
                <a:cs typeface="Arial"/>
              </a:rPr>
              <a:t>can </a:t>
            </a:r>
            <a:r>
              <a:rPr sz="1880" b="1" spc="-52" dirty="0">
                <a:solidFill>
                  <a:srgbClr val="0C63F2"/>
                </a:solidFill>
                <a:latin typeface="Arial"/>
                <a:cs typeface="Arial"/>
              </a:rPr>
              <a:t>purchase</a:t>
            </a:r>
            <a:r>
              <a:rPr sz="1880" b="1" spc="82" dirty="0">
                <a:solidFill>
                  <a:srgbClr val="0C63F2"/>
                </a:solidFill>
                <a:latin typeface="Arial"/>
                <a:cs typeface="Arial"/>
              </a:rPr>
              <a:t> </a:t>
            </a:r>
            <a:r>
              <a:rPr sz="1880" b="1" spc="39" dirty="0">
                <a:solidFill>
                  <a:srgbClr val="0C63F2"/>
                </a:solidFill>
                <a:latin typeface="Arial"/>
                <a:cs typeface="Arial"/>
              </a:rPr>
              <a:t>it</a:t>
            </a:r>
            <a:endParaRPr sz="188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47" y="14905"/>
            <a:ext cx="4154462" cy="1240439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-76" dirty="0"/>
              <a:t>user </a:t>
            </a:r>
            <a:r>
              <a:rPr spc="3" dirty="0"/>
              <a:t>story</a:t>
            </a:r>
            <a:r>
              <a:rPr spc="167" dirty="0"/>
              <a:t> </a:t>
            </a:r>
            <a:r>
              <a:rPr spc="69" dirty="0"/>
              <a:t>template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445" y="2165198"/>
            <a:ext cx="4149071" cy="908735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algn="ctr">
              <a:spcBef>
                <a:spcPts val="18"/>
              </a:spcBef>
            </a:pPr>
            <a:r>
              <a:rPr sz="1880" b="1" spc="85" dirty="0">
                <a:latin typeface="Arial"/>
                <a:cs typeface="Arial"/>
              </a:rPr>
              <a:t>WHO</a:t>
            </a:r>
            <a:endParaRPr sz="1880">
              <a:latin typeface="Arial"/>
              <a:cs typeface="Arial"/>
            </a:endParaRPr>
          </a:p>
          <a:p>
            <a:pPr algn="ctr">
              <a:spcBef>
                <a:spcPts val="346"/>
              </a:spcBef>
            </a:pPr>
            <a:r>
              <a:rPr sz="1880" spc="-27" dirty="0">
                <a:latin typeface="Arial"/>
                <a:cs typeface="Arial"/>
              </a:rPr>
              <a:t>are </a:t>
            </a:r>
            <a:r>
              <a:rPr sz="1880" spc="-6" dirty="0">
                <a:latin typeface="Arial"/>
                <a:cs typeface="Arial"/>
              </a:rPr>
              <a:t>we </a:t>
            </a:r>
            <a:r>
              <a:rPr sz="1880" spc="58" dirty="0">
                <a:latin typeface="Arial"/>
                <a:cs typeface="Arial"/>
              </a:rPr>
              <a:t>building </a:t>
            </a:r>
            <a:r>
              <a:rPr sz="1880" spc="73" dirty="0">
                <a:latin typeface="Arial"/>
                <a:cs typeface="Arial"/>
              </a:rPr>
              <a:t>it </a:t>
            </a:r>
            <a:r>
              <a:rPr sz="1880" spc="-9" dirty="0">
                <a:latin typeface="Arial"/>
                <a:cs typeface="Arial"/>
              </a:rPr>
              <a:t>for? </a:t>
            </a:r>
            <a:r>
              <a:rPr sz="1880" spc="36" dirty="0">
                <a:latin typeface="Arial"/>
                <a:cs typeface="Arial"/>
              </a:rPr>
              <a:t>Who </a:t>
            </a:r>
            <a:r>
              <a:rPr sz="1880" spc="-49" dirty="0">
                <a:latin typeface="Arial"/>
                <a:cs typeface="Arial"/>
              </a:rPr>
              <a:t>is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330" dirty="0">
                <a:latin typeface="Arial"/>
                <a:cs typeface="Arial"/>
              </a:rPr>
              <a:t> </a:t>
            </a:r>
            <a:r>
              <a:rPr sz="1880" spc="-55" dirty="0">
                <a:latin typeface="Arial"/>
                <a:cs typeface="Arial"/>
              </a:rPr>
              <a:t>user?</a:t>
            </a:r>
            <a:endParaRPr sz="18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497" y="4158958"/>
            <a:ext cx="4623085" cy="928805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R="61610" algn="ctr">
              <a:spcBef>
                <a:spcPts val="18"/>
              </a:spcBef>
            </a:pPr>
            <a:r>
              <a:rPr sz="1880" b="1" spc="27" dirty="0">
                <a:latin typeface="Arial"/>
                <a:cs typeface="Arial"/>
              </a:rPr>
              <a:t>WHY</a:t>
            </a:r>
            <a:endParaRPr sz="1880">
              <a:latin typeface="Arial"/>
              <a:cs typeface="Arial"/>
            </a:endParaRPr>
          </a:p>
          <a:p>
            <a:pPr algn="ctr">
              <a:lnSpc>
                <a:spcPct val="115199"/>
              </a:lnSpc>
              <a:spcBef>
                <a:spcPts val="3"/>
              </a:spcBef>
            </a:pPr>
            <a:r>
              <a:rPr sz="1880" spc="-27" dirty="0">
                <a:latin typeface="Arial"/>
                <a:cs typeface="Arial"/>
              </a:rPr>
              <a:t>are </a:t>
            </a:r>
            <a:r>
              <a:rPr sz="1880" spc="-6" dirty="0">
                <a:latin typeface="Arial"/>
                <a:cs typeface="Arial"/>
              </a:rPr>
              <a:t>we </a:t>
            </a:r>
            <a:r>
              <a:rPr sz="1880" spc="58" dirty="0">
                <a:latin typeface="Arial"/>
                <a:cs typeface="Arial"/>
              </a:rPr>
              <a:t>building </a:t>
            </a:r>
            <a:r>
              <a:rPr sz="1880" spc="-6" dirty="0">
                <a:latin typeface="Arial"/>
                <a:cs typeface="Arial"/>
              </a:rPr>
              <a:t>it? </a:t>
            </a:r>
            <a:r>
              <a:rPr sz="1880" spc="18" dirty="0">
                <a:latin typeface="Arial"/>
                <a:cs typeface="Arial"/>
              </a:rPr>
              <a:t>What </a:t>
            </a:r>
            <a:r>
              <a:rPr sz="1880" spc="-49" dirty="0">
                <a:latin typeface="Arial"/>
                <a:cs typeface="Arial"/>
              </a:rPr>
              <a:t>is </a:t>
            </a:r>
            <a:r>
              <a:rPr sz="1880" spc="42" dirty="0">
                <a:latin typeface="Arial"/>
                <a:cs typeface="Arial"/>
              </a:rPr>
              <a:t>the </a:t>
            </a:r>
            <a:r>
              <a:rPr sz="1880" spc="-12" dirty="0">
                <a:latin typeface="Arial"/>
                <a:cs typeface="Arial"/>
              </a:rPr>
              <a:t>value </a:t>
            </a:r>
            <a:r>
              <a:rPr sz="1880" spc="42" dirty="0">
                <a:latin typeface="Arial"/>
                <a:cs typeface="Arial"/>
              </a:rPr>
              <a:t>for</a:t>
            </a:r>
            <a:r>
              <a:rPr sz="1880" spc="-297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  </a:t>
            </a:r>
            <a:r>
              <a:rPr sz="1880" spc="-6" dirty="0">
                <a:latin typeface="Arial"/>
                <a:cs typeface="Arial"/>
              </a:rPr>
              <a:t>customer?</a:t>
            </a:r>
            <a:endParaRPr sz="188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8549" y="2022266"/>
          <a:ext cx="11120664" cy="3224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0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0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C63F2"/>
                      </a:solidFill>
                      <a:prstDash val="solid"/>
                    </a:lnL>
                    <a:lnR w="28575">
                      <a:solidFill>
                        <a:srgbClr val="0C63F2"/>
                      </a:solidFill>
                      <a:prstDash val="solid"/>
                    </a:lnR>
                    <a:lnT w="28575">
                      <a:solidFill>
                        <a:srgbClr val="0C63F2"/>
                      </a:solidFill>
                      <a:prstDash val="solid"/>
                    </a:lnT>
                    <a:solidFill>
                      <a:srgbClr val="00E185">
                        <a:alpha val="1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900" b="1" spc="-155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As </a:t>
                      </a:r>
                      <a:r>
                        <a:rPr sz="1900" b="1" spc="-45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b="1" spc="100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&lt;type </a:t>
                      </a:r>
                      <a:r>
                        <a:rPr sz="1900" b="1" spc="40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900" b="1" spc="-355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15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user&gt;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81" marB="0">
                    <a:lnL w="28575">
                      <a:solidFill>
                        <a:srgbClr val="0C63F2"/>
                      </a:solidFill>
                      <a:prstDash val="solid"/>
                    </a:lnL>
                    <a:lnR w="28575">
                      <a:solidFill>
                        <a:srgbClr val="0C63F2"/>
                      </a:solidFill>
                      <a:prstDash val="solid"/>
                    </a:lnR>
                    <a:lnT w="28575">
                      <a:solidFill>
                        <a:srgbClr val="0C63F2"/>
                      </a:solidFill>
                      <a:prstDash val="solid"/>
                    </a:lnT>
                    <a:solidFill>
                      <a:srgbClr val="0C63F2">
                        <a:alpha val="157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345">
                <a:tc>
                  <a:txBody>
                    <a:bodyPr/>
                    <a:lstStyle/>
                    <a:p>
                      <a:pPr marL="154940" algn="ctr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1900" b="1" spc="-35" dirty="0">
                          <a:latin typeface="Arial"/>
                          <a:cs typeface="Arial"/>
                        </a:rPr>
                        <a:t>WHAT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1720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spc="-4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900" spc="55" dirty="0">
                          <a:latin typeface="Arial"/>
                          <a:cs typeface="Arial"/>
                        </a:rPr>
                        <a:t>building? </a:t>
                      </a:r>
                      <a:r>
                        <a:rPr sz="1900" spc="30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900" spc="-8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900" spc="7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40" dirty="0">
                          <a:latin typeface="Arial"/>
                          <a:cs typeface="Arial"/>
                        </a:rPr>
                        <a:t>intention?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80210" marB="0">
                    <a:lnL w="28575">
                      <a:solidFill>
                        <a:srgbClr val="0C63F2"/>
                      </a:solidFill>
                      <a:prstDash val="solid"/>
                    </a:lnL>
                    <a:lnR w="28575">
                      <a:solidFill>
                        <a:srgbClr val="0C63F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900" b="1" spc="5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900" b="1" spc="30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want </a:t>
                      </a:r>
                      <a:r>
                        <a:rPr sz="1900" b="1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&lt;some goal </a:t>
                      </a:r>
                      <a:r>
                        <a:rPr sz="1900" b="1" spc="10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900" b="1" spc="270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30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objective&gt;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C63F2"/>
                      </a:solidFill>
                      <a:prstDash val="solid"/>
                    </a:lnL>
                    <a:lnR w="28575">
                      <a:solidFill>
                        <a:srgbClr val="0C63F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C63F2"/>
                      </a:solidFill>
                      <a:prstDash val="solid"/>
                    </a:lnL>
                    <a:lnR w="28575">
                      <a:solidFill>
                        <a:srgbClr val="0C63F2"/>
                      </a:solidFill>
                      <a:prstDash val="solid"/>
                    </a:lnR>
                    <a:lnB w="28575">
                      <a:solidFill>
                        <a:srgbClr val="0C63F2"/>
                      </a:solidFill>
                      <a:prstDash val="solid"/>
                    </a:lnB>
                    <a:solidFill>
                      <a:srgbClr val="00E185">
                        <a:alpha val="1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b="1" spc="-130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So </a:t>
                      </a:r>
                      <a:r>
                        <a:rPr sz="1900" b="1" spc="55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1900" b="1" spc="250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65" dirty="0">
                          <a:solidFill>
                            <a:srgbClr val="0C63F2"/>
                          </a:solidFill>
                          <a:latin typeface="Arial"/>
                          <a:cs typeface="Arial"/>
                        </a:rPr>
                        <a:t>&lt;benefit/value&gt;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310" marB="0">
                    <a:lnL w="28575">
                      <a:solidFill>
                        <a:srgbClr val="0C63F2"/>
                      </a:solidFill>
                      <a:prstDash val="solid"/>
                    </a:lnL>
                    <a:lnR w="28575">
                      <a:solidFill>
                        <a:srgbClr val="0C63F2"/>
                      </a:solidFill>
                      <a:prstDash val="solid"/>
                    </a:lnR>
                    <a:lnB w="28575">
                      <a:solidFill>
                        <a:srgbClr val="0C63F2"/>
                      </a:solidFill>
                      <a:prstDash val="solid"/>
                    </a:lnB>
                    <a:solidFill>
                      <a:srgbClr val="2C62E9">
                        <a:alpha val="1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48" y="14905"/>
            <a:ext cx="4706644" cy="1240439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-45" dirty="0"/>
              <a:t>examples: </a:t>
            </a:r>
            <a:r>
              <a:rPr spc="-76" dirty="0"/>
              <a:t>user</a:t>
            </a:r>
            <a:r>
              <a:rPr spc="136" dirty="0"/>
              <a:t> </a:t>
            </a:r>
            <a:r>
              <a:rPr spc="-42" dirty="0"/>
              <a:t>stories</a:t>
            </a:r>
          </a:p>
        </p:txBody>
      </p:sp>
      <p:sp>
        <p:nvSpPr>
          <p:cNvPr id="3" name="object 3"/>
          <p:cNvSpPr/>
          <p:nvPr/>
        </p:nvSpPr>
        <p:spPr>
          <a:xfrm>
            <a:off x="457595" y="1803273"/>
            <a:ext cx="0" cy="971518"/>
          </a:xfrm>
          <a:custGeom>
            <a:avLst/>
            <a:gdLst/>
            <a:ahLst/>
            <a:cxnLst/>
            <a:rect l="l" t="t" r="r" b="b"/>
            <a:pathLst>
              <a:path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457804" y="3300250"/>
            <a:ext cx="0" cy="971518"/>
          </a:xfrm>
          <a:custGeom>
            <a:avLst/>
            <a:gdLst/>
            <a:ahLst/>
            <a:cxnLst/>
            <a:rect l="l" t="t" r="r" b="b"/>
            <a:pathLst>
              <a:path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442191" y="4876641"/>
            <a:ext cx="0" cy="971518"/>
          </a:xfrm>
          <a:custGeom>
            <a:avLst/>
            <a:gdLst/>
            <a:ahLst/>
            <a:cxnLst/>
            <a:rect l="l" t="t" r="r" b="b"/>
            <a:pathLst>
              <a:path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780071" y="1704138"/>
            <a:ext cx="7956589" cy="4117631"/>
          </a:xfrm>
          <a:prstGeom prst="rect">
            <a:avLst/>
          </a:prstGeom>
        </p:spPr>
        <p:txBody>
          <a:bodyPr vert="horz" wrap="square" lIns="0" tIns="50829" rIns="0" bIns="0" rtlCol="0">
            <a:spAutoFit/>
          </a:bodyPr>
          <a:lstStyle/>
          <a:p>
            <a:pPr marL="26569">
              <a:spcBef>
                <a:spcPts val="400"/>
              </a:spcBef>
            </a:pPr>
            <a:r>
              <a:rPr sz="1880" b="1" i="1" spc="167" dirty="0">
                <a:solidFill>
                  <a:srgbClr val="0C63F2"/>
                </a:solidFill>
                <a:latin typeface="Gill Sans MT"/>
                <a:cs typeface="Gill Sans MT"/>
              </a:rPr>
              <a:t>As </a:t>
            </a:r>
            <a:r>
              <a:rPr sz="1880" b="1" i="1" spc="15" dirty="0">
                <a:solidFill>
                  <a:srgbClr val="0C63F2"/>
                </a:solidFill>
                <a:latin typeface="Gill Sans MT"/>
                <a:cs typeface="Gill Sans MT"/>
              </a:rPr>
              <a:t>an </a:t>
            </a:r>
            <a:r>
              <a:rPr sz="1880" spc="36" dirty="0">
                <a:latin typeface="Arial"/>
                <a:cs typeface="Arial"/>
              </a:rPr>
              <a:t>internet </a:t>
            </a:r>
            <a:r>
              <a:rPr sz="1880" spc="27" dirty="0">
                <a:latin typeface="Arial"/>
                <a:cs typeface="Arial"/>
              </a:rPr>
              <a:t>banking</a:t>
            </a:r>
            <a:r>
              <a:rPr sz="1880" spc="-270" dirty="0">
                <a:latin typeface="Arial"/>
                <a:cs typeface="Arial"/>
              </a:rPr>
              <a:t> </a:t>
            </a:r>
            <a:r>
              <a:rPr sz="1880" spc="12" dirty="0">
                <a:latin typeface="Arial"/>
                <a:cs typeface="Arial"/>
              </a:rPr>
              <a:t>customer</a:t>
            </a:r>
            <a:endParaRPr sz="1880">
              <a:latin typeface="Arial"/>
              <a:cs typeface="Arial"/>
            </a:endParaRPr>
          </a:p>
          <a:p>
            <a:pPr marL="26569">
              <a:spcBef>
                <a:spcPts val="343"/>
              </a:spcBef>
            </a:pPr>
            <a:r>
              <a:rPr sz="1880" b="1" i="1" spc="-39" dirty="0">
                <a:solidFill>
                  <a:srgbClr val="0C63F2"/>
                </a:solidFill>
                <a:latin typeface="Gill Sans MT"/>
                <a:cs typeface="Gill Sans MT"/>
              </a:rPr>
              <a:t>I </a:t>
            </a:r>
            <a:r>
              <a:rPr sz="1880" b="1" i="1" spc="58" dirty="0">
                <a:solidFill>
                  <a:srgbClr val="0C63F2"/>
                </a:solidFill>
                <a:latin typeface="Gill Sans MT"/>
                <a:cs typeface="Gill Sans MT"/>
              </a:rPr>
              <a:t>want </a:t>
            </a:r>
            <a:r>
              <a:rPr sz="1880" spc="94" dirty="0">
                <a:latin typeface="Arial"/>
                <a:cs typeface="Arial"/>
              </a:rPr>
              <a:t>to </a:t>
            </a:r>
            <a:r>
              <a:rPr sz="1880" spc="-36" dirty="0">
                <a:latin typeface="Arial"/>
                <a:cs typeface="Arial"/>
              </a:rPr>
              <a:t>see </a:t>
            </a:r>
            <a:r>
              <a:rPr sz="1880" spc="-61" dirty="0">
                <a:latin typeface="Arial"/>
                <a:cs typeface="Arial"/>
              </a:rPr>
              <a:t>a </a:t>
            </a:r>
            <a:r>
              <a:rPr sz="1880" spc="39" dirty="0">
                <a:latin typeface="Arial"/>
                <a:cs typeface="Arial"/>
              </a:rPr>
              <a:t>rolling </a:t>
            </a:r>
            <a:r>
              <a:rPr sz="1880" spc="3" dirty="0">
                <a:latin typeface="Arial"/>
                <a:cs typeface="Arial"/>
              </a:rPr>
              <a:t>balance </a:t>
            </a:r>
            <a:r>
              <a:rPr sz="1880" spc="42" dirty="0">
                <a:latin typeface="Arial"/>
                <a:cs typeface="Arial"/>
              </a:rPr>
              <a:t>for </a:t>
            </a:r>
            <a:r>
              <a:rPr sz="1880" spc="-6" dirty="0">
                <a:latin typeface="Arial"/>
                <a:cs typeface="Arial"/>
              </a:rPr>
              <a:t>my </a:t>
            </a:r>
            <a:r>
              <a:rPr sz="1880" spc="-12" dirty="0">
                <a:latin typeface="Arial"/>
                <a:cs typeface="Arial"/>
              </a:rPr>
              <a:t>everyday</a:t>
            </a:r>
            <a:r>
              <a:rPr sz="1880" spc="-258" dirty="0">
                <a:latin typeface="Arial"/>
                <a:cs typeface="Arial"/>
              </a:rPr>
              <a:t> </a:t>
            </a:r>
            <a:r>
              <a:rPr sz="1880" spc="-6" dirty="0">
                <a:latin typeface="Arial"/>
                <a:cs typeface="Arial"/>
              </a:rPr>
              <a:t>accounts</a:t>
            </a:r>
            <a:endParaRPr sz="1880">
              <a:latin typeface="Arial"/>
              <a:cs typeface="Arial"/>
            </a:endParaRPr>
          </a:p>
          <a:p>
            <a:pPr marL="26569">
              <a:spcBef>
                <a:spcPts val="346"/>
              </a:spcBef>
            </a:pPr>
            <a:r>
              <a:rPr sz="1880" b="1" i="1" spc="103" dirty="0">
                <a:solidFill>
                  <a:srgbClr val="0C63F2"/>
                </a:solidFill>
                <a:latin typeface="Gill Sans MT"/>
                <a:cs typeface="Gill Sans MT"/>
              </a:rPr>
              <a:t>So</a:t>
            </a:r>
            <a:r>
              <a:rPr sz="1880" b="1" i="1" spc="-349" dirty="0">
                <a:solidFill>
                  <a:srgbClr val="0C63F2"/>
                </a:solidFill>
                <a:latin typeface="Gill Sans MT"/>
                <a:cs typeface="Gill Sans MT"/>
              </a:rPr>
              <a:t> </a:t>
            </a:r>
            <a:r>
              <a:rPr sz="1880" b="1" i="1" spc="33" dirty="0">
                <a:solidFill>
                  <a:srgbClr val="0C63F2"/>
                </a:solidFill>
                <a:latin typeface="Gill Sans MT"/>
                <a:cs typeface="Gill Sans MT"/>
              </a:rPr>
              <a:t>that </a:t>
            </a:r>
            <a:r>
              <a:rPr sz="1880" i="1" spc="-30" dirty="0">
                <a:latin typeface="Arial"/>
                <a:cs typeface="Arial"/>
              </a:rPr>
              <a:t>I </a:t>
            </a:r>
            <a:r>
              <a:rPr sz="1880" spc="9" dirty="0">
                <a:latin typeface="Arial"/>
                <a:cs typeface="Arial"/>
              </a:rPr>
              <a:t>know </a:t>
            </a:r>
            <a:r>
              <a:rPr sz="1880" spc="42" dirty="0">
                <a:latin typeface="Arial"/>
                <a:cs typeface="Arial"/>
              </a:rPr>
              <a:t>the </a:t>
            </a:r>
            <a:r>
              <a:rPr sz="1880" spc="3" dirty="0">
                <a:latin typeface="Arial"/>
                <a:cs typeface="Arial"/>
              </a:rPr>
              <a:t>balance </a:t>
            </a:r>
            <a:r>
              <a:rPr sz="1880" spc="61" dirty="0">
                <a:latin typeface="Arial"/>
                <a:cs typeface="Arial"/>
              </a:rPr>
              <a:t>of </a:t>
            </a:r>
            <a:r>
              <a:rPr sz="1880" spc="-6" dirty="0">
                <a:latin typeface="Arial"/>
                <a:cs typeface="Arial"/>
              </a:rPr>
              <a:t>my </a:t>
            </a:r>
            <a:r>
              <a:rPr sz="1880" spc="12" dirty="0">
                <a:latin typeface="Arial"/>
                <a:cs typeface="Arial"/>
              </a:rPr>
              <a:t>account </a:t>
            </a:r>
            <a:r>
              <a:rPr sz="1880" spc="21" dirty="0">
                <a:latin typeface="Arial"/>
                <a:cs typeface="Arial"/>
              </a:rPr>
              <a:t>after </a:t>
            </a:r>
            <a:r>
              <a:rPr sz="1880" spc="-18" dirty="0">
                <a:latin typeface="Arial"/>
                <a:cs typeface="Arial"/>
              </a:rPr>
              <a:t>each </a:t>
            </a:r>
            <a:r>
              <a:rPr sz="1880" spc="6" dirty="0">
                <a:latin typeface="Arial"/>
                <a:cs typeface="Arial"/>
              </a:rPr>
              <a:t>transaction </a:t>
            </a:r>
            <a:r>
              <a:rPr sz="1880" spc="-49" dirty="0">
                <a:latin typeface="Arial"/>
                <a:cs typeface="Arial"/>
              </a:rPr>
              <a:t>is </a:t>
            </a:r>
            <a:r>
              <a:rPr sz="1880" spc="52" dirty="0">
                <a:latin typeface="Arial"/>
                <a:cs typeface="Arial"/>
              </a:rPr>
              <a:t>applied</a:t>
            </a:r>
            <a:endParaRPr sz="1880">
              <a:latin typeface="Arial"/>
              <a:cs typeface="Arial"/>
            </a:endParaRPr>
          </a:p>
          <a:p>
            <a:pPr>
              <a:spcBef>
                <a:spcPts val="3"/>
              </a:spcBef>
            </a:pPr>
            <a:endParaRPr sz="3729">
              <a:latin typeface="Times New Roman"/>
              <a:cs typeface="Times New Roman"/>
            </a:endParaRPr>
          </a:p>
          <a:p>
            <a:pPr marL="26569">
              <a:spcBef>
                <a:spcPts val="3"/>
              </a:spcBef>
            </a:pPr>
            <a:r>
              <a:rPr sz="1880" b="1" i="1" spc="167" dirty="0">
                <a:solidFill>
                  <a:srgbClr val="0C63F2"/>
                </a:solidFill>
                <a:latin typeface="Gill Sans MT"/>
                <a:cs typeface="Gill Sans MT"/>
              </a:rPr>
              <a:t>As </a:t>
            </a:r>
            <a:r>
              <a:rPr sz="1880" b="1" i="1" spc="15" dirty="0">
                <a:solidFill>
                  <a:srgbClr val="0C63F2"/>
                </a:solidFill>
                <a:latin typeface="Gill Sans MT"/>
                <a:cs typeface="Gill Sans MT"/>
              </a:rPr>
              <a:t>an</a:t>
            </a:r>
            <a:r>
              <a:rPr sz="1880" b="1" i="1" spc="-161" dirty="0">
                <a:solidFill>
                  <a:srgbClr val="0C63F2"/>
                </a:solidFill>
                <a:latin typeface="Gill Sans MT"/>
                <a:cs typeface="Gill Sans MT"/>
              </a:rPr>
              <a:t> </a:t>
            </a:r>
            <a:r>
              <a:rPr sz="1880" spc="24" dirty="0">
                <a:latin typeface="Arial"/>
                <a:cs typeface="Arial"/>
              </a:rPr>
              <a:t>administrator</a:t>
            </a:r>
            <a:endParaRPr sz="1880">
              <a:latin typeface="Arial"/>
              <a:cs typeface="Arial"/>
            </a:endParaRPr>
          </a:p>
          <a:p>
            <a:pPr marL="26569">
              <a:spcBef>
                <a:spcPts val="343"/>
              </a:spcBef>
            </a:pPr>
            <a:r>
              <a:rPr sz="1880" b="1" i="1" spc="-39" dirty="0">
                <a:solidFill>
                  <a:srgbClr val="0C63F2"/>
                </a:solidFill>
                <a:latin typeface="Gill Sans MT"/>
                <a:cs typeface="Gill Sans MT"/>
              </a:rPr>
              <a:t>I </a:t>
            </a:r>
            <a:r>
              <a:rPr sz="1880" b="1" i="1" spc="58" dirty="0">
                <a:solidFill>
                  <a:srgbClr val="0C63F2"/>
                </a:solidFill>
                <a:latin typeface="Gill Sans MT"/>
                <a:cs typeface="Gill Sans MT"/>
              </a:rPr>
              <a:t>want </a:t>
            </a:r>
            <a:r>
              <a:rPr sz="1880" dirty="0">
                <a:latin typeface="Arial"/>
                <a:cs typeface="Arial"/>
              </a:rPr>
              <a:t>create </a:t>
            </a:r>
            <a:r>
              <a:rPr sz="1880" spc="42" dirty="0">
                <a:latin typeface="Arial"/>
                <a:cs typeface="Arial"/>
              </a:rPr>
              <a:t>other</a:t>
            </a:r>
            <a:r>
              <a:rPr sz="1880" spc="-3" dirty="0">
                <a:latin typeface="Arial"/>
                <a:cs typeface="Arial"/>
              </a:rPr>
              <a:t> </a:t>
            </a:r>
            <a:r>
              <a:rPr sz="1880" spc="12" dirty="0">
                <a:latin typeface="Arial"/>
                <a:cs typeface="Arial"/>
              </a:rPr>
              <a:t>administrators</a:t>
            </a:r>
            <a:endParaRPr sz="1880">
              <a:latin typeface="Arial"/>
              <a:cs typeface="Arial"/>
            </a:endParaRPr>
          </a:p>
          <a:p>
            <a:pPr marL="26569">
              <a:spcBef>
                <a:spcPts val="343"/>
              </a:spcBef>
            </a:pPr>
            <a:r>
              <a:rPr sz="1880" b="1" i="1" spc="103" dirty="0">
                <a:solidFill>
                  <a:srgbClr val="0C63F2"/>
                </a:solidFill>
                <a:latin typeface="Gill Sans MT"/>
                <a:cs typeface="Gill Sans MT"/>
              </a:rPr>
              <a:t>So </a:t>
            </a:r>
            <a:r>
              <a:rPr sz="1880" b="1" i="1" spc="33" dirty="0">
                <a:solidFill>
                  <a:srgbClr val="0C63F2"/>
                </a:solidFill>
                <a:latin typeface="Gill Sans MT"/>
                <a:cs typeface="Gill Sans MT"/>
              </a:rPr>
              <a:t>that </a:t>
            </a:r>
            <a:r>
              <a:rPr sz="1880" spc="-30" dirty="0">
                <a:latin typeface="Arial"/>
                <a:cs typeface="Arial"/>
              </a:rPr>
              <a:t>I </a:t>
            </a:r>
            <a:r>
              <a:rPr sz="1880" spc="-27" dirty="0">
                <a:latin typeface="Arial"/>
                <a:cs typeface="Arial"/>
              </a:rPr>
              <a:t>can </a:t>
            </a:r>
            <a:r>
              <a:rPr sz="1880" spc="42" dirty="0">
                <a:latin typeface="Arial"/>
                <a:cs typeface="Arial"/>
              </a:rPr>
              <a:t>delegate</a:t>
            </a:r>
            <a:r>
              <a:rPr sz="1880" spc="-164" dirty="0">
                <a:latin typeface="Arial"/>
                <a:cs typeface="Arial"/>
              </a:rPr>
              <a:t> </a:t>
            </a:r>
            <a:r>
              <a:rPr sz="1880" spc="-49" dirty="0">
                <a:latin typeface="Arial"/>
                <a:cs typeface="Arial"/>
              </a:rPr>
              <a:t>tasks</a:t>
            </a:r>
            <a:endParaRPr sz="18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8">
              <a:latin typeface="Times New Roman"/>
              <a:cs typeface="Times New Roman"/>
            </a:endParaRPr>
          </a:p>
          <a:p>
            <a:pPr marL="7701">
              <a:spcBef>
                <a:spcPts val="1995"/>
              </a:spcBef>
            </a:pPr>
            <a:r>
              <a:rPr sz="1880" b="1" i="1" spc="167" dirty="0">
                <a:solidFill>
                  <a:srgbClr val="0C63F2"/>
                </a:solidFill>
                <a:latin typeface="Gill Sans MT"/>
                <a:cs typeface="Gill Sans MT"/>
              </a:rPr>
              <a:t>As </a:t>
            </a:r>
            <a:r>
              <a:rPr sz="1880" b="1" i="1" spc="-18" dirty="0">
                <a:solidFill>
                  <a:srgbClr val="0C63F2"/>
                </a:solidFill>
                <a:latin typeface="Gill Sans MT"/>
                <a:cs typeface="Gill Sans MT"/>
              </a:rPr>
              <a:t>a</a:t>
            </a:r>
            <a:r>
              <a:rPr sz="1880" b="1" i="1" spc="-91" dirty="0">
                <a:solidFill>
                  <a:srgbClr val="0C63F2"/>
                </a:solidFill>
                <a:latin typeface="Gill Sans MT"/>
                <a:cs typeface="Gill Sans MT"/>
              </a:rPr>
              <a:t> </a:t>
            </a:r>
            <a:r>
              <a:rPr sz="1880" spc="12" dirty="0">
                <a:latin typeface="Arial"/>
                <a:cs typeface="Arial"/>
              </a:rPr>
              <a:t>marketer</a:t>
            </a:r>
            <a:endParaRPr sz="1880">
              <a:latin typeface="Arial"/>
              <a:cs typeface="Arial"/>
            </a:endParaRPr>
          </a:p>
          <a:p>
            <a:pPr marL="7701">
              <a:spcBef>
                <a:spcPts val="346"/>
              </a:spcBef>
            </a:pPr>
            <a:r>
              <a:rPr sz="1880" b="1" i="1" spc="-39" dirty="0">
                <a:solidFill>
                  <a:srgbClr val="0C63F2"/>
                </a:solidFill>
                <a:latin typeface="Gill Sans MT"/>
                <a:cs typeface="Gill Sans MT"/>
              </a:rPr>
              <a:t>I </a:t>
            </a:r>
            <a:r>
              <a:rPr sz="1880" b="1" i="1" spc="58" dirty="0">
                <a:solidFill>
                  <a:srgbClr val="0C63F2"/>
                </a:solidFill>
                <a:latin typeface="Gill Sans MT"/>
                <a:cs typeface="Gill Sans MT"/>
              </a:rPr>
              <a:t>want </a:t>
            </a:r>
            <a:r>
              <a:rPr sz="1880" dirty="0">
                <a:latin typeface="Arial"/>
                <a:cs typeface="Arial"/>
              </a:rPr>
              <a:t>create </a:t>
            </a:r>
            <a:r>
              <a:rPr sz="1880" spc="39" dirty="0">
                <a:latin typeface="Arial"/>
                <a:cs typeface="Arial"/>
              </a:rPr>
              <a:t>automated </a:t>
            </a:r>
            <a:r>
              <a:rPr sz="1880" spc="15" dirty="0">
                <a:latin typeface="Arial"/>
                <a:cs typeface="Arial"/>
              </a:rPr>
              <a:t>email</a:t>
            </a:r>
            <a:r>
              <a:rPr sz="1880" spc="-73" dirty="0">
                <a:latin typeface="Arial"/>
                <a:cs typeface="Arial"/>
              </a:rPr>
              <a:t> </a:t>
            </a:r>
            <a:r>
              <a:rPr sz="1880" spc="6" dirty="0">
                <a:latin typeface="Arial"/>
                <a:cs typeface="Arial"/>
              </a:rPr>
              <a:t>campaigns</a:t>
            </a:r>
            <a:endParaRPr sz="1880">
              <a:latin typeface="Arial"/>
              <a:cs typeface="Arial"/>
            </a:endParaRPr>
          </a:p>
          <a:p>
            <a:pPr marL="7701">
              <a:spcBef>
                <a:spcPts val="343"/>
              </a:spcBef>
            </a:pPr>
            <a:r>
              <a:rPr sz="1880" b="1" i="1" spc="103" dirty="0">
                <a:solidFill>
                  <a:srgbClr val="0C63F2"/>
                </a:solidFill>
                <a:latin typeface="Gill Sans MT"/>
                <a:cs typeface="Gill Sans MT"/>
              </a:rPr>
              <a:t>So </a:t>
            </a:r>
            <a:r>
              <a:rPr sz="1880" b="1" i="1" spc="33" dirty="0">
                <a:solidFill>
                  <a:srgbClr val="0C63F2"/>
                </a:solidFill>
                <a:latin typeface="Gill Sans MT"/>
                <a:cs typeface="Gill Sans MT"/>
              </a:rPr>
              <a:t>that </a:t>
            </a:r>
            <a:r>
              <a:rPr sz="1880" spc="-30" dirty="0">
                <a:latin typeface="Arial"/>
                <a:cs typeface="Arial"/>
              </a:rPr>
              <a:t>I </a:t>
            </a:r>
            <a:r>
              <a:rPr sz="1880" spc="-27" dirty="0">
                <a:latin typeface="Arial"/>
                <a:cs typeface="Arial"/>
              </a:rPr>
              <a:t>can </a:t>
            </a:r>
            <a:r>
              <a:rPr sz="1880" spc="27" dirty="0">
                <a:latin typeface="Arial"/>
                <a:cs typeface="Arial"/>
              </a:rPr>
              <a:t>keep </a:t>
            </a:r>
            <a:r>
              <a:rPr sz="1880" spc="-6" dirty="0">
                <a:latin typeface="Arial"/>
                <a:cs typeface="Arial"/>
              </a:rPr>
              <a:t>evaluators</a:t>
            </a:r>
            <a:r>
              <a:rPr sz="1880" spc="-221" dirty="0">
                <a:latin typeface="Arial"/>
                <a:cs typeface="Arial"/>
              </a:rPr>
              <a:t> </a:t>
            </a:r>
            <a:r>
              <a:rPr sz="1880" spc="45" dirty="0">
                <a:latin typeface="Arial"/>
                <a:cs typeface="Arial"/>
              </a:rPr>
              <a:t>engaged</a:t>
            </a:r>
            <a:endParaRPr sz="188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80334" y="1568339"/>
            <a:ext cx="1269911" cy="1352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9880334" y="3066834"/>
            <a:ext cx="1269911" cy="1352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9880334" y="4717718"/>
            <a:ext cx="1269911" cy="1352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45" y="14905"/>
            <a:ext cx="4065127" cy="1240439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-76" dirty="0"/>
              <a:t>user </a:t>
            </a:r>
            <a:r>
              <a:rPr spc="3" dirty="0"/>
              <a:t>story</a:t>
            </a:r>
            <a:r>
              <a:rPr spc="173" dirty="0"/>
              <a:t> </a:t>
            </a:r>
            <a:r>
              <a:rPr spc="-82" dirty="0"/>
              <a:t>checklist</a:t>
            </a:r>
          </a:p>
        </p:txBody>
      </p:sp>
      <p:sp>
        <p:nvSpPr>
          <p:cNvPr id="3" name="object 3"/>
          <p:cNvSpPr/>
          <p:nvPr/>
        </p:nvSpPr>
        <p:spPr>
          <a:xfrm>
            <a:off x="509940" y="1483090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5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509940" y="2139474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509940" y="2832742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509940" y="3526010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509940" y="4219277"/>
            <a:ext cx="470934" cy="470934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C63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1256288" y="1547939"/>
            <a:ext cx="8666263" cy="2996761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880" spc="9" dirty="0">
                <a:latin typeface="Arial"/>
                <a:cs typeface="Arial"/>
              </a:rPr>
              <a:t>Keep </a:t>
            </a:r>
            <a:r>
              <a:rPr sz="1880" spc="45" dirty="0">
                <a:latin typeface="Arial"/>
                <a:cs typeface="Arial"/>
              </a:rPr>
              <a:t>them</a:t>
            </a:r>
            <a:r>
              <a:rPr sz="1880" spc="-73" dirty="0">
                <a:latin typeface="Arial"/>
                <a:cs typeface="Arial"/>
              </a:rPr>
              <a:t> </a:t>
            </a:r>
            <a:r>
              <a:rPr sz="1880" spc="15" dirty="0">
                <a:latin typeface="Arial"/>
                <a:cs typeface="Arial"/>
              </a:rPr>
              <a:t>short</a:t>
            </a:r>
            <a:endParaRPr sz="18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17" dirty="0">
              <a:latin typeface="Times New Roman"/>
              <a:cs typeface="Times New Roman"/>
            </a:endParaRPr>
          </a:p>
          <a:p>
            <a:pPr marL="7701"/>
            <a:r>
              <a:rPr sz="1880" spc="9" dirty="0">
                <a:latin typeface="Arial"/>
                <a:cs typeface="Arial"/>
              </a:rPr>
              <a:t>Keep </a:t>
            </a:r>
            <a:r>
              <a:rPr sz="1880" spc="45" dirty="0">
                <a:latin typeface="Arial"/>
                <a:cs typeface="Arial"/>
              </a:rPr>
              <a:t>them</a:t>
            </a:r>
            <a:r>
              <a:rPr sz="1880" spc="-73" dirty="0">
                <a:latin typeface="Arial"/>
                <a:cs typeface="Arial"/>
              </a:rPr>
              <a:t> </a:t>
            </a:r>
            <a:r>
              <a:rPr sz="1880" spc="18" dirty="0">
                <a:latin typeface="Arial"/>
                <a:cs typeface="Arial"/>
              </a:rPr>
              <a:t>simple</a:t>
            </a:r>
            <a:endParaRPr sz="1880" dirty="0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2759" dirty="0">
              <a:latin typeface="Times New Roman"/>
              <a:cs typeface="Times New Roman"/>
            </a:endParaRPr>
          </a:p>
          <a:p>
            <a:pPr marL="7701"/>
            <a:r>
              <a:rPr sz="1880" spc="27" dirty="0">
                <a:latin typeface="Arial"/>
                <a:cs typeface="Arial"/>
              </a:rPr>
              <a:t>Write </a:t>
            </a:r>
            <a:r>
              <a:rPr sz="1880" spc="36" dirty="0">
                <a:latin typeface="Arial"/>
                <a:cs typeface="Arial"/>
              </a:rPr>
              <a:t>from </a:t>
            </a:r>
            <a:r>
              <a:rPr sz="1880" spc="42" dirty="0">
                <a:latin typeface="Arial"/>
                <a:cs typeface="Arial"/>
              </a:rPr>
              <a:t>the </a:t>
            </a:r>
            <a:r>
              <a:rPr sz="1880" spc="18" dirty="0">
                <a:latin typeface="Arial"/>
                <a:cs typeface="Arial"/>
              </a:rPr>
              <a:t>perspective </a:t>
            </a:r>
            <a:r>
              <a:rPr sz="1880" spc="61" dirty="0">
                <a:latin typeface="Arial"/>
                <a:cs typeface="Arial"/>
              </a:rPr>
              <a:t>of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370" dirty="0">
                <a:latin typeface="Arial"/>
                <a:cs typeface="Arial"/>
              </a:rPr>
              <a:t> </a:t>
            </a:r>
            <a:r>
              <a:rPr sz="1880" spc="-27" dirty="0">
                <a:latin typeface="Arial"/>
                <a:cs typeface="Arial"/>
              </a:rPr>
              <a:t>user</a:t>
            </a:r>
            <a:endParaRPr sz="1880" dirty="0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2759" dirty="0">
              <a:latin typeface="Times New Roman"/>
              <a:cs typeface="Times New Roman"/>
            </a:endParaRPr>
          </a:p>
          <a:p>
            <a:pPr marL="7701"/>
            <a:r>
              <a:rPr sz="1880" spc="9" dirty="0">
                <a:latin typeface="Arial"/>
                <a:cs typeface="Arial"/>
              </a:rPr>
              <a:t>Make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33" dirty="0">
                <a:latin typeface="Arial"/>
                <a:cs typeface="Arial"/>
              </a:rPr>
              <a:t>value/benefit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61" dirty="0">
                <a:latin typeface="Arial"/>
                <a:cs typeface="Arial"/>
              </a:rPr>
              <a:t>of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dirty="0">
                <a:latin typeface="Arial"/>
                <a:cs typeface="Arial"/>
              </a:rPr>
              <a:t>story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-6" dirty="0">
                <a:latin typeface="Arial"/>
                <a:cs typeface="Arial"/>
              </a:rPr>
              <a:t>clear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6" dirty="0">
                <a:latin typeface="Arial"/>
                <a:cs typeface="Arial"/>
              </a:rPr>
              <a:t>-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9" dirty="0">
                <a:latin typeface="Arial"/>
                <a:cs typeface="Arial"/>
              </a:rPr>
              <a:t>what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49" dirty="0">
                <a:latin typeface="Arial"/>
                <a:cs typeface="Arial"/>
              </a:rPr>
              <a:t>is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21" dirty="0">
                <a:latin typeface="Arial"/>
                <a:cs typeface="Arial"/>
              </a:rPr>
              <a:t>reason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for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42" dirty="0">
                <a:latin typeface="Arial"/>
                <a:cs typeface="Arial"/>
              </a:rPr>
              <a:t>the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-27" dirty="0">
                <a:latin typeface="Arial"/>
                <a:cs typeface="Arial"/>
              </a:rPr>
              <a:t>story?</a:t>
            </a:r>
            <a:endParaRPr sz="1880" dirty="0">
              <a:latin typeface="Arial"/>
              <a:cs typeface="Arial"/>
            </a:endParaRPr>
          </a:p>
          <a:p>
            <a:pPr marL="7701" marR="3081">
              <a:lnSpc>
                <a:spcPct val="241600"/>
              </a:lnSpc>
              <a:spcBef>
                <a:spcPts val="52"/>
              </a:spcBef>
            </a:pPr>
            <a:r>
              <a:rPr sz="1880" spc="9" dirty="0">
                <a:latin typeface="Arial"/>
                <a:cs typeface="Arial"/>
              </a:rPr>
              <a:t>Describe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b="1" spc="-3" dirty="0">
                <a:latin typeface="Arial"/>
                <a:cs typeface="Arial"/>
              </a:rPr>
              <a:t>one</a:t>
            </a:r>
            <a:r>
              <a:rPr sz="1880" b="1" spc="42" dirty="0">
                <a:latin typeface="Arial"/>
                <a:cs typeface="Arial"/>
              </a:rPr>
              <a:t> </a:t>
            </a:r>
            <a:r>
              <a:rPr sz="1880" spc="27" dirty="0">
                <a:latin typeface="Arial"/>
                <a:cs typeface="Arial"/>
              </a:rPr>
              <a:t>piece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61" dirty="0">
                <a:latin typeface="Arial"/>
                <a:cs typeface="Arial"/>
              </a:rPr>
              <a:t>of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9" dirty="0">
                <a:latin typeface="Arial"/>
                <a:cs typeface="Arial"/>
              </a:rPr>
              <a:t>functionality.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3" dirty="0">
                <a:latin typeface="Arial"/>
                <a:cs typeface="Arial"/>
              </a:rPr>
              <a:t>If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9" dirty="0">
                <a:latin typeface="Arial"/>
                <a:cs typeface="Arial"/>
              </a:rPr>
              <a:t>you</a:t>
            </a:r>
            <a:r>
              <a:rPr sz="1880" spc="-27" dirty="0">
                <a:latin typeface="Arial"/>
                <a:cs typeface="Arial"/>
              </a:rPr>
              <a:t> have </a:t>
            </a:r>
            <a:r>
              <a:rPr sz="1880" spc="94" dirty="0">
                <a:latin typeface="Arial"/>
                <a:cs typeface="Arial"/>
              </a:rPr>
              <a:t>to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27" dirty="0">
                <a:latin typeface="Arial"/>
                <a:cs typeface="Arial"/>
              </a:rPr>
              <a:t>write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b="1" spc="-12" dirty="0">
                <a:latin typeface="Arial"/>
                <a:cs typeface="Arial"/>
              </a:rPr>
              <a:t>and</a:t>
            </a:r>
            <a:r>
              <a:rPr sz="1880" b="1" spc="-27" dirty="0">
                <a:latin typeface="Arial"/>
                <a:cs typeface="Arial"/>
              </a:rPr>
              <a:t> </a:t>
            </a:r>
            <a:r>
              <a:rPr sz="1880" dirty="0">
                <a:latin typeface="Arial"/>
                <a:cs typeface="Arial"/>
              </a:rPr>
              <a:t>break</a:t>
            </a:r>
            <a:r>
              <a:rPr sz="1880" spc="-30" dirty="0">
                <a:latin typeface="Arial"/>
                <a:cs typeface="Arial"/>
              </a:rPr>
              <a:t> </a:t>
            </a:r>
            <a:r>
              <a:rPr sz="1880" spc="73" dirty="0">
                <a:latin typeface="Arial"/>
                <a:cs typeface="Arial"/>
              </a:rPr>
              <a:t>it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61" dirty="0">
                <a:latin typeface="Arial"/>
                <a:cs typeface="Arial"/>
              </a:rPr>
              <a:t>into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58" dirty="0">
                <a:latin typeface="Arial"/>
                <a:cs typeface="Arial"/>
              </a:rPr>
              <a:t>2</a:t>
            </a:r>
            <a:r>
              <a:rPr sz="1880" spc="-27" dirty="0">
                <a:latin typeface="Arial"/>
                <a:cs typeface="Arial"/>
              </a:rPr>
              <a:t> </a:t>
            </a:r>
            <a:r>
              <a:rPr sz="1880" spc="-3" dirty="0">
                <a:latin typeface="Arial"/>
                <a:cs typeface="Arial"/>
              </a:rPr>
              <a:t>stories</a:t>
            </a:r>
            <a:endParaRPr sz="188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2839" y="1530243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552839" y="2184247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552839" y="2876348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552839" y="3568450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552839" y="4266900"/>
            <a:ext cx="380973" cy="380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9146078" y="860885"/>
            <a:ext cx="2503806" cy="243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9178673" y="893426"/>
            <a:ext cx="2438613" cy="2365451"/>
          </a:xfrm>
          <a:custGeom>
            <a:avLst/>
            <a:gdLst/>
            <a:ahLst/>
            <a:cxnLst/>
            <a:rect l="l" t="t" r="r" b="b"/>
            <a:pathLst>
              <a:path w="4021455" h="3900804">
                <a:moveTo>
                  <a:pt x="3907102" y="0"/>
                </a:moveTo>
                <a:lnTo>
                  <a:pt x="114861" y="0"/>
                </a:lnTo>
                <a:lnTo>
                  <a:pt x="92720" y="87"/>
                </a:lnTo>
                <a:lnTo>
                  <a:pt x="47188" y="5608"/>
                </a:lnTo>
                <a:lnTo>
                  <a:pt x="12274" y="33587"/>
                </a:lnTo>
                <a:lnTo>
                  <a:pt x="610" y="75254"/>
                </a:lnTo>
                <a:lnTo>
                  <a:pt x="0" y="92593"/>
                </a:lnTo>
                <a:lnTo>
                  <a:pt x="7" y="3807743"/>
                </a:lnTo>
                <a:lnTo>
                  <a:pt x="5514" y="3853060"/>
                </a:lnTo>
                <a:lnTo>
                  <a:pt x="33495" y="3887967"/>
                </a:lnTo>
                <a:lnTo>
                  <a:pt x="75102" y="3899635"/>
                </a:lnTo>
                <a:lnTo>
                  <a:pt x="114348" y="3900336"/>
                </a:lnTo>
                <a:lnTo>
                  <a:pt x="3906589" y="3900336"/>
                </a:lnTo>
                <a:lnTo>
                  <a:pt x="3946284" y="3899635"/>
                </a:lnTo>
                <a:lnTo>
                  <a:pt x="3987955" y="3887967"/>
                </a:lnTo>
                <a:lnTo>
                  <a:pt x="4015936" y="3853060"/>
                </a:lnTo>
                <a:lnTo>
                  <a:pt x="4021451" y="3807743"/>
                </a:lnTo>
                <a:lnTo>
                  <a:pt x="4021443" y="92593"/>
                </a:lnTo>
                <a:lnTo>
                  <a:pt x="4015936" y="47276"/>
                </a:lnTo>
                <a:lnTo>
                  <a:pt x="3987955" y="12368"/>
                </a:lnTo>
                <a:lnTo>
                  <a:pt x="3946348" y="701"/>
                </a:lnTo>
                <a:lnTo>
                  <a:pt x="3907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9178620" y="893426"/>
            <a:ext cx="2438999" cy="2365451"/>
          </a:xfrm>
          <a:custGeom>
            <a:avLst/>
            <a:gdLst/>
            <a:ahLst/>
            <a:cxnLst/>
            <a:rect l="l" t="t" r="r" b="b"/>
            <a:pathLst>
              <a:path w="4022090" h="3900804">
                <a:moveTo>
                  <a:pt x="114441" y="0"/>
                </a:moveTo>
                <a:lnTo>
                  <a:pt x="3907194" y="0"/>
                </a:lnTo>
                <a:lnTo>
                  <a:pt x="3929042" y="87"/>
                </a:lnTo>
                <a:lnTo>
                  <a:pt x="3974359" y="5608"/>
                </a:lnTo>
                <a:lnTo>
                  <a:pt x="4009266" y="33586"/>
                </a:lnTo>
                <a:lnTo>
                  <a:pt x="4020934" y="75254"/>
                </a:lnTo>
                <a:lnTo>
                  <a:pt x="4021635" y="114950"/>
                </a:lnTo>
                <a:lnTo>
                  <a:pt x="4021635" y="3785895"/>
                </a:lnTo>
                <a:lnTo>
                  <a:pt x="4020934" y="3825145"/>
                </a:lnTo>
                <a:lnTo>
                  <a:pt x="4009266" y="3866750"/>
                </a:lnTo>
                <a:lnTo>
                  <a:pt x="3974359" y="3894728"/>
                </a:lnTo>
                <a:lnTo>
                  <a:pt x="3928827" y="3900249"/>
                </a:lnTo>
                <a:lnTo>
                  <a:pt x="3906685" y="3900336"/>
                </a:lnTo>
                <a:lnTo>
                  <a:pt x="114441" y="3900336"/>
                </a:lnTo>
                <a:lnTo>
                  <a:pt x="75190" y="3899635"/>
                </a:lnTo>
                <a:lnTo>
                  <a:pt x="33586" y="3887967"/>
                </a:lnTo>
                <a:lnTo>
                  <a:pt x="5608" y="3853060"/>
                </a:lnTo>
                <a:lnTo>
                  <a:pt x="87" y="3807529"/>
                </a:lnTo>
                <a:lnTo>
                  <a:pt x="0" y="3785387"/>
                </a:lnTo>
                <a:lnTo>
                  <a:pt x="0" y="114441"/>
                </a:lnTo>
                <a:lnTo>
                  <a:pt x="701" y="75190"/>
                </a:lnTo>
                <a:lnTo>
                  <a:pt x="12369" y="33586"/>
                </a:lnTo>
                <a:lnTo>
                  <a:pt x="47275" y="5608"/>
                </a:lnTo>
                <a:lnTo>
                  <a:pt x="92808" y="87"/>
                </a:lnTo>
                <a:lnTo>
                  <a:pt x="114950" y="0"/>
                </a:lnTo>
                <a:lnTo>
                  <a:pt x="114441" y="0"/>
                </a:lnTo>
                <a:close/>
              </a:path>
            </a:pathLst>
          </a:custGeom>
          <a:ln w="3664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9323250" y="1239700"/>
            <a:ext cx="224798" cy="224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9323250" y="1753409"/>
            <a:ext cx="224798" cy="224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9323250" y="2267118"/>
            <a:ext cx="224798" cy="2219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9323250" y="2781104"/>
            <a:ext cx="224798" cy="222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9739367" y="1280223"/>
            <a:ext cx="65461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57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9739328" y="1417394"/>
            <a:ext cx="1317306" cy="0"/>
          </a:xfrm>
          <a:custGeom>
            <a:avLst/>
            <a:gdLst/>
            <a:ahLst/>
            <a:cxnLst/>
            <a:rect l="l" t="t" r="r" b="b"/>
            <a:pathLst>
              <a:path w="2172334">
                <a:moveTo>
                  <a:pt x="0" y="0"/>
                </a:moveTo>
                <a:lnTo>
                  <a:pt x="2172328" y="0"/>
                </a:lnTo>
              </a:path>
            </a:pathLst>
          </a:custGeom>
          <a:ln w="34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9739367" y="1712499"/>
            <a:ext cx="65461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57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9739328" y="1849668"/>
            <a:ext cx="1317306" cy="0"/>
          </a:xfrm>
          <a:custGeom>
            <a:avLst/>
            <a:gdLst/>
            <a:ahLst/>
            <a:cxnLst/>
            <a:rect l="l" t="t" r="r" b="b"/>
            <a:pathLst>
              <a:path w="2172334">
                <a:moveTo>
                  <a:pt x="0" y="0"/>
                </a:moveTo>
                <a:lnTo>
                  <a:pt x="2172328" y="0"/>
                </a:lnTo>
              </a:path>
            </a:pathLst>
          </a:custGeom>
          <a:ln w="34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9739368" y="1995111"/>
            <a:ext cx="1653082" cy="0"/>
          </a:xfrm>
          <a:custGeom>
            <a:avLst/>
            <a:gdLst/>
            <a:ahLst/>
            <a:cxnLst/>
            <a:rect l="l" t="t" r="r" b="b"/>
            <a:pathLst>
              <a:path w="2726055">
                <a:moveTo>
                  <a:pt x="0" y="0"/>
                </a:moveTo>
                <a:lnTo>
                  <a:pt x="272593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9739341" y="2298475"/>
            <a:ext cx="1317306" cy="0"/>
          </a:xfrm>
          <a:custGeom>
            <a:avLst/>
            <a:gdLst/>
            <a:ahLst/>
            <a:cxnLst/>
            <a:rect l="l" t="t" r="r" b="b"/>
            <a:pathLst>
              <a:path w="2172334">
                <a:moveTo>
                  <a:pt x="0" y="0"/>
                </a:moveTo>
                <a:lnTo>
                  <a:pt x="2172328" y="0"/>
                </a:lnTo>
              </a:path>
            </a:pathLst>
          </a:custGeom>
          <a:ln w="34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9739380" y="2443918"/>
            <a:ext cx="1653082" cy="0"/>
          </a:xfrm>
          <a:custGeom>
            <a:avLst/>
            <a:gdLst/>
            <a:ahLst/>
            <a:cxnLst/>
            <a:rect l="l" t="t" r="r" b="b"/>
            <a:pathLst>
              <a:path w="2726055">
                <a:moveTo>
                  <a:pt x="0" y="0"/>
                </a:moveTo>
                <a:lnTo>
                  <a:pt x="272593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9739380" y="2709998"/>
            <a:ext cx="65461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57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9739341" y="2847168"/>
            <a:ext cx="1317306" cy="0"/>
          </a:xfrm>
          <a:custGeom>
            <a:avLst/>
            <a:gdLst/>
            <a:ahLst/>
            <a:cxnLst/>
            <a:rect l="l" t="t" r="r" b="b"/>
            <a:pathLst>
              <a:path w="2172334">
                <a:moveTo>
                  <a:pt x="0" y="0"/>
                </a:moveTo>
                <a:lnTo>
                  <a:pt x="2172328" y="0"/>
                </a:lnTo>
              </a:path>
            </a:pathLst>
          </a:custGeom>
          <a:ln w="34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9739380" y="2992611"/>
            <a:ext cx="1653082" cy="0"/>
          </a:xfrm>
          <a:custGeom>
            <a:avLst/>
            <a:gdLst/>
            <a:ahLst/>
            <a:cxnLst/>
            <a:rect l="l" t="t" r="r" b="b"/>
            <a:pathLst>
              <a:path w="2726055">
                <a:moveTo>
                  <a:pt x="0" y="0"/>
                </a:moveTo>
                <a:lnTo>
                  <a:pt x="272593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1F29-2DA8-9D00-AD27-F8454A07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CDADC-EC64-49BA-1D93-1FB4B96AC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727D-B499-63BF-3431-8B1C1537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0295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7A61-6CA1-8799-392B-4F64FAA9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2CDA-650C-B5D3-0480-CEF73863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9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E2C86-4AAB-9A8C-DA92-BA2FDA231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58" b="16455"/>
          <a:stretch/>
        </p:blipFill>
        <p:spPr>
          <a:xfrm>
            <a:off x="670680" y="2701031"/>
            <a:ext cx="10051651" cy="34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072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6_TF89080264_Win32" id="{3731C29E-5360-473C-90D9-D1C830F1D8DB}" vid="{D8C77459-7CB2-421D-BDB2-D3DF8339E0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9ABD6B446C9440AFF7DA9515D940AB" ma:contentTypeVersion="4" ma:contentTypeDescription="Create a new document." ma:contentTypeScope="" ma:versionID="594dc8f0054d334c2ee7e971c0103d85">
  <xsd:schema xmlns:xsd="http://www.w3.org/2001/XMLSchema" xmlns:xs="http://www.w3.org/2001/XMLSchema" xmlns:p="http://schemas.microsoft.com/office/2006/metadata/properties" xmlns:ns2="84f8a895-13a0-4d83-ad72-be089998c95f" targetNamespace="http://schemas.microsoft.com/office/2006/metadata/properties" ma:root="true" ma:fieldsID="3e0f735fa5b407ff10c9eedfe0168588" ns2:_="">
    <xsd:import namespace="84f8a895-13a0-4d83-ad72-be089998c9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8a895-13a0-4d83-ad72-be089998c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A6410A-330B-445C-89A8-8A6446529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8a895-13a0-4d83-ad72-be089998c9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{95159CB4-CA70-40B3-9FC1-9FDD65EB9465}tf89080264_win32</Template>
  <TotalTime>49</TotalTime>
  <Words>953</Words>
  <Application>Microsoft Office PowerPoint</Application>
  <PresentationFormat>Widescreen</PresentationFormat>
  <Paragraphs>174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Brush</vt:lpstr>
      <vt:lpstr>User Stories and Acceptance Criteria</vt:lpstr>
      <vt:lpstr>Learning Objectives</vt:lpstr>
      <vt:lpstr>User Stories</vt:lpstr>
      <vt:lpstr>definition: user story</vt:lpstr>
      <vt:lpstr>user story template</vt:lpstr>
      <vt:lpstr>examples: user stories</vt:lpstr>
      <vt:lpstr>user story checklist</vt:lpstr>
      <vt:lpstr>User Stories</vt:lpstr>
      <vt:lpstr>Advantages</vt:lpstr>
      <vt:lpstr>PowerPoint Presentation</vt:lpstr>
      <vt:lpstr>User Stories</vt:lpstr>
      <vt:lpstr>Keys to good user stories</vt:lpstr>
      <vt:lpstr>1 Focus on the user</vt:lpstr>
      <vt:lpstr>2 Facilitate a Conversation</vt:lpstr>
      <vt:lpstr>3 Simple and Concise</vt:lpstr>
      <vt:lpstr>3 Simple and Concise</vt:lpstr>
      <vt:lpstr>5 Decompose Stories</vt:lpstr>
      <vt:lpstr>Practice: Writing User Stories</vt:lpstr>
      <vt:lpstr>Practice: Writing User Stories Example Answer</vt:lpstr>
      <vt:lpstr>Activity 1:  User Stories</vt:lpstr>
      <vt:lpstr>Acceptance Criteria</vt:lpstr>
      <vt:lpstr>Acceptance Criteria</vt:lpstr>
      <vt:lpstr>Acceptance Criteria</vt:lpstr>
      <vt:lpstr>Acceptance Criteria: Why?</vt:lpstr>
      <vt:lpstr>Acceptance Criteria: Why?</vt:lpstr>
      <vt:lpstr>Acceptance Criteria</vt:lpstr>
      <vt:lpstr>example: acceptance criteria</vt:lpstr>
      <vt:lpstr>example: acceptance criteria</vt:lpstr>
      <vt:lpstr>acceptance criteria should include</vt:lpstr>
      <vt:lpstr>Activity 2: Acceptance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 and Acceptance Criteria</dc:title>
  <dc:creator>Adaeze Badipe</dc:creator>
  <cp:lastModifiedBy>Adaeze Badipe</cp:lastModifiedBy>
  <cp:revision>2</cp:revision>
  <dcterms:created xsi:type="dcterms:W3CDTF">2023-10-16T07:24:45Z</dcterms:created>
  <dcterms:modified xsi:type="dcterms:W3CDTF">2025-03-13T10:25:34Z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0x010100B39ABD6B446C9440AFF7DA9515D940AB</vt:lpwstr>
  </property>
</Properties>
</file>