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aleway"/>
      <p:regular r:id="rId32"/>
      <p:bold r:id="rId33"/>
      <p:italic r:id="rId34"/>
      <p:boldItalic r:id="rId35"/>
    </p:embeddedFont>
    <p:embeddedFont>
      <p:font typeface="Proxima Nova"/>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ProximaNova-bold.fntdata"/><Relationship Id="rId14" Type="http://schemas.openxmlformats.org/officeDocument/2006/relationships/slide" Target="slides/slide10.xml"/><Relationship Id="rId36" Type="http://schemas.openxmlformats.org/officeDocument/2006/relationships/font" Target="fonts/ProximaNova-regular.fntdata"/><Relationship Id="rId17" Type="http://schemas.openxmlformats.org/officeDocument/2006/relationships/slide" Target="slides/slide13.xml"/><Relationship Id="rId39" Type="http://schemas.openxmlformats.org/officeDocument/2006/relationships/font" Target="fonts/ProximaNova-boldItalic.fntdata"/><Relationship Id="rId16" Type="http://schemas.openxmlformats.org/officeDocument/2006/relationships/slide" Target="slides/slide12.xml"/><Relationship Id="rId38" Type="http://schemas.openxmlformats.org/officeDocument/2006/relationships/font" Target="fonts/ProximaNov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ambition.com/" TargetMode="External"/><Relationship Id="rId4" Type="http://schemas.openxmlformats.org/officeDocument/2006/relationships/hyperlink" Target="https://www.salesforce.com/in/products/sales-cloud/overview/" TargetMode="External"/><Relationship Id="rId5" Type="http://schemas.openxmlformats.org/officeDocument/2006/relationships/hyperlink" Target="https://www.infusionsoft.com/" TargetMode="External"/><Relationship Id="rId6" Type="http://schemas.openxmlformats.org/officeDocument/2006/relationships/hyperlink" Target="https://www.xceleration.com/" TargetMode="External"/><Relationship Id="rId7" Type="http://schemas.openxmlformats.org/officeDocument/2006/relationships/hyperlink" Target="https://leveleleven.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www.who.int/substance_abuse/publications/global_alcohol_report/profiles/fra.pdf" TargetMode="External"/><Relationship Id="rId6" Type="http://schemas.openxmlformats.org/officeDocument/2006/relationships/hyperlink" Target="http://www.who.int/substance_abuse/publications/global_alcohol_report/profiles/ita.pdf" TargetMode="External"/><Relationship Id="rId7" Type="http://schemas.openxmlformats.org/officeDocument/2006/relationships/hyperlink" Target="http://www.who.int/substance_abuse/publications/global_alcohol_report/profiles/pr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Font typeface="Arial"/>
              <a:buNone/>
            </a:pPr>
            <a:r>
              <a:rPr b="0" lang="en" sz="3600">
                <a:solidFill>
                  <a:srgbClr val="FFFFFF"/>
                </a:solidFill>
                <a:latin typeface="Proxima Nova"/>
                <a:ea typeface="Proxima Nova"/>
                <a:cs typeface="Proxima Nova"/>
                <a:sym typeface="Proxima Nova"/>
              </a:rPr>
              <a:t>Campus Beats’18</a:t>
            </a:r>
            <a:endParaRPr b="0" sz="3600">
              <a:solidFill>
                <a:srgbClr val="FFFFFF"/>
              </a:solidFill>
              <a:latin typeface="Proxima Nova"/>
              <a:ea typeface="Proxima Nova"/>
              <a:cs typeface="Proxima Nova"/>
              <a:sym typeface="Proxima Nova"/>
            </a:endParaRPr>
          </a:p>
          <a:p>
            <a:pPr indent="0" lvl="0" marL="0">
              <a:spcBef>
                <a:spcPts val="0"/>
              </a:spcBef>
              <a:spcAft>
                <a:spcPts val="0"/>
              </a:spcAft>
              <a:buClr>
                <a:schemeClr val="dk2"/>
              </a:buClr>
              <a:buFont typeface="Arial"/>
              <a:buNone/>
            </a:pPr>
            <a:r>
              <a:rPr b="0" lang="en" sz="3600">
                <a:solidFill>
                  <a:srgbClr val="FFFFFF"/>
                </a:solidFill>
                <a:latin typeface="Proxima Nova"/>
                <a:ea typeface="Proxima Nova"/>
                <a:cs typeface="Proxima Nova"/>
                <a:sym typeface="Proxima Nova"/>
              </a:rPr>
              <a:t>FineWine | Go-to-market Strategy</a:t>
            </a:r>
            <a:endParaRPr b="0" sz="3600">
              <a:solidFill>
                <a:srgbClr val="FFFFFF"/>
              </a:solidFill>
              <a:latin typeface="Proxima Nova"/>
              <a:ea typeface="Proxima Nova"/>
              <a:cs typeface="Proxima Nova"/>
              <a:sym typeface="Proxima Nova"/>
            </a:endParaRPr>
          </a:p>
          <a:p>
            <a:pPr indent="0" lvl="0" marL="0" rtl="0">
              <a:spcBef>
                <a:spcPts val="0"/>
              </a:spcBef>
              <a:spcAft>
                <a:spcPts val="0"/>
              </a:spcAft>
              <a:buNone/>
            </a:pPr>
            <a:r>
              <a:t/>
            </a:r>
            <a:endParaRPr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235225" y="69500"/>
            <a:ext cx="7145025" cy="500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856450" y="791450"/>
            <a:ext cx="7824900" cy="37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The graph above shows the wine consumption trend in Italy over the period 2013-2026.</a:t>
            </a:r>
            <a:endParaRPr/>
          </a:p>
          <a:p>
            <a:pPr indent="0" lvl="0" marL="0">
              <a:spcBef>
                <a:spcPts val="1600"/>
              </a:spcBef>
              <a:spcAft>
                <a:spcPts val="0"/>
              </a:spcAft>
              <a:buClr>
                <a:schemeClr val="dk2"/>
              </a:buClr>
              <a:buSzPts val="1100"/>
              <a:buFont typeface="Arial"/>
              <a:buNone/>
            </a:pPr>
            <a:r>
              <a:rPr lang="en"/>
              <a:t>As we can infer from the graph that there is a gradual decrease in consumption over the period. Using equation of linear regression, the following equation was formed on,  y=-7e+07x+1e+11.</a:t>
            </a:r>
            <a:endParaRPr/>
          </a:p>
          <a:p>
            <a:pPr indent="0" lvl="0" marL="0">
              <a:spcBef>
                <a:spcPts val="1600"/>
              </a:spcBef>
              <a:spcAft>
                <a:spcPts val="0"/>
              </a:spcAft>
              <a:buNone/>
            </a:pPr>
            <a:r>
              <a:rPr lang="en"/>
              <a:t>Where x represents the year and y represents the total consumption. </a:t>
            </a:r>
            <a:endParaRPr/>
          </a:p>
          <a:p>
            <a:pPr indent="0" lvl="0" marL="0">
              <a:spcBef>
                <a:spcPts val="1600"/>
              </a:spcBef>
              <a:spcAft>
                <a:spcPts val="0"/>
              </a:spcAft>
              <a:buClr>
                <a:schemeClr val="dk2"/>
              </a:buClr>
              <a:buSzPts val="1100"/>
              <a:buFont typeface="Arial"/>
              <a:buNone/>
            </a:pPr>
            <a:r>
              <a:rPr lang="en"/>
              <a:t>We figure out there is a linear decrease in the consumption of wine. So, there will be a gradual downfall in the demand of FineWine products in Italy.</a:t>
            </a:r>
            <a:endParaRPr/>
          </a:p>
          <a:p>
            <a:pPr indent="0" lvl="0" marL="0">
              <a:spcBef>
                <a:spcPts val="1600"/>
              </a:spcBef>
              <a:spcAft>
                <a:spcPts val="0"/>
              </a:spcAft>
              <a:buClr>
                <a:schemeClr val="dk2"/>
              </a:buClr>
              <a:buSzPts val="1100"/>
              <a:buFont typeface="Arial"/>
              <a:buNone/>
            </a:pPr>
            <a:r>
              <a:t/>
            </a:r>
            <a:endParaRPr/>
          </a:p>
          <a:p>
            <a:pPr indent="0" lvl="0" marL="0" rtl="0">
              <a:lnSpc>
                <a:spcPct val="100000"/>
              </a:lnSpc>
              <a:spcBef>
                <a:spcPts val="1600"/>
              </a:spcBef>
              <a:spcAft>
                <a:spcPts val="0"/>
              </a:spcAft>
              <a:buClr>
                <a:schemeClr val="dk2"/>
              </a:buClr>
              <a:buSzPts val="1100"/>
              <a:buFont typeface="Arial"/>
              <a:buNone/>
            </a:pPr>
            <a:r>
              <a:t/>
            </a:r>
            <a:endParaRPr sz="1400">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1" name="Shape 131"/>
        <p:cNvGrpSpPr/>
        <p:nvPr/>
      </p:nvGrpSpPr>
      <p:grpSpPr>
        <a:xfrm>
          <a:off x="0" y="0"/>
          <a:ext cx="0" cy="0"/>
          <a:chOff x="0" y="0"/>
          <a:chExt cx="0" cy="0"/>
        </a:xfrm>
      </p:grpSpPr>
      <p:sp>
        <p:nvSpPr>
          <p:cNvPr id="132" name="Shape 132"/>
          <p:cNvSpPr txBox="1"/>
          <p:nvPr/>
        </p:nvSpPr>
        <p:spPr>
          <a:xfrm>
            <a:off x="835675" y="976900"/>
            <a:ext cx="7132500" cy="2365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600">
                <a:solidFill>
                  <a:srgbClr val="FFFFFF"/>
                </a:solidFill>
                <a:latin typeface="Raleway"/>
                <a:ea typeface="Raleway"/>
                <a:cs typeface="Raleway"/>
                <a:sym typeface="Raleway"/>
              </a:rPr>
              <a:t>2. For the three additional countries (Portugal, France, and Italy), </a:t>
            </a:r>
            <a:r>
              <a:rPr b="1" lang="en" sz="3600">
                <a:solidFill>
                  <a:schemeClr val="dk1"/>
                </a:solidFill>
                <a:latin typeface="Raleway"/>
                <a:ea typeface="Raleway"/>
                <a:cs typeface="Raleway"/>
                <a:sym typeface="Raleway"/>
              </a:rPr>
              <a:t>what is the expected size of sales force that should be deployed?</a:t>
            </a:r>
            <a:endParaRPr b="1" sz="3600">
              <a:solidFill>
                <a:schemeClr val="dk1"/>
              </a:solidFill>
              <a:latin typeface="Raleway"/>
              <a:ea typeface="Raleway"/>
              <a:cs typeface="Raleway"/>
              <a:sym typeface="Raleway"/>
            </a:endParaRPr>
          </a:p>
          <a:p>
            <a:pPr indent="0" lvl="0" marL="0">
              <a:spcBef>
                <a:spcPts val="0"/>
              </a:spcBef>
              <a:spcAft>
                <a:spcPts val="0"/>
              </a:spcAft>
              <a:buNone/>
            </a:pPr>
            <a:r>
              <a:t/>
            </a:r>
            <a:endParaRPr b="1" sz="3600">
              <a:solidFill>
                <a:srgbClr val="FFFFFF"/>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title="Chart"/>
          <p:cNvPicPr preferRelativeResize="0"/>
          <p:nvPr/>
        </p:nvPicPr>
        <p:blipFill>
          <a:blip r:embed="rId3">
            <a:alphaModFix/>
          </a:blip>
          <a:stretch>
            <a:fillRect/>
          </a:stretch>
        </p:blipFill>
        <p:spPr>
          <a:xfrm>
            <a:off x="152400" y="152400"/>
            <a:ext cx="7752701" cy="479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title="Chart"/>
          <p:cNvPicPr preferRelativeResize="0"/>
          <p:nvPr/>
        </p:nvPicPr>
        <p:blipFill>
          <a:blip r:embed="rId3">
            <a:alphaModFix/>
          </a:blip>
          <a:stretch>
            <a:fillRect/>
          </a:stretch>
        </p:blipFill>
        <p:spPr>
          <a:xfrm>
            <a:off x="152400" y="152400"/>
            <a:ext cx="7890800" cy="487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title="Chart"/>
          <p:cNvPicPr preferRelativeResize="0"/>
          <p:nvPr/>
        </p:nvPicPr>
        <p:blipFill>
          <a:blip r:embed="rId3">
            <a:alphaModFix/>
          </a:blip>
          <a:stretch>
            <a:fillRect/>
          </a:stretch>
        </p:blipFill>
        <p:spPr>
          <a:xfrm>
            <a:off x="152400" y="152400"/>
            <a:ext cx="7833250" cy="484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1" name="Shape 151"/>
        <p:cNvGrpSpPr/>
        <p:nvPr/>
      </p:nvGrpSpPr>
      <p:grpSpPr>
        <a:xfrm>
          <a:off x="0" y="0"/>
          <a:ext cx="0" cy="0"/>
          <a:chOff x="0" y="0"/>
          <a:chExt cx="0" cy="0"/>
        </a:xfrm>
      </p:grpSpPr>
      <p:sp>
        <p:nvSpPr>
          <p:cNvPr id="152" name="Shape 152"/>
          <p:cNvSpPr txBox="1"/>
          <p:nvPr/>
        </p:nvSpPr>
        <p:spPr>
          <a:xfrm>
            <a:off x="593700" y="-4350"/>
            <a:ext cx="7956600" cy="34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FFFFFF"/>
                </a:solidFill>
                <a:latin typeface="Raleway"/>
                <a:ea typeface="Raleway"/>
                <a:cs typeface="Raleway"/>
                <a:sym typeface="Raleway"/>
              </a:rPr>
              <a:t>2.Sales reps will be going to three types of customers broadly:</a:t>
            </a:r>
            <a:endParaRPr b="1" sz="3600">
              <a:solidFill>
                <a:srgbClr val="FFFFFF"/>
              </a:solidFill>
              <a:latin typeface="Raleway"/>
              <a:ea typeface="Raleway"/>
              <a:cs typeface="Raleway"/>
              <a:sym typeface="Raleway"/>
            </a:endParaRPr>
          </a:p>
          <a:p>
            <a:pPr indent="-381000" lvl="1" marL="914400" rtl="0">
              <a:spcBef>
                <a:spcPts val="0"/>
              </a:spcBef>
              <a:spcAft>
                <a:spcPts val="0"/>
              </a:spcAft>
              <a:buClr>
                <a:srgbClr val="FFFFFF"/>
              </a:buClr>
              <a:buSzPts val="2400"/>
              <a:buFont typeface="Raleway"/>
              <a:buAutoNum type="alphaLcPeriod"/>
            </a:pPr>
            <a:r>
              <a:rPr b="1" lang="en" sz="2400">
                <a:solidFill>
                  <a:srgbClr val="FFFFFF"/>
                </a:solidFill>
                <a:latin typeface="Raleway"/>
                <a:ea typeface="Raleway"/>
                <a:cs typeface="Raleway"/>
                <a:sym typeface="Raleway"/>
              </a:rPr>
              <a:t>Wholesalers and Distributors</a:t>
            </a:r>
            <a:endParaRPr b="1" sz="2400">
              <a:solidFill>
                <a:srgbClr val="FFFFFF"/>
              </a:solidFill>
              <a:latin typeface="Raleway"/>
              <a:ea typeface="Raleway"/>
              <a:cs typeface="Raleway"/>
              <a:sym typeface="Raleway"/>
            </a:endParaRPr>
          </a:p>
          <a:p>
            <a:pPr indent="-381000" lvl="1" marL="914400" rtl="0">
              <a:spcBef>
                <a:spcPts val="0"/>
              </a:spcBef>
              <a:spcAft>
                <a:spcPts val="0"/>
              </a:spcAft>
              <a:buClr>
                <a:srgbClr val="FFFFFF"/>
              </a:buClr>
              <a:buSzPts val="2400"/>
              <a:buFont typeface="Raleway"/>
              <a:buAutoNum type="alphaLcPeriod"/>
            </a:pPr>
            <a:r>
              <a:rPr b="1" lang="en" sz="2400">
                <a:solidFill>
                  <a:srgbClr val="FFFFFF"/>
                </a:solidFill>
                <a:latin typeface="Raleway"/>
                <a:ea typeface="Raleway"/>
                <a:cs typeface="Raleway"/>
                <a:sym typeface="Raleway"/>
              </a:rPr>
              <a:t>Large retail chains</a:t>
            </a:r>
            <a:endParaRPr b="1" sz="2400">
              <a:solidFill>
                <a:srgbClr val="FFFFFF"/>
              </a:solidFill>
              <a:latin typeface="Raleway"/>
              <a:ea typeface="Raleway"/>
              <a:cs typeface="Raleway"/>
              <a:sym typeface="Raleway"/>
            </a:endParaRPr>
          </a:p>
          <a:p>
            <a:pPr indent="-381000" lvl="1" marL="914400" rtl="0">
              <a:spcBef>
                <a:spcPts val="0"/>
              </a:spcBef>
              <a:spcAft>
                <a:spcPts val="0"/>
              </a:spcAft>
              <a:buClr>
                <a:srgbClr val="FFFFFF"/>
              </a:buClr>
              <a:buSzPts val="2400"/>
              <a:buFont typeface="Raleway"/>
              <a:buAutoNum type="alphaLcPeriod"/>
            </a:pPr>
            <a:r>
              <a:rPr b="1" lang="en" sz="2400">
                <a:solidFill>
                  <a:srgbClr val="FFFFFF"/>
                </a:solidFill>
                <a:latin typeface="Raleway"/>
                <a:ea typeface="Raleway"/>
                <a:cs typeface="Raleway"/>
                <a:sym typeface="Raleway"/>
              </a:rPr>
              <a:t>Small retailers</a:t>
            </a:r>
            <a:endParaRPr b="1" sz="2400">
              <a:solidFill>
                <a:srgbClr val="FFFFFF"/>
              </a:solidFill>
              <a:latin typeface="Raleway"/>
              <a:ea typeface="Raleway"/>
              <a:cs typeface="Raleway"/>
              <a:sym typeface="Raleway"/>
            </a:endParaRPr>
          </a:p>
          <a:p>
            <a:pPr indent="0" lvl="0" marL="0" rtl="0">
              <a:spcBef>
                <a:spcPts val="0"/>
              </a:spcBef>
              <a:spcAft>
                <a:spcPts val="0"/>
              </a:spcAft>
              <a:buNone/>
            </a:pPr>
            <a:r>
              <a:rPr b="1" lang="en" sz="3600">
                <a:solidFill>
                  <a:schemeClr val="dk1"/>
                </a:solidFill>
                <a:latin typeface="Raleway"/>
                <a:ea typeface="Raleway"/>
                <a:cs typeface="Raleway"/>
                <a:sym typeface="Raleway"/>
              </a:rPr>
              <a:t>In your opinion, how will the activities of the reps differ across the three customer types, and therefore what should FineWine do about it?</a:t>
            </a:r>
            <a:endParaRPr b="1" sz="3600">
              <a:solidFill>
                <a:schemeClr val="dk1"/>
              </a:solidFill>
              <a:latin typeface="Raleway"/>
              <a:ea typeface="Raleway"/>
              <a:cs typeface="Raleway"/>
              <a:sym typeface="Raleway"/>
            </a:endParaRPr>
          </a:p>
          <a:p>
            <a:pPr indent="0" lvl="0" marL="0">
              <a:spcBef>
                <a:spcPts val="0"/>
              </a:spcBef>
              <a:spcAft>
                <a:spcPts val="0"/>
              </a:spcAft>
              <a:buNone/>
            </a:pPr>
            <a:r>
              <a:t/>
            </a:r>
            <a:endParaRPr b="1" sz="3600">
              <a:solidFill>
                <a:srgbClr val="FFFFF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464250" y="270725"/>
            <a:ext cx="8215500" cy="400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1" lang="en">
                <a:solidFill>
                  <a:srgbClr val="555555"/>
                </a:solidFill>
                <a:highlight>
                  <a:srgbClr val="FFFFFF"/>
                </a:highlight>
                <a:latin typeface="Raleway"/>
                <a:ea typeface="Raleway"/>
                <a:cs typeface="Raleway"/>
                <a:sym typeface="Raleway"/>
              </a:rPr>
              <a:t>Organizations put a lot of thought and effort into fine tuning complex sales strategies. But even the best sales strategies will fail without an effective, properly-sized sales structure.</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None/>
            </a:pPr>
            <a:r>
              <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rPr b="1" lang="en">
                <a:solidFill>
                  <a:srgbClr val="555555"/>
                </a:solidFill>
                <a:highlight>
                  <a:srgbClr val="FFFFFF"/>
                </a:highlight>
                <a:latin typeface="Raleway"/>
                <a:ea typeface="Raleway"/>
                <a:cs typeface="Raleway"/>
                <a:sym typeface="Raleway"/>
              </a:rPr>
              <a:t>As at FineWines we are following the Breakdown Method, which is probably the most simplistic, but also the most accessible. As we have divided the  customer broadly into three categories: wholesalers and dealers, large retail chain and small retailers.</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None/>
            </a:pPr>
            <a:r>
              <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rPr b="1" lang="en">
                <a:solidFill>
                  <a:srgbClr val="555555"/>
                </a:solidFill>
                <a:highlight>
                  <a:srgbClr val="FFFFFF"/>
                </a:highlight>
                <a:latin typeface="Raleway"/>
                <a:ea typeface="Raleway"/>
                <a:cs typeface="Raleway"/>
                <a:sym typeface="Raleway"/>
              </a:rPr>
              <a:t>So accordingly we can divide the sales force into three groups, the first group handles the wholesalers and retailers, second group can handle the large retail chains and the third group can assist the small retailers.</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rPr b="1" lang="en">
                <a:solidFill>
                  <a:srgbClr val="555555"/>
                </a:solidFill>
                <a:highlight>
                  <a:srgbClr val="FFFFFF"/>
                </a:highlight>
                <a:latin typeface="Raleway"/>
                <a:ea typeface="Raleway"/>
                <a:cs typeface="Raleway"/>
                <a:sym typeface="Raleway"/>
              </a:rPr>
              <a:t>The activities of all the three groups of sales reps would differ because the will tackle the different customer base.</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t/>
            </a:r>
            <a:endParaRPr b="1">
              <a:solidFill>
                <a:srgbClr val="555555"/>
              </a:solidFill>
              <a:highlight>
                <a:srgbClr val="FFFFFF"/>
              </a:highlight>
              <a:latin typeface="Raleway"/>
              <a:ea typeface="Raleway"/>
              <a:cs typeface="Raleway"/>
              <a:sym typeface="Raleway"/>
            </a:endParaRPr>
          </a:p>
          <a:p>
            <a:pPr indent="0" lvl="0" marL="0" rtl="0" algn="just">
              <a:lnSpc>
                <a:spcPct val="115000"/>
              </a:lnSpc>
              <a:spcBef>
                <a:spcPts val="0"/>
              </a:spcBef>
              <a:spcAft>
                <a:spcPts val="0"/>
              </a:spcAft>
              <a:buClr>
                <a:schemeClr val="dk2"/>
              </a:buClr>
              <a:buSzPts val="1100"/>
              <a:buFont typeface="Arial"/>
              <a:buNone/>
            </a:pPr>
            <a:r>
              <a:rPr b="1" lang="en">
                <a:solidFill>
                  <a:srgbClr val="555555"/>
                </a:solidFill>
                <a:highlight>
                  <a:srgbClr val="FFFFFF"/>
                </a:highlight>
                <a:latin typeface="Raleway"/>
                <a:ea typeface="Raleway"/>
                <a:cs typeface="Raleway"/>
                <a:sym typeface="Raleway"/>
              </a:rPr>
              <a:t>Based on the demographic there should be a fixed number of wholesalers and dealers with which the sales reps should collaborate. Suppose we have 4 wholesalers and dealers in the North,South,East and West region respectively. So then the large retail chains in the respective area can be directed to these dealers by the sales reps of group 2 and similarly sales rep of group 3  would direct the small retailers to the large retailers of the area.</a:t>
            </a:r>
            <a:endParaRPr b="1">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1412400" y="706200"/>
            <a:ext cx="6285300" cy="336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63" name="Shape 163"/>
          <p:cNvPicPr preferRelativeResize="0"/>
          <p:nvPr/>
        </p:nvPicPr>
        <p:blipFill>
          <a:blip r:embed="rId3">
            <a:alphaModFix/>
          </a:blip>
          <a:stretch>
            <a:fillRect/>
          </a:stretch>
        </p:blipFill>
        <p:spPr>
          <a:xfrm>
            <a:off x="1746650" y="533313"/>
            <a:ext cx="5616812" cy="4076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7" name="Shape 167"/>
        <p:cNvGrpSpPr/>
        <p:nvPr/>
      </p:nvGrpSpPr>
      <p:grpSpPr>
        <a:xfrm>
          <a:off x="0" y="0"/>
          <a:ext cx="0" cy="0"/>
          <a:chOff x="0" y="0"/>
          <a:chExt cx="0" cy="0"/>
        </a:xfrm>
      </p:grpSpPr>
      <p:sp>
        <p:nvSpPr>
          <p:cNvPr id="168" name="Shape 168"/>
          <p:cNvSpPr txBox="1"/>
          <p:nvPr/>
        </p:nvSpPr>
        <p:spPr>
          <a:xfrm>
            <a:off x="593700" y="376650"/>
            <a:ext cx="7956600" cy="34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FFFFFF"/>
                </a:solidFill>
                <a:latin typeface="Raleway"/>
                <a:ea typeface="Raleway"/>
                <a:cs typeface="Raleway"/>
                <a:sym typeface="Raleway"/>
              </a:rPr>
              <a:t>3.For the sales reps, what kind of incentives should be paid? </a:t>
            </a:r>
            <a:r>
              <a:rPr b="1" lang="en" sz="3600">
                <a:solidFill>
                  <a:schemeClr val="dk1"/>
                </a:solidFill>
                <a:latin typeface="Raleway"/>
                <a:ea typeface="Raleway"/>
                <a:cs typeface="Raleway"/>
                <a:sym typeface="Raleway"/>
              </a:rPr>
              <a:t>What might be some drawbacks of incentivizing the reps based on the number of units they sell?</a:t>
            </a:r>
            <a:r>
              <a:rPr b="1" lang="en" sz="3600">
                <a:solidFill>
                  <a:schemeClr val="lt1"/>
                </a:solidFill>
                <a:latin typeface="Raleway"/>
                <a:ea typeface="Raleway"/>
                <a:cs typeface="Raleway"/>
                <a:sym typeface="Raleway"/>
              </a:rPr>
              <a:t> Are there any other payment plan that can be used to incentivize the sales representatives?</a:t>
            </a:r>
            <a:endParaRPr b="1" sz="3600">
              <a:solidFill>
                <a:schemeClr val="lt1"/>
              </a:solidFill>
              <a:latin typeface="Raleway"/>
              <a:ea typeface="Raleway"/>
              <a:cs typeface="Raleway"/>
              <a:sym typeface="Raleway"/>
            </a:endParaRPr>
          </a:p>
          <a:p>
            <a:pPr indent="0" lvl="0" marL="0" rtl="0">
              <a:spcBef>
                <a:spcPts val="0"/>
              </a:spcBef>
              <a:spcAft>
                <a:spcPts val="0"/>
              </a:spcAft>
              <a:buClr>
                <a:schemeClr val="dk2"/>
              </a:buClr>
              <a:buSzPts val="1100"/>
              <a:buFont typeface="Arial"/>
              <a:buNone/>
            </a:pPr>
            <a:r>
              <a:t/>
            </a:r>
            <a:endParaRPr b="1" sz="3600">
              <a:solidFill>
                <a:schemeClr val="dk1"/>
              </a:solidFill>
              <a:latin typeface="Raleway"/>
              <a:ea typeface="Raleway"/>
              <a:cs typeface="Raleway"/>
              <a:sym typeface="Raleway"/>
            </a:endParaRPr>
          </a:p>
          <a:p>
            <a:pPr indent="0" lvl="0" marL="0" rtl="0">
              <a:spcBef>
                <a:spcPts val="0"/>
              </a:spcBef>
              <a:spcAft>
                <a:spcPts val="0"/>
              </a:spcAft>
              <a:buNone/>
            </a:pPr>
            <a:r>
              <a:t/>
            </a:r>
            <a:endParaRPr b="1" sz="3600">
              <a:solidFill>
                <a:srgbClr val="FFFF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TEAM DETAILS</a:t>
            </a:r>
            <a:endParaRPr sz="2400"/>
          </a:p>
        </p:txBody>
      </p:sp>
      <p:sp>
        <p:nvSpPr>
          <p:cNvPr id="78" name="Shape 78"/>
          <p:cNvSpPr txBox="1"/>
          <p:nvPr>
            <p:ph idx="4294967295" type="title"/>
          </p:nvPr>
        </p:nvSpPr>
        <p:spPr>
          <a:xfrm>
            <a:off x="673850" y="190590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700">
                <a:latin typeface="Lato"/>
                <a:ea typeface="Lato"/>
                <a:cs typeface="Lato"/>
                <a:sym typeface="Lato"/>
              </a:rPr>
              <a:t>Team Name - Schrodinger's cat</a:t>
            </a:r>
            <a:endParaRPr sz="1700">
              <a:latin typeface="Lato"/>
              <a:ea typeface="Lato"/>
              <a:cs typeface="Lato"/>
              <a:sym typeface="Lato"/>
            </a:endParaRPr>
          </a:p>
          <a:p>
            <a:pPr indent="0" lvl="0" marL="0" rtl="0">
              <a:lnSpc>
                <a:spcPct val="115000"/>
              </a:lnSpc>
              <a:spcBef>
                <a:spcPts val="1600"/>
              </a:spcBef>
              <a:spcAft>
                <a:spcPts val="0"/>
              </a:spcAft>
              <a:buNone/>
            </a:pPr>
            <a:r>
              <a:rPr lang="en" sz="1700">
                <a:latin typeface="Lato"/>
                <a:ea typeface="Lato"/>
                <a:cs typeface="Lato"/>
                <a:sym typeface="Lato"/>
              </a:rPr>
              <a:t>Amina Sultana</a:t>
            </a:r>
            <a:endParaRPr sz="1700">
              <a:latin typeface="Lato"/>
              <a:ea typeface="Lato"/>
              <a:cs typeface="Lato"/>
              <a:sym typeface="Lato"/>
            </a:endParaRPr>
          </a:p>
          <a:p>
            <a:pPr indent="0" lvl="0" marL="0" rtl="0">
              <a:lnSpc>
                <a:spcPct val="115000"/>
              </a:lnSpc>
              <a:spcBef>
                <a:spcPts val="1600"/>
              </a:spcBef>
              <a:spcAft>
                <a:spcPts val="0"/>
              </a:spcAft>
              <a:buNone/>
            </a:pPr>
            <a:r>
              <a:rPr lang="en" sz="1700">
                <a:latin typeface="Lato"/>
                <a:ea typeface="Lato"/>
                <a:cs typeface="Lato"/>
                <a:sym typeface="Lato"/>
              </a:rPr>
              <a:t>Alabhya Vaibhav </a:t>
            </a:r>
            <a:endParaRPr sz="1700">
              <a:latin typeface="Lato"/>
              <a:ea typeface="Lato"/>
              <a:cs typeface="Lato"/>
              <a:sym typeface="Lato"/>
            </a:endParaRPr>
          </a:p>
          <a:p>
            <a:pPr indent="0" lvl="0" marL="0" rtl="0">
              <a:lnSpc>
                <a:spcPct val="115000"/>
              </a:lnSpc>
              <a:spcBef>
                <a:spcPts val="1600"/>
              </a:spcBef>
              <a:spcAft>
                <a:spcPts val="0"/>
              </a:spcAft>
              <a:buNone/>
            </a:pPr>
            <a:r>
              <a:rPr lang="en" sz="1700">
                <a:latin typeface="Lato"/>
                <a:ea typeface="Lato"/>
                <a:cs typeface="Lato"/>
                <a:sym typeface="Lato"/>
              </a:rPr>
              <a:t>Kumar Aniket </a:t>
            </a:r>
            <a:endParaRPr sz="1700">
              <a:latin typeface="Lato"/>
              <a:ea typeface="Lato"/>
              <a:cs typeface="Lato"/>
              <a:sym typeface="Lato"/>
            </a:endParaRPr>
          </a:p>
          <a:p>
            <a:pPr indent="0" lvl="0" marL="0" rtl="0">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Shape 17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nvSpPr>
        <p:spPr>
          <a:xfrm>
            <a:off x="963018" y="149400"/>
            <a:ext cx="7176600" cy="4844700"/>
          </a:xfrm>
          <a:prstGeom prst="rect">
            <a:avLst/>
          </a:prstGeom>
          <a:noFill/>
          <a:ln>
            <a:noFill/>
          </a:ln>
        </p:spPr>
        <p:txBody>
          <a:bodyPr anchorCtr="0" anchor="ctr" bIns="91425" lIns="91425" spcFirstLastPara="1" rIns="91425" wrap="square" tIns="91425">
            <a:noAutofit/>
          </a:bodyPr>
          <a:lstStyle/>
          <a:p>
            <a:pPr indent="-228600" lvl="2" marL="1117600" rtl="0" algn="just">
              <a:lnSpc>
                <a:spcPct val="115000"/>
              </a:lnSpc>
              <a:spcBef>
                <a:spcPts val="0"/>
              </a:spcBef>
              <a:spcAft>
                <a:spcPts val="0"/>
              </a:spcAft>
              <a:buClr>
                <a:srgbClr val="434343"/>
              </a:buClr>
              <a:buSzPts val="1400"/>
              <a:buFont typeface="Raleway"/>
              <a:buChar char="o"/>
            </a:pPr>
            <a:r>
              <a:rPr b="1" lang="en">
                <a:solidFill>
                  <a:schemeClr val="dk2"/>
                </a:solidFill>
                <a:latin typeface="Raleway"/>
                <a:ea typeface="Raleway"/>
                <a:cs typeface="Raleway"/>
                <a:sym typeface="Raleway"/>
              </a:rPr>
              <a:t>Paid Time Off</a:t>
            </a:r>
            <a:endParaRPr b="1">
              <a:solidFill>
                <a:schemeClr val="dk2"/>
              </a:solidFill>
              <a:latin typeface="Raleway"/>
              <a:ea typeface="Raleway"/>
              <a:cs typeface="Raleway"/>
              <a:sym typeface="Raleway"/>
            </a:endParaRPr>
          </a:p>
          <a:p>
            <a:pPr indent="-304800" lvl="3" marL="1828800" rtl="0" algn="just">
              <a:lnSpc>
                <a:spcPct val="115000"/>
              </a:lnSpc>
              <a:spcBef>
                <a:spcPts val="0"/>
              </a:spcBef>
              <a:spcAft>
                <a:spcPts val="0"/>
              </a:spcAft>
              <a:buClr>
                <a:srgbClr val="434343"/>
              </a:buClr>
              <a:buSzPts val="1200"/>
              <a:buFont typeface="Raleway"/>
              <a:buChar char="●"/>
            </a:pPr>
            <a:r>
              <a:rPr lang="en" sz="1300">
                <a:solidFill>
                  <a:srgbClr val="333333"/>
                </a:solidFill>
                <a:highlight>
                  <a:srgbClr val="FFFFFF"/>
                </a:highlight>
                <a:latin typeface="Raleway"/>
                <a:ea typeface="Raleway"/>
                <a:cs typeface="Raleway"/>
                <a:sym typeface="Raleway"/>
              </a:rPr>
              <a:t>Offering paid time off when your sales people achieve a certain goal, whether it’s a half-day Friday, the chance to sleep in and come in at noon on a Monday, or a full day off, can really motivate. </a:t>
            </a:r>
            <a:endParaRPr sz="1300">
              <a:solidFill>
                <a:srgbClr val="333333"/>
              </a:solidFill>
              <a:highlight>
                <a:srgbClr val="FFFFFF"/>
              </a:highlight>
              <a:latin typeface="Raleway"/>
              <a:ea typeface="Raleway"/>
              <a:cs typeface="Raleway"/>
              <a:sym typeface="Raleway"/>
            </a:endParaRPr>
          </a:p>
          <a:p>
            <a:pPr indent="0" lvl="0" marL="1371600" rtl="0" algn="just">
              <a:lnSpc>
                <a:spcPct val="115000"/>
              </a:lnSpc>
              <a:spcBef>
                <a:spcPts val="0"/>
              </a:spcBef>
              <a:spcAft>
                <a:spcPts val="0"/>
              </a:spcAft>
              <a:buNone/>
            </a:pPr>
            <a:r>
              <a:t/>
            </a:r>
            <a:endParaRPr sz="1300">
              <a:solidFill>
                <a:srgbClr val="333333"/>
              </a:solidFill>
              <a:highlight>
                <a:srgbClr val="FFFFFF"/>
              </a:highlight>
              <a:latin typeface="Raleway"/>
              <a:ea typeface="Raleway"/>
              <a:cs typeface="Raleway"/>
              <a:sym typeface="Raleway"/>
            </a:endParaRPr>
          </a:p>
          <a:p>
            <a:pPr indent="-228600" lvl="2" marL="1117600" rtl="0" algn="just">
              <a:lnSpc>
                <a:spcPct val="115000"/>
              </a:lnSpc>
              <a:spcBef>
                <a:spcPts val="0"/>
              </a:spcBef>
              <a:spcAft>
                <a:spcPts val="0"/>
              </a:spcAft>
              <a:buClr>
                <a:srgbClr val="333333"/>
              </a:buClr>
              <a:buSzPts val="1400"/>
              <a:buFont typeface="Raleway"/>
              <a:buChar char="o"/>
            </a:pPr>
            <a:r>
              <a:rPr b="1" lang="en">
                <a:solidFill>
                  <a:srgbClr val="333333"/>
                </a:solidFill>
                <a:highlight>
                  <a:srgbClr val="FFFFFF"/>
                </a:highlight>
                <a:latin typeface="Raleway"/>
                <a:ea typeface="Raleway"/>
                <a:cs typeface="Raleway"/>
                <a:sym typeface="Raleway"/>
              </a:rPr>
              <a:t>Games and Prizes</a:t>
            </a:r>
            <a:endParaRPr b="1">
              <a:solidFill>
                <a:srgbClr val="333333"/>
              </a:solidFill>
              <a:highlight>
                <a:srgbClr val="FFFFFF"/>
              </a:highlight>
              <a:latin typeface="Raleway"/>
              <a:ea typeface="Raleway"/>
              <a:cs typeface="Raleway"/>
              <a:sym typeface="Raleway"/>
            </a:endParaRPr>
          </a:p>
          <a:p>
            <a:pPr indent="-311150" lvl="3" marL="1828800" rtl="0" algn="just">
              <a:lnSpc>
                <a:spcPct val="115000"/>
              </a:lnSpc>
              <a:spcBef>
                <a:spcPts val="0"/>
              </a:spcBef>
              <a:spcAft>
                <a:spcPts val="0"/>
              </a:spcAft>
              <a:buClr>
                <a:srgbClr val="333333"/>
              </a:buClr>
              <a:buSzPts val="1300"/>
              <a:buFont typeface="Raleway"/>
              <a:buChar char="●"/>
            </a:pPr>
            <a:r>
              <a:rPr lang="en" sz="1300">
                <a:solidFill>
                  <a:srgbClr val="333333"/>
                </a:solidFill>
                <a:highlight>
                  <a:srgbClr val="FFFFFF"/>
                </a:highlight>
                <a:latin typeface="Raleway"/>
                <a:ea typeface="Raleway"/>
                <a:cs typeface="Raleway"/>
                <a:sym typeface="Raleway"/>
              </a:rPr>
              <a:t>Creating scratch-off cards. Giving a card for every win, the majority of your prizes will be inexpensive but with one big-ticket item like a flat-screen TV or tickets to an event.Every sales person will receive a prize for each order, but because there’s a big prize to be won, they’ll be motivated to keep closing sales left, right, and centre to get a chance at winning it.</a:t>
            </a:r>
            <a:endParaRPr sz="1300">
              <a:solidFill>
                <a:srgbClr val="333333"/>
              </a:solidFill>
              <a:highlight>
                <a:srgbClr val="FFFFFF"/>
              </a:highlight>
              <a:latin typeface="Raleway"/>
              <a:ea typeface="Raleway"/>
              <a:cs typeface="Raleway"/>
              <a:sym typeface="Raleway"/>
            </a:endParaRPr>
          </a:p>
          <a:p>
            <a:pPr indent="0" lvl="0" marL="1371600" rtl="0" algn="just">
              <a:lnSpc>
                <a:spcPct val="115000"/>
              </a:lnSpc>
              <a:spcBef>
                <a:spcPts val="0"/>
              </a:spcBef>
              <a:spcAft>
                <a:spcPts val="0"/>
              </a:spcAft>
              <a:buNone/>
            </a:pPr>
            <a:r>
              <a:t/>
            </a:r>
            <a:endParaRPr sz="1300">
              <a:solidFill>
                <a:srgbClr val="333333"/>
              </a:solidFill>
              <a:highlight>
                <a:srgbClr val="FFFFFF"/>
              </a:highlight>
              <a:latin typeface="Raleway"/>
              <a:ea typeface="Raleway"/>
              <a:cs typeface="Raleway"/>
              <a:sym typeface="Raleway"/>
            </a:endParaRPr>
          </a:p>
          <a:p>
            <a:pPr indent="-228600" lvl="2" marL="1117600" rtl="0" algn="just">
              <a:lnSpc>
                <a:spcPct val="115000"/>
              </a:lnSpc>
              <a:spcBef>
                <a:spcPts val="0"/>
              </a:spcBef>
              <a:spcAft>
                <a:spcPts val="0"/>
              </a:spcAft>
              <a:buClr>
                <a:srgbClr val="333333"/>
              </a:buClr>
              <a:buSzPts val="1400"/>
              <a:buFont typeface="Raleway"/>
              <a:buChar char="o"/>
            </a:pPr>
            <a:r>
              <a:rPr b="1" lang="en">
                <a:solidFill>
                  <a:srgbClr val="333333"/>
                </a:solidFill>
                <a:highlight>
                  <a:srgbClr val="FFFFFF"/>
                </a:highlight>
                <a:latin typeface="Raleway"/>
                <a:ea typeface="Raleway"/>
                <a:cs typeface="Raleway"/>
                <a:sym typeface="Raleway"/>
              </a:rPr>
              <a:t>System to appreciate the sales rep</a:t>
            </a:r>
            <a:endParaRPr b="1">
              <a:solidFill>
                <a:srgbClr val="333333"/>
              </a:solidFill>
              <a:highlight>
                <a:srgbClr val="FFFFFF"/>
              </a:highlight>
              <a:latin typeface="Raleway"/>
              <a:ea typeface="Raleway"/>
              <a:cs typeface="Raleway"/>
              <a:sym typeface="Raleway"/>
            </a:endParaRPr>
          </a:p>
          <a:p>
            <a:pPr indent="-311150" lvl="3" marL="1828800" rtl="0" algn="just">
              <a:lnSpc>
                <a:spcPct val="115000"/>
              </a:lnSpc>
              <a:spcBef>
                <a:spcPts val="0"/>
              </a:spcBef>
              <a:spcAft>
                <a:spcPts val="0"/>
              </a:spcAft>
              <a:buClr>
                <a:srgbClr val="333333"/>
              </a:buClr>
              <a:buSzPts val="1300"/>
              <a:buFont typeface="Raleway"/>
              <a:buChar char="●"/>
            </a:pPr>
            <a:r>
              <a:rPr lang="en" sz="1300">
                <a:solidFill>
                  <a:srgbClr val="333333"/>
                </a:solidFill>
                <a:highlight>
                  <a:srgbClr val="FFFFFF"/>
                </a:highlight>
                <a:latin typeface="Raleway"/>
                <a:ea typeface="Raleway"/>
                <a:cs typeface="Raleway"/>
                <a:sym typeface="Raleway"/>
              </a:rPr>
              <a:t>Have all of your employees write up inexpensive gift options or recognition ideas that they’d like, then put them all in an appreciation jar or a box. Every time reps are recognized for something, have them pick an idea at random from the jar and follow through. </a:t>
            </a:r>
            <a:endParaRPr sz="1300">
              <a:solidFill>
                <a:srgbClr val="333333"/>
              </a:solidFill>
              <a:highlight>
                <a:srgbClr val="FFFFFF"/>
              </a:highlight>
              <a:latin typeface="Raleway"/>
              <a:ea typeface="Raleway"/>
              <a:cs typeface="Raleway"/>
              <a:sym typeface="Raleway"/>
            </a:endParaRPr>
          </a:p>
        </p:txBody>
      </p:sp>
      <p:sp>
        <p:nvSpPr>
          <p:cNvPr id="176" name="Shape 176"/>
          <p:cNvSpPr txBox="1"/>
          <p:nvPr/>
        </p:nvSpPr>
        <p:spPr>
          <a:xfrm rot="-5400000">
            <a:off x="-1668475" y="2255400"/>
            <a:ext cx="4579800" cy="8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B7B7B7"/>
                </a:solidFill>
              </a:rPr>
              <a:t>INCENTIVES</a:t>
            </a:r>
            <a:endParaRPr b="1" sz="3600">
              <a:solidFill>
                <a:srgbClr val="B7B7B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963018" y="149400"/>
            <a:ext cx="7176600" cy="4844700"/>
          </a:xfrm>
          <a:prstGeom prst="rect">
            <a:avLst/>
          </a:prstGeom>
          <a:noFill/>
          <a:ln>
            <a:noFill/>
          </a:ln>
        </p:spPr>
        <p:txBody>
          <a:bodyPr anchorCtr="0" anchor="ctr" bIns="91425" lIns="91425" spcFirstLastPara="1" rIns="91425" wrap="square" tIns="91425">
            <a:noAutofit/>
          </a:bodyPr>
          <a:lstStyle/>
          <a:p>
            <a:pPr indent="-228600" lvl="2" marL="1117600" rtl="0" algn="just">
              <a:lnSpc>
                <a:spcPct val="115000"/>
              </a:lnSpc>
              <a:spcBef>
                <a:spcPts val="0"/>
              </a:spcBef>
              <a:spcAft>
                <a:spcPts val="0"/>
              </a:spcAft>
              <a:buClr>
                <a:srgbClr val="FFFFFF"/>
              </a:buClr>
              <a:buSzPts val="1400"/>
              <a:buFont typeface="Raleway"/>
              <a:buChar char="o"/>
            </a:pPr>
            <a:r>
              <a:rPr lang="en">
                <a:solidFill>
                  <a:srgbClr val="FFFFFF"/>
                </a:solidFill>
                <a:latin typeface="Raleway"/>
                <a:ea typeface="Raleway"/>
                <a:cs typeface="Raleway"/>
                <a:sym typeface="Raleway"/>
              </a:rPr>
              <a:t>The drawbacks of incentivizing the reps based on the number of units they sell is </a:t>
            </a:r>
            <a:endParaRPr>
              <a:solidFill>
                <a:srgbClr val="FFFFFF"/>
              </a:solidFill>
              <a:latin typeface="Raleway"/>
              <a:ea typeface="Raleway"/>
              <a:cs typeface="Raleway"/>
              <a:sym typeface="Raleway"/>
            </a:endParaRPr>
          </a:p>
          <a:p>
            <a:pPr indent="-317500" lvl="3" marL="1828800" rtl="0" algn="just">
              <a:lnSpc>
                <a:spcPct val="115000"/>
              </a:lnSpc>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The profit margins per unit reduces, which might lead to increase in the price of the product. </a:t>
            </a:r>
            <a:endParaRPr>
              <a:solidFill>
                <a:srgbClr val="FFFFFF"/>
              </a:solidFill>
              <a:latin typeface="Raleway"/>
              <a:ea typeface="Raleway"/>
              <a:cs typeface="Raleway"/>
              <a:sym typeface="Raleway"/>
            </a:endParaRPr>
          </a:p>
          <a:p>
            <a:pPr indent="-317500" lvl="3" marL="1828800" rtl="0" algn="just">
              <a:lnSpc>
                <a:spcPct val="115000"/>
              </a:lnSpc>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Can create rifts between employees.</a:t>
            </a:r>
            <a:endParaRPr>
              <a:solidFill>
                <a:srgbClr val="FFFFFF"/>
              </a:solidFill>
              <a:latin typeface="Raleway"/>
              <a:ea typeface="Raleway"/>
              <a:cs typeface="Raleway"/>
              <a:sym typeface="Raleway"/>
            </a:endParaRPr>
          </a:p>
          <a:p>
            <a:pPr indent="-317500" lvl="3" marL="1828800" rtl="0" algn="just">
              <a:lnSpc>
                <a:spcPct val="115000"/>
              </a:lnSpc>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The reps might try to sell the product to anyone out of our target customer with the motive to increase the sales number. Hence losing out on customer retention and also the outreach might be hampered. </a:t>
            </a:r>
            <a:endParaRPr>
              <a:solidFill>
                <a:srgbClr val="FFFFFF"/>
              </a:solidFill>
              <a:latin typeface="Raleway"/>
              <a:ea typeface="Raleway"/>
              <a:cs typeface="Raleway"/>
              <a:sym typeface="Raleway"/>
            </a:endParaRPr>
          </a:p>
          <a:p>
            <a:pPr indent="0" lvl="0" marL="914400" rtl="0">
              <a:spcBef>
                <a:spcPts val="0"/>
              </a:spcBef>
              <a:spcAft>
                <a:spcPts val="0"/>
              </a:spcAft>
              <a:buNone/>
            </a:pPr>
            <a:r>
              <a:t/>
            </a:r>
            <a:endParaRPr>
              <a:solidFill>
                <a:srgbClr val="FFFFFF"/>
              </a:solidFill>
              <a:latin typeface="Raleway"/>
              <a:ea typeface="Raleway"/>
              <a:cs typeface="Raleway"/>
              <a:sym typeface="Raleway"/>
            </a:endParaRPr>
          </a:p>
        </p:txBody>
      </p:sp>
      <p:sp>
        <p:nvSpPr>
          <p:cNvPr id="182" name="Shape 182"/>
          <p:cNvSpPr txBox="1"/>
          <p:nvPr/>
        </p:nvSpPr>
        <p:spPr>
          <a:xfrm rot="-5400000">
            <a:off x="-1668475" y="2255400"/>
            <a:ext cx="4579800" cy="89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B7B7B7"/>
                </a:solidFill>
              </a:rPr>
              <a:t>DRAWBACKS</a:t>
            </a:r>
            <a:endParaRPr b="1" sz="3600">
              <a:solidFill>
                <a:srgbClr val="B7B7B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Shape 187"/>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nSpc>
                <a:spcPct val="100000"/>
              </a:lnSpc>
              <a:spcBef>
                <a:spcPts val="0"/>
              </a:spcBef>
              <a:spcAft>
                <a:spcPts val="1600"/>
              </a:spcAft>
              <a:buNone/>
            </a:pPr>
            <a:r>
              <a:t/>
            </a:r>
            <a:endParaRPr>
              <a:solidFill>
                <a:schemeClr val="lt1"/>
              </a:solidFill>
            </a:endParaRPr>
          </a:p>
        </p:txBody>
      </p:sp>
      <p:sp>
        <p:nvSpPr>
          <p:cNvPr id="188" name="Shape 188"/>
          <p:cNvSpPr txBox="1"/>
          <p:nvPr/>
        </p:nvSpPr>
        <p:spPr>
          <a:xfrm rot="-5400000">
            <a:off x="-1668475" y="2255400"/>
            <a:ext cx="4579800" cy="8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B7B7B7"/>
                </a:solidFill>
              </a:rPr>
              <a:t>ALTERNATIVES</a:t>
            </a:r>
            <a:endParaRPr b="1" sz="3600">
              <a:solidFill>
                <a:srgbClr val="B7B7B7"/>
              </a:solidFill>
            </a:endParaRPr>
          </a:p>
        </p:txBody>
      </p:sp>
      <p:sp>
        <p:nvSpPr>
          <p:cNvPr id="189" name="Shape 189"/>
          <p:cNvSpPr txBox="1"/>
          <p:nvPr/>
        </p:nvSpPr>
        <p:spPr>
          <a:xfrm>
            <a:off x="963018" y="149400"/>
            <a:ext cx="7176600" cy="4844700"/>
          </a:xfrm>
          <a:prstGeom prst="rect">
            <a:avLst/>
          </a:prstGeom>
          <a:noFill/>
          <a:ln>
            <a:noFill/>
          </a:ln>
        </p:spPr>
        <p:txBody>
          <a:bodyPr anchorCtr="0" anchor="ctr" bIns="91425" lIns="91425" spcFirstLastPara="1" rIns="91425" wrap="square" tIns="91425">
            <a:noAutofit/>
          </a:bodyPr>
          <a:lstStyle/>
          <a:p>
            <a:pPr indent="-228600" lvl="2" marL="1117600" rtl="0" algn="just">
              <a:lnSpc>
                <a:spcPct val="115000"/>
              </a:lnSpc>
              <a:spcBef>
                <a:spcPts val="0"/>
              </a:spcBef>
              <a:spcAft>
                <a:spcPts val="0"/>
              </a:spcAft>
              <a:buClr>
                <a:srgbClr val="434343"/>
              </a:buClr>
              <a:buSzPts val="1400"/>
              <a:buFont typeface="Raleway"/>
              <a:buChar char="o"/>
            </a:pPr>
            <a:r>
              <a:rPr b="1" lang="en">
                <a:latin typeface="Raleway"/>
                <a:ea typeface="Raleway"/>
                <a:cs typeface="Raleway"/>
                <a:sym typeface="Raleway"/>
              </a:rPr>
              <a:t>Territory Volume</a:t>
            </a:r>
            <a:endParaRPr b="1">
              <a:latin typeface="Raleway"/>
              <a:ea typeface="Raleway"/>
              <a:cs typeface="Raleway"/>
              <a:sym typeface="Raleway"/>
            </a:endParaRPr>
          </a:p>
          <a:p>
            <a:pPr indent="-304800" lvl="3" marL="1828800" rtl="0">
              <a:lnSpc>
                <a:spcPct val="120000"/>
              </a:lnSpc>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Territory volume sales compensation plans are most often used in team-based corporate cultures. They work through the calculation of territory volume at the end a compensation period. The total sales for the territory are then split equally among all of the sales reps who worked that territory. This plan works best when your sales territories are clearly outlined, when your sales team supports each other to reach common goals, and when your territories are rich enough to support competitive wages.</a:t>
            </a:r>
            <a:endParaRPr sz="1300">
              <a:solidFill>
                <a:srgbClr val="434343"/>
              </a:solidFill>
              <a:highlight>
                <a:srgbClr val="FFFFFF"/>
              </a:highlight>
              <a:latin typeface="Raleway"/>
              <a:ea typeface="Raleway"/>
              <a:cs typeface="Raleway"/>
              <a:sym typeface="Raleway"/>
            </a:endParaRPr>
          </a:p>
          <a:p>
            <a:pPr indent="0" lvl="0" marL="914400" marR="0" rtl="0" algn="just">
              <a:lnSpc>
                <a:spcPct val="115000"/>
              </a:lnSpc>
              <a:spcBef>
                <a:spcPts val="2300"/>
              </a:spcBef>
              <a:spcAft>
                <a:spcPts val="0"/>
              </a:spcAft>
              <a:buNone/>
            </a:pPr>
            <a:r>
              <a:t/>
            </a:r>
            <a:endParaRPr sz="1300">
              <a:solidFill>
                <a:srgbClr val="333333"/>
              </a:solidFill>
              <a:highlight>
                <a:srgbClr val="FFFFFF"/>
              </a:highlight>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659125" y="753275"/>
            <a:ext cx="7320900" cy="788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4800">
                <a:solidFill>
                  <a:srgbClr val="FFFFFF"/>
                </a:solidFill>
                <a:latin typeface="Raleway"/>
                <a:ea typeface="Raleway"/>
                <a:cs typeface="Raleway"/>
                <a:sym typeface="Raleway"/>
              </a:rPr>
              <a:t>4.What kind of reporting solution should be developed to </a:t>
            </a:r>
            <a:r>
              <a:rPr b="1" lang="en" sz="4800">
                <a:solidFill>
                  <a:schemeClr val="dk1"/>
                </a:solidFill>
                <a:latin typeface="Raleway"/>
                <a:ea typeface="Raleway"/>
                <a:cs typeface="Raleway"/>
                <a:sym typeface="Raleway"/>
              </a:rPr>
              <a:t>track sales Performance?</a:t>
            </a:r>
            <a:endParaRPr b="1" sz="4800">
              <a:solidFill>
                <a:schemeClr val="dk1"/>
              </a:solidFill>
              <a:latin typeface="Raleway"/>
              <a:ea typeface="Raleway"/>
              <a:cs typeface="Raleway"/>
              <a:sym typeface="Raleway"/>
            </a:endParaRPr>
          </a:p>
          <a:p>
            <a:pPr indent="0" lvl="0" marL="0">
              <a:spcBef>
                <a:spcPts val="0"/>
              </a:spcBef>
              <a:spcAft>
                <a:spcPts val="0"/>
              </a:spcAft>
              <a:buNone/>
            </a:pPr>
            <a:r>
              <a:t/>
            </a:r>
            <a:endParaRPr b="1" sz="4800">
              <a:solidFill>
                <a:srgbClr val="FFFFFF"/>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8" name="Shape 198"/>
        <p:cNvGrpSpPr/>
        <p:nvPr/>
      </p:nvGrpSpPr>
      <p:grpSpPr>
        <a:xfrm>
          <a:off x="0" y="0"/>
          <a:ext cx="0" cy="0"/>
          <a:chOff x="0" y="0"/>
          <a:chExt cx="0" cy="0"/>
        </a:xfrm>
      </p:grpSpPr>
      <p:sp>
        <p:nvSpPr>
          <p:cNvPr id="199" name="Shape 19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t/>
            </a:r>
            <a:endParaRPr b="1" sz="3000">
              <a:solidFill>
                <a:schemeClr val="lt2"/>
              </a:solidFill>
              <a:latin typeface="Raleway"/>
              <a:ea typeface="Raleway"/>
              <a:cs typeface="Raleway"/>
              <a:sym typeface="Raleway"/>
            </a:endParaRPr>
          </a:p>
        </p:txBody>
      </p:sp>
      <p:sp>
        <p:nvSpPr>
          <p:cNvPr id="200" name="Shape 200"/>
          <p:cNvSpPr txBox="1"/>
          <p:nvPr/>
        </p:nvSpPr>
        <p:spPr>
          <a:xfrm>
            <a:off x="470800" y="211850"/>
            <a:ext cx="8321400" cy="457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FFFFFF"/>
                </a:solidFill>
                <a:latin typeface="Raleway"/>
                <a:ea typeface="Raleway"/>
                <a:cs typeface="Raleway"/>
                <a:sym typeface="Raleway"/>
              </a:rPr>
              <a:t>In every sales department in the world, the amount of work that needs to be done usually outstrips the number of hours the sales team has available to do it.Making your sales team more productive doesn't have to be a matter of bringing on additional staff. A more efficient team gets more work done in a shorter amount of time.</a:t>
            </a:r>
            <a:endParaRPr b="1" sz="1200">
              <a:solidFill>
                <a:srgbClr val="FFFFFF"/>
              </a:solidFill>
              <a:latin typeface="Raleway"/>
              <a:ea typeface="Raleway"/>
              <a:cs typeface="Raleway"/>
              <a:sym typeface="Raleway"/>
            </a:endParaRPr>
          </a:p>
          <a:p>
            <a:pPr indent="0" lvl="0" marL="0" rtl="0" algn="just">
              <a:lnSpc>
                <a:spcPct val="115000"/>
              </a:lnSpc>
              <a:spcBef>
                <a:spcPts val="0"/>
              </a:spcBef>
              <a:spcAft>
                <a:spcPts val="0"/>
              </a:spcAft>
              <a:buNone/>
            </a:pPr>
            <a:r>
              <a:t/>
            </a:r>
            <a:endParaRPr b="1" sz="1200">
              <a:solidFill>
                <a:srgbClr val="FFFFFF"/>
              </a:solidFill>
              <a:latin typeface="Raleway"/>
              <a:ea typeface="Raleway"/>
              <a:cs typeface="Raleway"/>
              <a:sym typeface="Raleway"/>
            </a:endParaRPr>
          </a:p>
          <a:p>
            <a:pPr indent="0" lvl="0" marL="0" rtl="0" algn="just">
              <a:lnSpc>
                <a:spcPct val="115000"/>
              </a:lnSpc>
              <a:spcBef>
                <a:spcPts val="0"/>
              </a:spcBef>
              <a:spcAft>
                <a:spcPts val="0"/>
              </a:spcAft>
              <a:buNone/>
            </a:pPr>
            <a:r>
              <a:rPr b="1" lang="en" sz="1200">
                <a:solidFill>
                  <a:srgbClr val="FFFFFF"/>
                </a:solidFill>
                <a:latin typeface="Raleway"/>
                <a:ea typeface="Raleway"/>
                <a:cs typeface="Raleway"/>
                <a:sym typeface="Raleway"/>
              </a:rPr>
              <a:t>Here are a few simple steps FineWine can follow to increase and track sales performance:</a:t>
            </a:r>
            <a:endParaRPr b="1" sz="1200">
              <a:solidFill>
                <a:srgbClr val="FFFFFF"/>
              </a:solidFill>
              <a:latin typeface="Raleway"/>
              <a:ea typeface="Raleway"/>
              <a:cs typeface="Raleway"/>
              <a:sym typeface="Raleway"/>
            </a:endParaRPr>
          </a:p>
          <a:p>
            <a:pPr indent="0" lvl="0" marL="0" rtl="0" algn="just">
              <a:lnSpc>
                <a:spcPct val="115000"/>
              </a:lnSpc>
              <a:spcBef>
                <a:spcPts val="0"/>
              </a:spcBef>
              <a:spcAft>
                <a:spcPts val="0"/>
              </a:spcAft>
              <a:buNone/>
            </a:pPr>
            <a:r>
              <a:t/>
            </a:r>
            <a:endParaRPr b="1" sz="1200">
              <a:solidFill>
                <a:srgbClr val="FFFFFF"/>
              </a:solidFill>
              <a:latin typeface="Raleway"/>
              <a:ea typeface="Raleway"/>
              <a:cs typeface="Raleway"/>
              <a:sym typeface="Raleway"/>
            </a:endParaRPr>
          </a:p>
          <a:p>
            <a:pPr indent="0" lvl="0" marL="0" rtl="0" algn="just">
              <a:lnSpc>
                <a:spcPct val="115000"/>
              </a:lnSpc>
              <a:spcBef>
                <a:spcPts val="0"/>
              </a:spcBef>
              <a:spcAft>
                <a:spcPts val="0"/>
              </a:spcAft>
              <a:buNone/>
            </a:pPr>
            <a:r>
              <a:rPr b="1" lang="en" sz="1200">
                <a:solidFill>
                  <a:srgbClr val="FFFFFF"/>
                </a:solidFill>
                <a:latin typeface="Raleway"/>
                <a:ea typeface="Raleway"/>
                <a:cs typeface="Raleway"/>
                <a:sym typeface="Raleway"/>
              </a:rPr>
              <a:t>i) </a:t>
            </a:r>
            <a:r>
              <a:rPr b="1" lang="en">
                <a:solidFill>
                  <a:srgbClr val="FFFFFF"/>
                </a:solidFill>
                <a:latin typeface="Raleway"/>
                <a:ea typeface="Raleway"/>
                <a:cs typeface="Raleway"/>
                <a:sym typeface="Raleway"/>
              </a:rPr>
              <a:t> Automated Systems Work</a:t>
            </a:r>
            <a:r>
              <a:rPr b="1" lang="en" sz="1200">
                <a:solidFill>
                  <a:srgbClr val="FFFFFF"/>
                </a:solidFill>
                <a:latin typeface="Raleway"/>
                <a:ea typeface="Raleway"/>
                <a:cs typeface="Raleway"/>
                <a:sym typeface="Raleway"/>
              </a:rPr>
              <a:t> </a:t>
            </a:r>
            <a:endParaRPr b="1" sz="1200">
              <a:solidFill>
                <a:srgbClr val="FFFFFF"/>
              </a:solidFill>
              <a:latin typeface="Raleway"/>
              <a:ea typeface="Raleway"/>
              <a:cs typeface="Raleway"/>
              <a:sym typeface="Raleway"/>
            </a:endParaRPr>
          </a:p>
          <a:p>
            <a:pPr indent="0" lvl="0" marL="0" rtl="0" algn="just">
              <a:lnSpc>
                <a:spcPct val="150000"/>
              </a:lnSpc>
              <a:spcBef>
                <a:spcPts val="1500"/>
              </a:spcBef>
              <a:spcAft>
                <a:spcPts val="0"/>
              </a:spcAft>
              <a:buNone/>
            </a:pPr>
            <a:r>
              <a:rPr b="1" lang="en" sz="1200">
                <a:solidFill>
                  <a:srgbClr val="FFFFFF"/>
                </a:solidFill>
                <a:latin typeface="Raleway"/>
                <a:ea typeface="Raleway"/>
                <a:cs typeface="Raleway"/>
                <a:sym typeface="Raleway"/>
              </a:rPr>
              <a:t>The most important part of the sales team's job is interacting with the customer. That's not the whole job, though. A certain amount of administrative, clerical, and record-keeping activity has to get done every day in order to keep the team on track. </a:t>
            </a:r>
            <a:endParaRPr b="1" sz="1200">
              <a:solidFill>
                <a:srgbClr val="FFFFFF"/>
              </a:solidFill>
              <a:latin typeface="Raleway"/>
              <a:ea typeface="Raleway"/>
              <a:cs typeface="Raleway"/>
              <a:sym typeface="Raleway"/>
            </a:endParaRPr>
          </a:p>
          <a:p>
            <a:pPr indent="0" lvl="0" marL="0" rtl="0" algn="just">
              <a:lnSpc>
                <a:spcPct val="150000"/>
              </a:lnSpc>
              <a:spcBef>
                <a:spcPts val="1500"/>
              </a:spcBef>
              <a:spcAft>
                <a:spcPts val="0"/>
              </a:spcAft>
              <a:buNone/>
            </a:pPr>
            <a:r>
              <a:rPr b="1" lang="en" sz="1200">
                <a:solidFill>
                  <a:srgbClr val="FFFFFF"/>
                </a:solidFill>
                <a:latin typeface="Raleway"/>
                <a:ea typeface="Raleway"/>
                <a:cs typeface="Raleway"/>
                <a:sym typeface="Raleway"/>
              </a:rPr>
              <a:t>Standardizing the team's processes can go a long way towards making them more efficient. The sales reps should keep a record of important point and discuss these with fellow team members. Batching some of these activities to keep them from disrupting your workflow can make everyone more efficient.</a:t>
            </a:r>
            <a:endParaRPr b="1" sz="1200">
              <a:solidFill>
                <a:srgbClr val="FFFFFF"/>
              </a:solidFill>
              <a:latin typeface="Raleway"/>
              <a:ea typeface="Raleway"/>
              <a:cs typeface="Raleway"/>
              <a:sym typeface="Raleway"/>
            </a:endParaRPr>
          </a:p>
          <a:p>
            <a:pPr indent="0" lvl="0" marL="0" rtl="0" algn="just">
              <a:lnSpc>
                <a:spcPct val="150000"/>
              </a:lnSpc>
              <a:spcBef>
                <a:spcPts val="1500"/>
              </a:spcBef>
              <a:spcAft>
                <a:spcPts val="0"/>
              </a:spcAft>
              <a:buNone/>
            </a:pPr>
            <a:r>
              <a:rPr b="1" lang="en" sz="1200">
                <a:solidFill>
                  <a:srgbClr val="FFFFFF"/>
                </a:solidFill>
                <a:latin typeface="Raleway"/>
                <a:ea typeface="Raleway"/>
                <a:cs typeface="Raleway"/>
                <a:sym typeface="Raleway"/>
              </a:rPr>
              <a:t>A good sales representative does research before speaking with a customer, even if it's simply reviewing CRM records. This process can get drawn out and detract from productive work, though. </a:t>
            </a:r>
            <a:endParaRPr b="1" sz="1200">
              <a:solidFill>
                <a:srgbClr val="FFFFFF"/>
              </a:solidFill>
              <a:latin typeface="Raleway"/>
              <a:ea typeface="Raleway"/>
              <a:cs typeface="Raleway"/>
              <a:sym typeface="Raleway"/>
            </a:endParaRPr>
          </a:p>
          <a:p>
            <a:pPr indent="0" lvl="0" marL="0" rtl="0" algn="just">
              <a:lnSpc>
                <a:spcPct val="150000"/>
              </a:lnSpc>
              <a:spcBef>
                <a:spcPts val="1500"/>
              </a:spcBef>
              <a:spcAft>
                <a:spcPts val="0"/>
              </a:spcAft>
              <a:buNone/>
            </a:pPr>
            <a:r>
              <a:rPr b="1" lang="en" sz="1200">
                <a:solidFill>
                  <a:srgbClr val="FFFFFF"/>
                </a:solidFill>
                <a:latin typeface="Raleway"/>
                <a:ea typeface="Raleway"/>
                <a:cs typeface="Raleway"/>
                <a:sym typeface="Raleway"/>
              </a:rPr>
              <a:t>We need to set up a strict workflow for customer research to keep it on a reasonable time table.</a:t>
            </a:r>
            <a:endParaRPr b="1" sz="1200">
              <a:solidFill>
                <a:srgbClr val="FFFFFF"/>
              </a:solidFill>
              <a:latin typeface="Raleway"/>
              <a:ea typeface="Raleway"/>
              <a:cs typeface="Raleway"/>
              <a:sym typeface="Raleway"/>
            </a:endParaRPr>
          </a:p>
          <a:p>
            <a:pPr indent="0" lvl="0" marL="0" rtl="0">
              <a:spcBef>
                <a:spcPts val="1500"/>
              </a:spcBef>
              <a:spcAft>
                <a:spcPts val="0"/>
              </a:spcAft>
              <a:buNone/>
            </a:pPr>
            <a:r>
              <a:t/>
            </a:r>
            <a:endParaRPr b="1" sz="1200">
              <a:solidFill>
                <a:srgbClr val="FFFFFF"/>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506100" y="482550"/>
            <a:ext cx="8451000" cy="4507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500"/>
              </a:spcBef>
              <a:spcAft>
                <a:spcPts val="0"/>
              </a:spcAft>
              <a:buClr>
                <a:schemeClr val="dk2"/>
              </a:buClr>
              <a:buSzPts val="1100"/>
              <a:buFont typeface="Arial"/>
              <a:buNone/>
            </a:pPr>
            <a:r>
              <a:rPr b="1" lang="en">
                <a:solidFill>
                  <a:schemeClr val="dk1"/>
                </a:solidFill>
                <a:latin typeface="Raleway"/>
                <a:ea typeface="Raleway"/>
                <a:cs typeface="Raleway"/>
                <a:sym typeface="Raleway"/>
              </a:rPr>
              <a:t>ii)  Use the Right Software Tools</a:t>
            </a:r>
            <a:endParaRPr b="1">
              <a:solidFill>
                <a:schemeClr val="dk1"/>
              </a:solidFill>
              <a:latin typeface="Raleway"/>
              <a:ea typeface="Raleway"/>
              <a:cs typeface="Raleway"/>
              <a:sym typeface="Raleway"/>
            </a:endParaRPr>
          </a:p>
          <a:p>
            <a:pPr indent="0" lvl="0" marL="0" rtl="0" algn="just">
              <a:lnSpc>
                <a:spcPct val="150000"/>
              </a:lnSpc>
              <a:spcBef>
                <a:spcPts val="1500"/>
              </a:spcBef>
              <a:spcAft>
                <a:spcPts val="0"/>
              </a:spcAft>
              <a:buClr>
                <a:schemeClr val="dk2"/>
              </a:buClr>
              <a:buSzPts val="1100"/>
              <a:buFont typeface="Arial"/>
              <a:buNone/>
            </a:pPr>
            <a:r>
              <a:rPr b="1" lang="en" sz="1200">
                <a:solidFill>
                  <a:srgbClr val="FFFFFF"/>
                </a:solidFill>
                <a:latin typeface="Raleway"/>
                <a:ea typeface="Raleway"/>
                <a:cs typeface="Raleway"/>
                <a:sym typeface="Raleway"/>
              </a:rPr>
              <a:t>Modern sales professionals have plenty of software tools available to make their jobs easier. They only save the team time if they're used correctly, though.The sales VP needs to  familiarize himself with the managerial and reporting functions that allow him to track the team's work.</a:t>
            </a:r>
            <a:endParaRPr b="1" sz="1200">
              <a:solidFill>
                <a:srgbClr val="FFFFFF"/>
              </a:solidFill>
              <a:latin typeface="Raleway"/>
              <a:ea typeface="Raleway"/>
              <a:cs typeface="Raleway"/>
              <a:sym typeface="Raleway"/>
            </a:endParaRPr>
          </a:p>
          <a:p>
            <a:pPr indent="0" lvl="0" marL="0" rtl="0" algn="just">
              <a:lnSpc>
                <a:spcPct val="150000"/>
              </a:lnSpc>
              <a:spcBef>
                <a:spcPts val="1500"/>
              </a:spcBef>
              <a:spcAft>
                <a:spcPts val="0"/>
              </a:spcAft>
              <a:buClr>
                <a:schemeClr val="dk2"/>
              </a:buClr>
              <a:buSzPts val="1100"/>
              <a:buFont typeface="Arial"/>
              <a:buNone/>
            </a:pPr>
            <a:r>
              <a:rPr b="1" lang="en" sz="1200">
                <a:solidFill>
                  <a:srgbClr val="FFFFFF"/>
                </a:solidFill>
                <a:latin typeface="Raleway"/>
                <a:ea typeface="Raleway"/>
                <a:cs typeface="Raleway"/>
                <a:sym typeface="Raleway"/>
              </a:rPr>
              <a:t>If the sales team needs a productivity boost, consider adopting one of the leading sales management tools. The examples listed here have all helped struggling sales teams find their way to productivity:</a:t>
            </a:r>
            <a:endParaRPr b="1" sz="1200">
              <a:solidFill>
                <a:srgbClr val="FFFFFF"/>
              </a:solidFill>
              <a:latin typeface="Raleway"/>
              <a:ea typeface="Raleway"/>
              <a:cs typeface="Raleway"/>
              <a:sym typeface="Raleway"/>
            </a:endParaRPr>
          </a:p>
          <a:p>
            <a:pPr indent="-304800" lvl="0" marL="457200" rtl="0" algn="just">
              <a:lnSpc>
                <a:spcPct val="150000"/>
              </a:lnSpc>
              <a:spcBef>
                <a:spcPts val="1500"/>
              </a:spcBef>
              <a:spcAft>
                <a:spcPts val="0"/>
              </a:spcAft>
              <a:buClr>
                <a:srgbClr val="FFFFFF"/>
              </a:buClr>
              <a:buSzPts val="1200"/>
              <a:buFont typeface="Raleway"/>
              <a:buChar char="●"/>
            </a:pPr>
            <a:r>
              <a:rPr b="1" lang="en" sz="1200" u="sng">
                <a:solidFill>
                  <a:srgbClr val="FFFFFF"/>
                </a:solidFill>
                <a:highlight>
                  <a:srgbClr val="434343"/>
                </a:highlight>
                <a:latin typeface="Raleway"/>
                <a:ea typeface="Raleway"/>
                <a:cs typeface="Raleway"/>
                <a:sym typeface="Raleway"/>
                <a:hlinkClick r:id="rId3"/>
              </a:rPr>
              <a:t>Ambition Sales Performance Management Platform</a:t>
            </a:r>
            <a:endParaRPr b="1" sz="1200">
              <a:solidFill>
                <a:srgbClr val="FFFFFF"/>
              </a:solidFill>
              <a:highlight>
                <a:srgbClr val="434343"/>
              </a:highlight>
              <a:latin typeface="Raleway"/>
              <a:ea typeface="Raleway"/>
              <a:cs typeface="Raleway"/>
              <a:sym typeface="Raleway"/>
            </a:endParaRPr>
          </a:p>
          <a:p>
            <a:pPr indent="-304800" lvl="0" marL="457200" rtl="0" algn="just">
              <a:lnSpc>
                <a:spcPct val="150000"/>
              </a:lnSpc>
              <a:spcBef>
                <a:spcPts val="0"/>
              </a:spcBef>
              <a:spcAft>
                <a:spcPts val="0"/>
              </a:spcAft>
              <a:buClr>
                <a:srgbClr val="FFFFFF"/>
              </a:buClr>
              <a:buSzPts val="1200"/>
              <a:buFont typeface="Raleway"/>
              <a:buChar char="●"/>
            </a:pPr>
            <a:r>
              <a:rPr b="1" lang="en" sz="1200" u="sng">
                <a:solidFill>
                  <a:srgbClr val="FFFFFF"/>
                </a:solidFill>
                <a:highlight>
                  <a:srgbClr val="434343"/>
                </a:highlight>
                <a:latin typeface="Raleway"/>
                <a:ea typeface="Raleway"/>
                <a:cs typeface="Raleway"/>
                <a:sym typeface="Raleway"/>
                <a:hlinkClick r:id="rId4"/>
              </a:rPr>
              <a:t>Sales Cloud by Salesforce</a:t>
            </a:r>
            <a:endParaRPr b="1" sz="1200">
              <a:solidFill>
                <a:srgbClr val="FFFFFF"/>
              </a:solidFill>
              <a:highlight>
                <a:srgbClr val="434343"/>
              </a:highlight>
              <a:latin typeface="Raleway"/>
              <a:ea typeface="Raleway"/>
              <a:cs typeface="Raleway"/>
              <a:sym typeface="Raleway"/>
            </a:endParaRPr>
          </a:p>
          <a:p>
            <a:pPr indent="-304800" lvl="0" marL="457200" rtl="0" algn="just">
              <a:lnSpc>
                <a:spcPct val="150000"/>
              </a:lnSpc>
              <a:spcBef>
                <a:spcPts val="0"/>
              </a:spcBef>
              <a:spcAft>
                <a:spcPts val="0"/>
              </a:spcAft>
              <a:buClr>
                <a:srgbClr val="FFFFFF"/>
              </a:buClr>
              <a:buSzPts val="1200"/>
              <a:buFont typeface="Raleway"/>
              <a:buChar char="●"/>
            </a:pPr>
            <a:r>
              <a:rPr b="1" lang="en" sz="1200" u="sng">
                <a:solidFill>
                  <a:srgbClr val="FFFFFF"/>
                </a:solidFill>
                <a:highlight>
                  <a:srgbClr val="434343"/>
                </a:highlight>
                <a:latin typeface="Raleway"/>
                <a:ea typeface="Raleway"/>
                <a:cs typeface="Raleway"/>
                <a:sym typeface="Raleway"/>
                <a:hlinkClick r:id="rId5"/>
              </a:rPr>
              <a:t>Infusionsoft</a:t>
            </a:r>
            <a:endParaRPr b="1" sz="1200">
              <a:solidFill>
                <a:srgbClr val="FFFFFF"/>
              </a:solidFill>
              <a:highlight>
                <a:srgbClr val="434343"/>
              </a:highlight>
              <a:latin typeface="Raleway"/>
              <a:ea typeface="Raleway"/>
              <a:cs typeface="Raleway"/>
              <a:sym typeface="Raleway"/>
            </a:endParaRPr>
          </a:p>
          <a:p>
            <a:pPr indent="-304800" lvl="0" marL="457200" rtl="0" algn="just">
              <a:lnSpc>
                <a:spcPct val="150000"/>
              </a:lnSpc>
              <a:spcBef>
                <a:spcPts val="0"/>
              </a:spcBef>
              <a:spcAft>
                <a:spcPts val="0"/>
              </a:spcAft>
              <a:buClr>
                <a:srgbClr val="FFFFFF"/>
              </a:buClr>
              <a:buSzPts val="1200"/>
              <a:buFont typeface="Raleway"/>
              <a:buChar char="●"/>
            </a:pPr>
            <a:r>
              <a:rPr b="1" lang="en" sz="1200" u="sng">
                <a:solidFill>
                  <a:srgbClr val="FFFFFF"/>
                </a:solidFill>
                <a:highlight>
                  <a:srgbClr val="434343"/>
                </a:highlight>
                <a:latin typeface="Raleway"/>
                <a:ea typeface="Raleway"/>
                <a:cs typeface="Raleway"/>
                <a:sym typeface="Raleway"/>
                <a:hlinkClick r:id="rId6"/>
              </a:rPr>
              <a:t>Xceleration</a:t>
            </a:r>
            <a:endParaRPr b="1" sz="1200">
              <a:solidFill>
                <a:srgbClr val="FFFFFF"/>
              </a:solidFill>
              <a:highlight>
                <a:srgbClr val="434343"/>
              </a:highlight>
              <a:latin typeface="Raleway"/>
              <a:ea typeface="Raleway"/>
              <a:cs typeface="Raleway"/>
              <a:sym typeface="Raleway"/>
            </a:endParaRPr>
          </a:p>
          <a:p>
            <a:pPr indent="-304800" lvl="0" marL="457200" rtl="0" algn="just">
              <a:lnSpc>
                <a:spcPct val="150000"/>
              </a:lnSpc>
              <a:spcBef>
                <a:spcPts val="0"/>
              </a:spcBef>
              <a:spcAft>
                <a:spcPts val="0"/>
              </a:spcAft>
              <a:buClr>
                <a:srgbClr val="FFFFFF"/>
              </a:buClr>
              <a:buSzPts val="1200"/>
              <a:buFont typeface="Raleway"/>
              <a:buChar char="●"/>
            </a:pPr>
            <a:r>
              <a:rPr b="1" lang="en" sz="1200" u="sng">
                <a:solidFill>
                  <a:srgbClr val="FFFFFF"/>
                </a:solidFill>
                <a:highlight>
                  <a:srgbClr val="434343"/>
                </a:highlight>
                <a:latin typeface="Raleway"/>
                <a:ea typeface="Raleway"/>
                <a:cs typeface="Raleway"/>
                <a:sym typeface="Raleway"/>
                <a:hlinkClick r:id="rId7"/>
              </a:rPr>
              <a:t>Leveleleven</a:t>
            </a:r>
            <a:endParaRPr b="1" sz="1200">
              <a:solidFill>
                <a:srgbClr val="FFFFFF"/>
              </a:solidFill>
              <a:highlight>
                <a:srgbClr val="434343"/>
              </a:highlight>
              <a:latin typeface="Raleway"/>
              <a:ea typeface="Raleway"/>
              <a:cs typeface="Raleway"/>
              <a:sym typeface="Raleway"/>
            </a:endParaRPr>
          </a:p>
          <a:p>
            <a:pPr indent="-304800" lvl="0" marL="457200" rtl="0" algn="just">
              <a:lnSpc>
                <a:spcPct val="150000"/>
              </a:lnSpc>
              <a:spcBef>
                <a:spcPts val="0"/>
              </a:spcBef>
              <a:spcAft>
                <a:spcPts val="0"/>
              </a:spcAft>
              <a:buClr>
                <a:srgbClr val="FFFFFF"/>
              </a:buClr>
              <a:buSzPts val="1200"/>
              <a:buFont typeface="Raleway"/>
              <a:buChar char="●"/>
            </a:pPr>
            <a:r>
              <a:rPr b="1" lang="en" sz="1200">
                <a:solidFill>
                  <a:srgbClr val="FFFFFF"/>
                </a:solidFill>
                <a:highlight>
                  <a:srgbClr val="434343"/>
                </a:highlight>
                <a:latin typeface="Raleway"/>
                <a:ea typeface="Raleway"/>
                <a:cs typeface="Raleway"/>
                <a:sym typeface="Raleway"/>
              </a:rPr>
              <a:t>One can use a custom built tracker, by simply using Google sheets combined with conditional formating and macros.</a:t>
            </a:r>
            <a:endParaRPr b="1" sz="1200">
              <a:solidFill>
                <a:srgbClr val="FFFFFF"/>
              </a:solidFill>
              <a:highlight>
                <a:srgbClr val="434343"/>
              </a:highlight>
              <a:latin typeface="Raleway"/>
              <a:ea typeface="Raleway"/>
              <a:cs typeface="Raleway"/>
              <a:sym typeface="Raleway"/>
            </a:endParaRPr>
          </a:p>
          <a:p>
            <a:pPr indent="0" lvl="0" marL="0" rtl="0" algn="just">
              <a:lnSpc>
                <a:spcPct val="150000"/>
              </a:lnSpc>
              <a:spcBef>
                <a:spcPts val="1500"/>
              </a:spcBef>
              <a:spcAft>
                <a:spcPts val="0"/>
              </a:spcAft>
              <a:buClr>
                <a:schemeClr val="dk2"/>
              </a:buClr>
              <a:buSzPts val="1100"/>
              <a:buFont typeface="Arial"/>
              <a:buNone/>
            </a:pPr>
            <a:r>
              <a:t/>
            </a:r>
            <a:endParaRPr b="1" sz="1200">
              <a:solidFill>
                <a:srgbClr val="FFFFFF"/>
              </a:solidFill>
              <a:highlight>
                <a:srgbClr val="FFFFFF"/>
              </a:highlight>
              <a:latin typeface="Raleway"/>
              <a:ea typeface="Raleway"/>
              <a:cs typeface="Raleway"/>
              <a:sym typeface="Raleway"/>
            </a:endParaRPr>
          </a:p>
          <a:p>
            <a:pPr indent="0" lvl="0" marL="0" rtl="0" algn="just">
              <a:lnSpc>
                <a:spcPct val="173076"/>
              </a:lnSpc>
              <a:spcBef>
                <a:spcPts val="1500"/>
              </a:spcBef>
              <a:spcAft>
                <a:spcPts val="800"/>
              </a:spcAft>
              <a:buNone/>
            </a:pPr>
            <a:r>
              <a:rPr b="1" lang="en" sz="1200">
                <a:solidFill>
                  <a:srgbClr val="FFFFFF"/>
                </a:solidFill>
                <a:highlight>
                  <a:srgbClr val="FFFFFF"/>
                </a:highlight>
                <a:latin typeface="Raleway"/>
                <a:ea typeface="Raleway"/>
                <a:cs typeface="Raleway"/>
                <a:sym typeface="Raleway"/>
              </a:rPr>
              <a:t>i</a:t>
            </a:r>
            <a:endParaRPr b="1" sz="1200">
              <a:solidFill>
                <a:srgbClr val="FFFFFF"/>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nvSpPr>
        <p:spPr>
          <a:xfrm>
            <a:off x="706200" y="1071075"/>
            <a:ext cx="7591800" cy="2919000"/>
          </a:xfrm>
          <a:prstGeom prst="rect">
            <a:avLst/>
          </a:prstGeom>
          <a:noFill/>
          <a:ln>
            <a:noFill/>
          </a:ln>
        </p:spPr>
        <p:txBody>
          <a:bodyPr anchorCtr="0" anchor="t" bIns="91425" lIns="91425" spcFirstLastPara="1" rIns="91425" wrap="square" tIns="91425">
            <a:noAutofit/>
          </a:bodyPr>
          <a:lstStyle/>
          <a:p>
            <a:pPr indent="0" lvl="0" marL="0" rtl="0" algn="just">
              <a:lnSpc>
                <a:spcPct val="173076"/>
              </a:lnSpc>
              <a:spcBef>
                <a:spcPts val="0"/>
              </a:spcBef>
              <a:spcAft>
                <a:spcPts val="0"/>
              </a:spcAft>
              <a:buClr>
                <a:schemeClr val="dk2"/>
              </a:buClr>
              <a:buSzPts val="1100"/>
              <a:buFont typeface="Arial"/>
              <a:buNone/>
            </a:pPr>
            <a:r>
              <a:rPr b="1" lang="en">
                <a:solidFill>
                  <a:schemeClr val="lt1"/>
                </a:solidFill>
                <a:highlight>
                  <a:schemeClr val="dk1"/>
                </a:highlight>
                <a:latin typeface="Raleway"/>
                <a:ea typeface="Raleway"/>
                <a:cs typeface="Raleway"/>
                <a:sym typeface="Raleway"/>
              </a:rPr>
              <a:t>iii)Build a Real Project Management System</a:t>
            </a:r>
            <a:endParaRPr b="1">
              <a:solidFill>
                <a:schemeClr val="lt1"/>
              </a:solidFill>
              <a:highlight>
                <a:schemeClr val="dk1"/>
              </a:highlight>
              <a:latin typeface="Raleway"/>
              <a:ea typeface="Raleway"/>
              <a:cs typeface="Raleway"/>
              <a:sym typeface="Raleway"/>
            </a:endParaRPr>
          </a:p>
          <a:p>
            <a:pPr indent="0" lvl="0" marL="0" rtl="0" algn="just">
              <a:lnSpc>
                <a:spcPct val="150000"/>
              </a:lnSpc>
              <a:spcBef>
                <a:spcPts val="1500"/>
              </a:spcBef>
              <a:spcAft>
                <a:spcPts val="0"/>
              </a:spcAft>
              <a:buClr>
                <a:schemeClr val="dk2"/>
              </a:buClr>
              <a:buSzPts val="1100"/>
              <a:buFont typeface="Arial"/>
              <a:buNone/>
            </a:pPr>
            <a:r>
              <a:rPr b="1" lang="en" sz="1200">
                <a:solidFill>
                  <a:schemeClr val="lt1"/>
                </a:solidFill>
                <a:highlight>
                  <a:schemeClr val="dk1"/>
                </a:highlight>
                <a:latin typeface="Raleway"/>
                <a:ea typeface="Raleway"/>
                <a:cs typeface="Raleway"/>
                <a:sym typeface="Raleway"/>
              </a:rPr>
              <a:t>Sales is very much a project to manage. This means one needs to familiarize with successful project management techniques and apply them appropriately. Keeping in mind that project management is constantly evolving! Part of our responsibility to our team is keeping our knowledge current and giving them the benefit of the latest management ideas.</a:t>
            </a:r>
            <a:endParaRPr b="1" sz="1200">
              <a:solidFill>
                <a:schemeClr val="lt1"/>
              </a:solidFill>
              <a:highlight>
                <a:schemeClr val="dk1"/>
              </a:highlight>
              <a:latin typeface="Raleway"/>
              <a:ea typeface="Raleway"/>
              <a:cs typeface="Raleway"/>
              <a:sym typeface="Raleway"/>
            </a:endParaRPr>
          </a:p>
          <a:p>
            <a:pPr indent="0" lvl="0" marL="0" rtl="0" algn="just">
              <a:lnSpc>
                <a:spcPct val="150000"/>
              </a:lnSpc>
              <a:spcBef>
                <a:spcPts val="1500"/>
              </a:spcBef>
              <a:spcAft>
                <a:spcPts val="0"/>
              </a:spcAft>
              <a:buClr>
                <a:schemeClr val="dk2"/>
              </a:buClr>
              <a:buSzPts val="1100"/>
              <a:buFont typeface="Arial"/>
              <a:buNone/>
            </a:pPr>
            <a:r>
              <a:rPr b="1" lang="en" sz="1200">
                <a:solidFill>
                  <a:schemeClr val="lt1"/>
                </a:solidFill>
                <a:highlight>
                  <a:schemeClr val="dk1"/>
                </a:highlight>
                <a:latin typeface="Raleway"/>
                <a:ea typeface="Raleway"/>
                <a:cs typeface="Raleway"/>
                <a:sym typeface="Raleway"/>
              </a:rPr>
              <a:t>Use our project management abilities to keep track of the larger, strategic performance of your team.Large-scale oversight will help the team stay productive and avoid wasting time and resources. Relate their day-to-day activities with the company's overall goals and make their value to the organization clear. At the same time, exercise the authority by giving your team clear priorities and showing them what to focus on.</a:t>
            </a:r>
            <a:endParaRPr b="1" sz="1200">
              <a:solidFill>
                <a:schemeClr val="lt1"/>
              </a:solidFill>
              <a:highlight>
                <a:schemeClr val="dk1"/>
              </a:highlight>
              <a:latin typeface="Raleway"/>
              <a:ea typeface="Raleway"/>
              <a:cs typeface="Raleway"/>
              <a:sym typeface="Raleway"/>
            </a:endParaRPr>
          </a:p>
          <a:p>
            <a:pPr indent="0" lvl="0" marL="0">
              <a:spcBef>
                <a:spcPts val="15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4" name="Shape 214"/>
        <p:cNvGrpSpPr/>
        <p:nvPr/>
      </p:nvGrpSpPr>
      <p:grpSpPr>
        <a:xfrm>
          <a:off x="0" y="0"/>
          <a:ext cx="0" cy="0"/>
          <a:chOff x="0" y="0"/>
          <a:chExt cx="0" cy="0"/>
        </a:xfrm>
      </p:grpSpPr>
      <p:pic>
        <p:nvPicPr>
          <p:cNvPr id="215" name="Shape 2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16" name="Shape 2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7" name="Shape 2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References</a:t>
            </a:r>
            <a:endParaRPr b="1" sz="3000">
              <a:solidFill>
                <a:schemeClr val="lt2"/>
              </a:solidFill>
              <a:latin typeface="Raleway"/>
              <a:ea typeface="Raleway"/>
              <a:cs typeface="Raleway"/>
              <a:sym typeface="Raleway"/>
            </a:endParaRPr>
          </a:p>
        </p:txBody>
      </p:sp>
      <p:sp>
        <p:nvSpPr>
          <p:cNvPr id="218" name="Shape 218"/>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Raleway"/>
                <a:ea typeface="Raleway"/>
                <a:cs typeface="Raleway"/>
                <a:sym typeface="Raleway"/>
              </a:rPr>
              <a:t>The following are the external references used in the case study:- </a:t>
            </a:r>
            <a:endParaRPr sz="1200">
              <a:latin typeface="Raleway"/>
              <a:ea typeface="Raleway"/>
              <a:cs typeface="Raleway"/>
              <a:sym typeface="Raleway"/>
            </a:endParaRPr>
          </a:p>
          <a:p>
            <a:pPr indent="-317500" lvl="0" marL="457200" rtl="0">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Wine consumption reports</a:t>
            </a:r>
            <a:endParaRPr sz="1200">
              <a:latin typeface="Raleway"/>
              <a:ea typeface="Raleway"/>
              <a:cs typeface="Raleway"/>
              <a:sym typeface="Raleway"/>
            </a:endParaRPr>
          </a:p>
          <a:p>
            <a:pPr indent="-304800" lvl="1" marL="914400" rtl="0">
              <a:spcBef>
                <a:spcPts val="0"/>
              </a:spcBef>
              <a:spcAft>
                <a:spcPts val="0"/>
              </a:spcAft>
              <a:buSzPts val="1200"/>
              <a:buFont typeface="Raleway"/>
              <a:buChar char="◆"/>
            </a:pPr>
            <a:r>
              <a:rPr lang="en" sz="1200" u="sng">
                <a:solidFill>
                  <a:schemeClr val="hlink"/>
                </a:solidFill>
                <a:latin typeface="Raleway"/>
                <a:ea typeface="Raleway"/>
                <a:cs typeface="Raleway"/>
                <a:sym typeface="Raleway"/>
                <a:hlinkClick r:id="rId5"/>
              </a:rPr>
              <a:t>http://www.who.int/substance_abuse/publications/global_alcohol_report/profiles/fra.pdf</a:t>
            </a:r>
            <a:endParaRPr sz="1200">
              <a:latin typeface="Raleway"/>
              <a:ea typeface="Raleway"/>
              <a:cs typeface="Raleway"/>
              <a:sym typeface="Raleway"/>
            </a:endParaRPr>
          </a:p>
          <a:p>
            <a:pPr indent="-304800" lvl="1" marL="914400" rtl="0">
              <a:spcBef>
                <a:spcPts val="0"/>
              </a:spcBef>
              <a:spcAft>
                <a:spcPts val="0"/>
              </a:spcAft>
              <a:buSzPts val="1200"/>
              <a:buFont typeface="Raleway"/>
              <a:buChar char="◆"/>
            </a:pPr>
            <a:r>
              <a:rPr lang="en" sz="1200" u="sng">
                <a:solidFill>
                  <a:schemeClr val="hlink"/>
                </a:solidFill>
                <a:latin typeface="Raleway"/>
                <a:ea typeface="Raleway"/>
                <a:cs typeface="Raleway"/>
                <a:sym typeface="Raleway"/>
                <a:hlinkClick r:id="rId6"/>
              </a:rPr>
              <a:t>http://www.who.int/substance_abuse/publications/global_alcohol_report/profiles/ita.pdf</a:t>
            </a:r>
            <a:endParaRPr sz="1200">
              <a:latin typeface="Raleway"/>
              <a:ea typeface="Raleway"/>
              <a:cs typeface="Raleway"/>
              <a:sym typeface="Raleway"/>
            </a:endParaRPr>
          </a:p>
          <a:p>
            <a:pPr indent="-304800" lvl="1" marL="914400" rtl="0">
              <a:spcBef>
                <a:spcPts val="0"/>
              </a:spcBef>
              <a:spcAft>
                <a:spcPts val="0"/>
              </a:spcAft>
              <a:buSzPts val="1200"/>
              <a:buFont typeface="Raleway"/>
              <a:buChar char="◆"/>
            </a:pPr>
            <a:r>
              <a:rPr lang="en" sz="1200" u="sng">
                <a:solidFill>
                  <a:schemeClr val="hlink"/>
                </a:solidFill>
                <a:latin typeface="Raleway"/>
                <a:ea typeface="Raleway"/>
                <a:cs typeface="Raleway"/>
                <a:sym typeface="Raleway"/>
                <a:hlinkClick r:id="rId7"/>
              </a:rPr>
              <a:t>http://www.who.int/substance_abuse/publications/global_alcohol_report/profiles/prt.pdf</a:t>
            </a:r>
            <a:endParaRPr sz="1200">
              <a:latin typeface="Raleway"/>
              <a:ea typeface="Raleway"/>
              <a:cs typeface="Raleway"/>
              <a:sym typeface="Raleway"/>
            </a:endParaRPr>
          </a:p>
          <a:p>
            <a:pPr indent="0" lvl="0" marL="0" rtl="0">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4" name="Shape 8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5" name="Shape 8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1. Introduction</a:t>
            </a:r>
            <a:endParaRPr b="1" sz="3000">
              <a:solidFill>
                <a:schemeClr val="lt2"/>
              </a:solidFill>
              <a:latin typeface="Raleway"/>
              <a:ea typeface="Raleway"/>
              <a:cs typeface="Raleway"/>
              <a:sym typeface="Raleway"/>
            </a:endParaRPr>
          </a:p>
        </p:txBody>
      </p:sp>
      <p:sp>
        <p:nvSpPr>
          <p:cNvPr id="86" name="Shape 8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latin typeface="Raleway"/>
                <a:ea typeface="Raleway"/>
                <a:cs typeface="Raleway"/>
                <a:sym typeface="Raleway"/>
              </a:rPr>
              <a:t>FineWine an Indian wine company is looking to expand its European operation.</a:t>
            </a:r>
            <a:endParaRPr b="1" sz="1200">
              <a:latin typeface="Raleway"/>
              <a:ea typeface="Raleway"/>
              <a:cs typeface="Raleway"/>
              <a:sym typeface="Raleway"/>
            </a:endParaRPr>
          </a:p>
          <a:p>
            <a:pPr indent="-218440" lvl="0" marL="266700" rtl="0">
              <a:lnSpc>
                <a:spcPct val="100000"/>
              </a:lnSpc>
              <a:spcBef>
                <a:spcPts val="1000"/>
              </a:spcBef>
              <a:spcAft>
                <a:spcPts val="0"/>
              </a:spcAft>
              <a:buClr>
                <a:srgbClr val="688A92"/>
              </a:buClr>
              <a:buSzPts val="1000"/>
              <a:buFont typeface="Raleway"/>
              <a:buChar char="▪"/>
            </a:pPr>
            <a:r>
              <a:rPr b="1" lang="en" sz="1000">
                <a:solidFill>
                  <a:srgbClr val="53565A"/>
                </a:solidFill>
                <a:latin typeface="Raleway"/>
                <a:ea typeface="Raleway"/>
                <a:cs typeface="Raleway"/>
                <a:sym typeface="Raleway"/>
              </a:rPr>
              <a:t>FineWine has been in the wine business since early 1990s and is one of the largest wine distiller in India. They recently entered the Spanish market in 2014.</a:t>
            </a:r>
            <a:endParaRPr b="1" sz="1000">
              <a:solidFill>
                <a:srgbClr val="53565A"/>
              </a:solidFill>
              <a:latin typeface="Raleway"/>
              <a:ea typeface="Raleway"/>
              <a:cs typeface="Raleway"/>
              <a:sym typeface="Raleway"/>
            </a:endParaRPr>
          </a:p>
          <a:p>
            <a:pPr indent="-218440" lvl="0" marL="266700" rtl="0">
              <a:lnSpc>
                <a:spcPct val="100000"/>
              </a:lnSpc>
              <a:spcBef>
                <a:spcPts val="320"/>
              </a:spcBef>
              <a:spcAft>
                <a:spcPts val="0"/>
              </a:spcAft>
              <a:buClr>
                <a:srgbClr val="688A92"/>
              </a:buClr>
              <a:buSzPts val="1000"/>
              <a:buFont typeface="Raleway"/>
              <a:buChar char="▪"/>
            </a:pPr>
            <a:r>
              <a:rPr b="1" lang="en" sz="1000">
                <a:solidFill>
                  <a:srgbClr val="53565A"/>
                </a:solidFill>
                <a:latin typeface="Raleway"/>
                <a:ea typeface="Raleway"/>
                <a:cs typeface="Raleway"/>
                <a:sym typeface="Raleway"/>
              </a:rPr>
              <a:t>As it had great success, which is primarily due to strong distillation capabilities, it is looking to embark on an ambitious expansion plan to other European countries.</a:t>
            </a:r>
            <a:endParaRPr b="1" sz="1000">
              <a:latin typeface="Raleway"/>
              <a:ea typeface="Raleway"/>
              <a:cs typeface="Raleway"/>
              <a:sym typeface="Raleway"/>
            </a:endParaRPr>
          </a:p>
          <a:p>
            <a:pPr indent="-218440" lvl="0" marL="266700" rtl="0">
              <a:lnSpc>
                <a:spcPct val="100000"/>
              </a:lnSpc>
              <a:spcBef>
                <a:spcPts val="0"/>
              </a:spcBef>
              <a:spcAft>
                <a:spcPts val="0"/>
              </a:spcAft>
              <a:buClr>
                <a:srgbClr val="53565A"/>
              </a:buClr>
              <a:buSzPts val="1000"/>
              <a:buFont typeface="Raleway"/>
              <a:buChar char="▪"/>
            </a:pPr>
            <a:r>
              <a:rPr b="1" lang="en" sz="1000">
                <a:solidFill>
                  <a:srgbClr val="53565A"/>
                </a:solidFill>
                <a:latin typeface="Raleway"/>
                <a:ea typeface="Raleway"/>
                <a:cs typeface="Raleway"/>
                <a:sym typeface="Raleway"/>
              </a:rPr>
              <a:t>It has a been backed up by a strong </a:t>
            </a:r>
            <a:r>
              <a:rPr b="1" lang="en" sz="1000">
                <a:solidFill>
                  <a:srgbClr val="53565A"/>
                </a:solidFill>
                <a:latin typeface="Raleway"/>
                <a:ea typeface="Raleway"/>
                <a:cs typeface="Raleway"/>
                <a:sym typeface="Raleway"/>
              </a:rPr>
              <a:t>investor</a:t>
            </a:r>
            <a:r>
              <a:rPr b="1" lang="en" sz="1000">
                <a:solidFill>
                  <a:srgbClr val="53565A"/>
                </a:solidFill>
                <a:latin typeface="Raleway"/>
                <a:ea typeface="Raleway"/>
                <a:cs typeface="Raleway"/>
                <a:sym typeface="Raleway"/>
              </a:rPr>
              <a:t> and has a mandate to grow.</a:t>
            </a:r>
            <a:endParaRPr b="1" sz="1000">
              <a:solidFill>
                <a:srgbClr val="53565A"/>
              </a:solidFill>
              <a:latin typeface="Raleway"/>
              <a:ea typeface="Raleway"/>
              <a:cs typeface="Raleway"/>
              <a:sym typeface="Raleway"/>
            </a:endParaRPr>
          </a:p>
          <a:p>
            <a:pPr indent="0" lvl="0" marL="0" rtl="0">
              <a:lnSpc>
                <a:spcPct val="100000"/>
              </a:lnSpc>
              <a:spcBef>
                <a:spcPts val="0"/>
              </a:spcBef>
              <a:spcAft>
                <a:spcPts val="0"/>
              </a:spcAft>
              <a:buNone/>
            </a:pPr>
            <a:r>
              <a:t/>
            </a:r>
            <a:endParaRPr b="1" sz="1000">
              <a:solidFill>
                <a:srgbClr val="53565A"/>
              </a:solidFill>
              <a:latin typeface="Raleway"/>
              <a:ea typeface="Raleway"/>
              <a:cs typeface="Raleway"/>
              <a:sym typeface="Raleway"/>
            </a:endParaRPr>
          </a:p>
          <a:p>
            <a:pPr indent="0" lvl="0" marL="0" rtl="0">
              <a:lnSpc>
                <a:spcPct val="100000"/>
              </a:lnSpc>
              <a:spcBef>
                <a:spcPts val="0"/>
              </a:spcBef>
              <a:spcAft>
                <a:spcPts val="0"/>
              </a:spcAft>
              <a:buNone/>
            </a:pPr>
            <a:r>
              <a:rPr b="1" lang="en" sz="1000">
                <a:solidFill>
                  <a:srgbClr val="53565A"/>
                </a:solidFill>
                <a:latin typeface="Raleway"/>
                <a:ea typeface="Raleway"/>
                <a:cs typeface="Raleway"/>
                <a:sym typeface="Raleway"/>
              </a:rPr>
              <a:t>In this presentation we propose a </a:t>
            </a:r>
            <a:r>
              <a:rPr b="1" lang="en" sz="1000">
                <a:solidFill>
                  <a:srgbClr val="53565A"/>
                </a:solidFill>
                <a:latin typeface="Raleway"/>
                <a:ea typeface="Raleway"/>
                <a:cs typeface="Raleway"/>
                <a:sym typeface="Raleway"/>
              </a:rPr>
              <a:t>strategy</a:t>
            </a:r>
            <a:r>
              <a:rPr b="1" lang="en" sz="1000">
                <a:solidFill>
                  <a:srgbClr val="53565A"/>
                </a:solidFill>
                <a:latin typeface="Raleway"/>
                <a:ea typeface="Raleway"/>
                <a:cs typeface="Raleway"/>
                <a:sym typeface="Raleway"/>
              </a:rPr>
              <a:t> to the </a:t>
            </a:r>
            <a:r>
              <a:rPr b="1" lang="en" sz="1000">
                <a:solidFill>
                  <a:srgbClr val="53565A"/>
                </a:solidFill>
                <a:latin typeface="Raleway"/>
                <a:ea typeface="Raleway"/>
                <a:cs typeface="Raleway"/>
                <a:sym typeface="Raleway"/>
              </a:rPr>
              <a:t>above</a:t>
            </a:r>
            <a:r>
              <a:rPr b="1" lang="en" sz="1000">
                <a:solidFill>
                  <a:srgbClr val="53565A"/>
                </a:solidFill>
                <a:latin typeface="Raleway"/>
                <a:ea typeface="Raleway"/>
                <a:cs typeface="Raleway"/>
                <a:sym typeface="Raleway"/>
              </a:rPr>
              <a:t> mentioned problem statement based on the analysis of the data provided.</a:t>
            </a:r>
            <a:endParaRPr b="1" sz="1000">
              <a:solidFill>
                <a:srgbClr val="53565A"/>
              </a:solidFill>
              <a:latin typeface="Raleway"/>
              <a:ea typeface="Raleway"/>
              <a:cs typeface="Raleway"/>
              <a:sym typeface="Raleway"/>
            </a:endParaRPr>
          </a:p>
          <a:p>
            <a:pPr indent="0" lvl="0" marL="0" rtl="0">
              <a:lnSpc>
                <a:spcPct val="100000"/>
              </a:lnSpc>
              <a:spcBef>
                <a:spcPts val="0"/>
              </a:spcBef>
              <a:spcAft>
                <a:spcPts val="0"/>
              </a:spcAft>
              <a:buNone/>
            </a:pPr>
            <a:r>
              <a:t/>
            </a:r>
            <a:endParaRPr b="1" sz="1000">
              <a:solidFill>
                <a:srgbClr val="53565A"/>
              </a:solidFill>
              <a:latin typeface="Raleway"/>
              <a:ea typeface="Raleway"/>
              <a:cs typeface="Raleway"/>
              <a:sym typeface="Raleway"/>
            </a:endParaRPr>
          </a:p>
          <a:p>
            <a:pPr indent="0" lvl="0" marL="0" rtl="0">
              <a:lnSpc>
                <a:spcPct val="100000"/>
              </a:lnSpc>
              <a:spcBef>
                <a:spcPts val="0"/>
              </a:spcBef>
              <a:spcAft>
                <a:spcPts val="0"/>
              </a:spcAft>
              <a:buNone/>
            </a:pPr>
            <a:r>
              <a:t/>
            </a:r>
            <a:endParaRPr b="1" sz="800">
              <a:solidFill>
                <a:srgbClr val="53565A"/>
              </a:solidFill>
              <a:latin typeface="Raleway"/>
              <a:ea typeface="Raleway"/>
              <a:cs typeface="Raleway"/>
              <a:sym typeface="Raleway"/>
            </a:endParaRPr>
          </a:p>
          <a:p>
            <a:pPr indent="0" lvl="0" marL="0" rtl="0">
              <a:spcBef>
                <a:spcPts val="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nvSpPr>
        <p:spPr>
          <a:xfrm>
            <a:off x="1188800" y="306025"/>
            <a:ext cx="6344100" cy="4707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200">
                <a:solidFill>
                  <a:srgbClr val="FFFFFF"/>
                </a:solidFill>
                <a:latin typeface="Raleway"/>
                <a:ea typeface="Raleway"/>
                <a:cs typeface="Raleway"/>
                <a:sym typeface="Raleway"/>
              </a:rPr>
              <a:t>OBJECTIVE OF THE EXPANSION PLAN:</a:t>
            </a:r>
            <a:endParaRPr b="1" sz="1200">
              <a:solidFill>
                <a:srgbClr val="FFFFFF"/>
              </a:solidFill>
              <a:latin typeface="Raleway"/>
              <a:ea typeface="Raleway"/>
              <a:cs typeface="Raleway"/>
              <a:sym typeface="Raleway"/>
            </a:endParaRPr>
          </a:p>
          <a:p>
            <a:pPr indent="-203200" lvl="1" marL="658812" rtl="0">
              <a:lnSpc>
                <a:spcPct val="90000"/>
              </a:lnSpc>
              <a:spcBef>
                <a:spcPts val="1000"/>
              </a:spcBef>
              <a:spcAft>
                <a:spcPts val="0"/>
              </a:spcAft>
              <a:buClr>
                <a:srgbClr val="FFFFFF"/>
              </a:buClr>
              <a:buSzPts val="1200"/>
              <a:buFont typeface="Raleway"/>
              <a:buChar char="•"/>
            </a:pPr>
            <a:r>
              <a:rPr b="1" lang="en" sz="1200">
                <a:solidFill>
                  <a:srgbClr val="FFFFFF"/>
                </a:solidFill>
                <a:latin typeface="Raleway"/>
                <a:ea typeface="Raleway"/>
                <a:cs typeface="Raleway"/>
                <a:sym typeface="Raleway"/>
              </a:rPr>
              <a:t>Set up a manufacturing plant in Spain. This will allow the </a:t>
            </a:r>
            <a:r>
              <a:rPr b="1" lang="en" sz="1200">
                <a:solidFill>
                  <a:srgbClr val="FFFFFF"/>
                </a:solidFill>
                <a:latin typeface="Raleway"/>
                <a:ea typeface="Raleway"/>
                <a:cs typeface="Raleway"/>
                <a:sym typeface="Raleway"/>
              </a:rPr>
              <a:t>winemaker</a:t>
            </a:r>
            <a:r>
              <a:rPr b="1" lang="en" sz="1200">
                <a:solidFill>
                  <a:srgbClr val="FFFFFF"/>
                </a:solidFill>
                <a:latin typeface="Raleway"/>
                <a:ea typeface="Raleway"/>
                <a:cs typeface="Raleway"/>
                <a:sym typeface="Raleway"/>
              </a:rPr>
              <a:t> to</a:t>
            </a:r>
            <a:endParaRPr b="1" sz="1200">
              <a:solidFill>
                <a:srgbClr val="FFFFFF"/>
              </a:solidFill>
              <a:latin typeface="Raleway"/>
              <a:ea typeface="Raleway"/>
              <a:cs typeface="Raleway"/>
              <a:sym typeface="Raleway"/>
            </a:endParaRPr>
          </a:p>
          <a:p>
            <a:pPr indent="-215900" lvl="2" marL="1117600" rtl="0">
              <a:lnSpc>
                <a:spcPct val="90000"/>
              </a:lnSpc>
              <a:spcBef>
                <a:spcPts val="500"/>
              </a:spcBef>
              <a:spcAft>
                <a:spcPts val="0"/>
              </a:spcAft>
              <a:buClr>
                <a:srgbClr val="FFFFFF"/>
              </a:buClr>
              <a:buSzPts val="1200"/>
              <a:buFont typeface="Raleway"/>
              <a:buChar char="o"/>
            </a:pPr>
            <a:r>
              <a:rPr b="1" lang="en" sz="1200">
                <a:solidFill>
                  <a:srgbClr val="FFFFFF"/>
                </a:solidFill>
                <a:latin typeface="Raleway"/>
                <a:ea typeface="Raleway"/>
                <a:cs typeface="Raleway"/>
                <a:sym typeface="Raleway"/>
              </a:rPr>
              <a:t>Use local, high-quality raw material and specific climatic conditions to enhance the quality and expand the offerings to meet local preferences</a:t>
            </a:r>
            <a:endParaRPr b="1" sz="1200">
              <a:solidFill>
                <a:srgbClr val="FFFFFF"/>
              </a:solidFill>
              <a:latin typeface="Raleway"/>
              <a:ea typeface="Raleway"/>
              <a:cs typeface="Raleway"/>
              <a:sym typeface="Raleway"/>
            </a:endParaRPr>
          </a:p>
          <a:p>
            <a:pPr indent="-215900" lvl="2" marL="1117600" rtl="0">
              <a:lnSpc>
                <a:spcPct val="90000"/>
              </a:lnSpc>
              <a:spcBef>
                <a:spcPts val="500"/>
              </a:spcBef>
              <a:spcAft>
                <a:spcPts val="0"/>
              </a:spcAft>
              <a:buClr>
                <a:srgbClr val="FFFFFF"/>
              </a:buClr>
              <a:buSzPts val="1200"/>
              <a:buFont typeface="Raleway"/>
              <a:buChar char="o"/>
            </a:pPr>
            <a:r>
              <a:rPr b="1" lang="en" sz="1200">
                <a:solidFill>
                  <a:srgbClr val="FFFFFF"/>
                </a:solidFill>
                <a:latin typeface="Raleway"/>
                <a:ea typeface="Raleway"/>
                <a:cs typeface="Raleway"/>
                <a:sym typeface="Raleway"/>
              </a:rPr>
              <a:t>Reduce the time spent and cost on transportation from India to European countries</a:t>
            </a:r>
            <a:endParaRPr b="1" sz="1200">
              <a:solidFill>
                <a:srgbClr val="FFFFFF"/>
              </a:solidFill>
              <a:latin typeface="Raleway"/>
              <a:ea typeface="Raleway"/>
              <a:cs typeface="Raleway"/>
              <a:sym typeface="Raleway"/>
            </a:endParaRPr>
          </a:p>
          <a:p>
            <a:pPr indent="-203200" lvl="1" marL="658812" rtl="0">
              <a:lnSpc>
                <a:spcPct val="90000"/>
              </a:lnSpc>
              <a:spcBef>
                <a:spcPts val="1000"/>
              </a:spcBef>
              <a:spcAft>
                <a:spcPts val="0"/>
              </a:spcAft>
              <a:buClr>
                <a:srgbClr val="FFFFFF"/>
              </a:buClr>
              <a:buSzPts val="1200"/>
              <a:buFont typeface="Raleway"/>
              <a:buChar char="•"/>
            </a:pPr>
            <a:r>
              <a:rPr b="1" lang="en" sz="1200">
                <a:solidFill>
                  <a:srgbClr val="FFFFFF"/>
                </a:solidFill>
                <a:latin typeface="Raleway"/>
                <a:ea typeface="Raleway"/>
                <a:cs typeface="Raleway"/>
                <a:sym typeface="Raleway"/>
              </a:rPr>
              <a:t>Enter three additional countries in Europe: Portugal, France, Italy</a:t>
            </a:r>
            <a:endParaRPr b="1" sz="1200">
              <a:solidFill>
                <a:srgbClr val="FFFFFF"/>
              </a:solidFill>
              <a:latin typeface="Raleway"/>
              <a:ea typeface="Raleway"/>
              <a:cs typeface="Raleway"/>
              <a:sym typeface="Raleway"/>
            </a:endParaRPr>
          </a:p>
          <a:p>
            <a:pPr indent="-215900" lvl="2" marL="1117600" rtl="0">
              <a:lnSpc>
                <a:spcPct val="90000"/>
              </a:lnSpc>
              <a:spcBef>
                <a:spcPts val="500"/>
              </a:spcBef>
              <a:spcAft>
                <a:spcPts val="0"/>
              </a:spcAft>
              <a:buClr>
                <a:srgbClr val="FFFFFF"/>
              </a:buClr>
              <a:buSzPts val="1200"/>
              <a:buFont typeface="Raleway"/>
              <a:buChar char="o"/>
            </a:pPr>
            <a:r>
              <a:rPr b="1" lang="en" sz="1200">
                <a:solidFill>
                  <a:srgbClr val="FFFFFF"/>
                </a:solidFill>
                <a:latin typeface="Raleway"/>
                <a:ea typeface="Raleway"/>
                <a:cs typeface="Raleway"/>
                <a:sym typeface="Raleway"/>
              </a:rPr>
              <a:t>The regional marketing and sales team are currently based in Seville (Spain) and sell to distributors and a few large retailers</a:t>
            </a:r>
            <a:endParaRPr b="1" sz="1200">
              <a:solidFill>
                <a:srgbClr val="FFFFFF"/>
              </a:solidFill>
              <a:latin typeface="Raleway"/>
              <a:ea typeface="Raleway"/>
              <a:cs typeface="Raleway"/>
              <a:sym typeface="Raleway"/>
            </a:endParaRPr>
          </a:p>
          <a:p>
            <a:pPr indent="-215900" lvl="2" marL="1117600" rtl="0">
              <a:lnSpc>
                <a:spcPct val="90000"/>
              </a:lnSpc>
              <a:spcBef>
                <a:spcPts val="500"/>
              </a:spcBef>
              <a:spcAft>
                <a:spcPts val="0"/>
              </a:spcAft>
              <a:buClr>
                <a:srgbClr val="FFFFFF"/>
              </a:buClr>
              <a:buSzPts val="1200"/>
              <a:buFont typeface="Raleway"/>
              <a:buChar char="o"/>
            </a:pPr>
            <a:r>
              <a:rPr b="1" lang="en" sz="1200">
                <a:solidFill>
                  <a:srgbClr val="FFFFFF"/>
                </a:solidFill>
                <a:latin typeface="Raleway"/>
                <a:ea typeface="Raleway"/>
                <a:cs typeface="Raleway"/>
                <a:sym typeface="Raleway"/>
              </a:rPr>
              <a:t>The company will need additional sales representatives to sell in Portugal, France and Italy, but given how different these markets are as compared to Spain, the company is not sure about the number of reps it will need to hire  </a:t>
            </a:r>
            <a:endParaRPr b="1" sz="12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445769" lvl="0" marL="342900" rtl="0">
              <a:spcBef>
                <a:spcPts val="0"/>
              </a:spcBef>
              <a:spcAft>
                <a:spcPts val="0"/>
              </a:spcAft>
              <a:buClr>
                <a:srgbClr val="FFFFFF"/>
              </a:buClr>
              <a:buSzPts val="3600"/>
              <a:buFont typeface="Raleway"/>
              <a:buAutoNum type="arabicPeriod"/>
            </a:pPr>
            <a:r>
              <a:rPr lang="en" sz="3600">
                <a:solidFill>
                  <a:srgbClr val="FFFFFF"/>
                </a:solidFill>
              </a:rPr>
              <a:t>Based on assessment of the market potential, what is the expected </a:t>
            </a:r>
            <a:r>
              <a:rPr lang="en" sz="3600">
                <a:solidFill>
                  <a:schemeClr val="dk1"/>
                </a:solidFill>
              </a:rPr>
              <a:t>demand for FineWine products in Portugal, France, and Italy? </a:t>
            </a:r>
            <a:endParaRPr sz="3600">
              <a:solidFill>
                <a:schemeClr val="dk1"/>
              </a:solidFill>
            </a:endParaRPr>
          </a:p>
          <a:p>
            <a:pPr indent="0" lvl="0" marL="0" rtl="0">
              <a:spcBef>
                <a:spcPts val="0"/>
              </a:spcBef>
              <a:spcAft>
                <a:spcPts val="0"/>
              </a:spcAft>
              <a:buNone/>
            </a:pPr>
            <a:r>
              <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nvSpPr>
        <p:spPr>
          <a:xfrm>
            <a:off x="576725" y="588500"/>
            <a:ext cx="8085900" cy="39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b="1">
              <a:solidFill>
                <a:srgbClr val="FFFFFF"/>
              </a:solidFill>
              <a:latin typeface="Raleway"/>
              <a:ea typeface="Raleway"/>
              <a:cs typeface="Raleway"/>
              <a:sym typeface="Raleway"/>
            </a:endParaRPr>
          </a:p>
        </p:txBody>
      </p:sp>
      <p:pic>
        <p:nvPicPr>
          <p:cNvPr id="102" name="Shape 102"/>
          <p:cNvPicPr preferRelativeResize="0"/>
          <p:nvPr/>
        </p:nvPicPr>
        <p:blipFill>
          <a:blip r:embed="rId3">
            <a:alphaModFix/>
          </a:blip>
          <a:stretch>
            <a:fillRect/>
          </a:stretch>
        </p:blipFill>
        <p:spPr>
          <a:xfrm>
            <a:off x="1168775" y="357375"/>
            <a:ext cx="7305651" cy="478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1288500" y="517900"/>
            <a:ext cx="6567000" cy="44301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None/>
            </a:pPr>
            <a:r>
              <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n" sz="1800">
                <a:solidFill>
                  <a:schemeClr val="dk2"/>
                </a:solidFill>
                <a:latin typeface="Lato"/>
                <a:ea typeface="Lato"/>
                <a:cs typeface="Lato"/>
                <a:sym typeface="Lato"/>
              </a:rPr>
              <a:t>The graph above shows the wine consumption trend in France over the period 2013-2026.</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n" sz="1800">
                <a:solidFill>
                  <a:schemeClr val="dk2"/>
                </a:solidFill>
                <a:latin typeface="Lato"/>
                <a:ea typeface="Lato"/>
                <a:cs typeface="Lato"/>
                <a:sym typeface="Lato"/>
              </a:rPr>
              <a:t>As we can infer from the graph that there is a gradual decrease in consumption over the period. Using equation of linear regression, the following equation was formed y=-5e+07x+1e+11.</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n" sz="1800">
                <a:solidFill>
                  <a:schemeClr val="dk2"/>
                </a:solidFill>
                <a:latin typeface="Lato"/>
                <a:ea typeface="Lato"/>
                <a:cs typeface="Lato"/>
                <a:sym typeface="Lato"/>
              </a:rPr>
              <a:t>Where x represents the year and y represents the total consumption. </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n" sz="1800">
                <a:solidFill>
                  <a:schemeClr val="dk2"/>
                </a:solidFill>
                <a:latin typeface="Lato"/>
                <a:ea typeface="Lato"/>
                <a:cs typeface="Lato"/>
                <a:sym typeface="Lato"/>
              </a:rPr>
              <a:t>We figure out there is a linear decrease in the consumption of wine. So, there will be a gradual downfall in the demand of FineWine products in France.</a:t>
            </a:r>
            <a:endParaRPr b="0"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t/>
            </a:r>
            <a:endParaRPr b="0" sz="1800">
              <a:solidFill>
                <a:schemeClr val="dk2"/>
              </a:solidFill>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1103330" y="40775"/>
            <a:ext cx="7265144" cy="50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nvSpPr>
        <p:spPr>
          <a:xfrm>
            <a:off x="941600" y="729750"/>
            <a:ext cx="7697700" cy="3966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The graph above shows the wine consumption trend in Portugal over the period 2013-2026.</a:t>
            </a:r>
            <a:endParaRPr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lang="en" sz="1800">
                <a:solidFill>
                  <a:schemeClr val="dk2"/>
                </a:solidFill>
                <a:latin typeface="Lato"/>
                <a:ea typeface="Lato"/>
                <a:cs typeface="Lato"/>
                <a:sym typeface="Lato"/>
              </a:rPr>
              <a:t>As we can infer from the graph that there is a decrease and then a gradual increase and then a gradual decrease in consumption of wine over the period. Using equation of linear regression, the following equation was formed y=-7e+06x+1e+10.</a:t>
            </a:r>
            <a:endParaRPr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lang="en" sz="1800">
                <a:solidFill>
                  <a:schemeClr val="dk2"/>
                </a:solidFill>
                <a:latin typeface="Lato"/>
                <a:ea typeface="Lato"/>
                <a:cs typeface="Lato"/>
                <a:sym typeface="Lato"/>
              </a:rPr>
              <a:t>Where x represents the year and y represents the total consumption. </a:t>
            </a:r>
            <a:endParaRPr sz="1800">
              <a:solidFill>
                <a:schemeClr val="dk2"/>
              </a:solidFill>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lang="en" sz="1800">
                <a:solidFill>
                  <a:schemeClr val="dk2"/>
                </a:solidFill>
                <a:latin typeface="Lato"/>
                <a:ea typeface="Lato"/>
                <a:cs typeface="Lato"/>
                <a:sym typeface="Lato"/>
              </a:rPr>
              <a:t>We figure out there initially there is a inconsistency in the consumption of wine but there a gradual downfall in the demand of FineWine products in Portugal can be predicted.</a:t>
            </a:r>
            <a:endParaRPr sz="1800">
              <a:solidFill>
                <a:schemeClr val="dk2"/>
              </a:solidFill>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