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46" r:id="rId2"/>
    <p:sldId id="347" r:id="rId3"/>
    <p:sldId id="431" r:id="rId4"/>
    <p:sldId id="429" r:id="rId5"/>
    <p:sldId id="433" r:id="rId6"/>
    <p:sldId id="434" r:id="rId7"/>
    <p:sldId id="435" r:id="rId8"/>
    <p:sldId id="436" r:id="rId9"/>
    <p:sldId id="438" r:id="rId10"/>
    <p:sldId id="437" r:id="rId11"/>
    <p:sldId id="439" r:id="rId12"/>
    <p:sldId id="440" r:id="rId13"/>
    <p:sldId id="441" r:id="rId14"/>
    <p:sldId id="432" r:id="rId15"/>
    <p:sldId id="442" r:id="rId16"/>
    <p:sldId id="423" r:id="rId17"/>
    <p:sldId id="424" r:id="rId18"/>
    <p:sldId id="425" r:id="rId19"/>
    <p:sldId id="426" r:id="rId20"/>
    <p:sldId id="427" r:id="rId21"/>
    <p:sldId id="428" r:id="rId22"/>
    <p:sldId id="443" r:id="rId23"/>
    <p:sldId id="444" r:id="rId24"/>
    <p:sldId id="445" r:id="rId25"/>
    <p:sldId id="446" r:id="rId26"/>
    <p:sldId id="448" r:id="rId27"/>
    <p:sldId id="447" r:id="rId28"/>
    <p:sldId id="449" r:id="rId29"/>
    <p:sldId id="42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64"/>
    <p:restoredTop sz="94682"/>
  </p:normalViewPr>
  <p:slideViewPr>
    <p:cSldViewPr snapToGrid="0" snapToObjects="1">
      <p:cViewPr varScale="1">
        <p:scale>
          <a:sx n="134" d="100"/>
          <a:sy n="134" d="100"/>
        </p:scale>
        <p:origin x="1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16-Apr-18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16-Apr-18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16-Apr-18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16-Apr-18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16-Apr-18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16-Apr-18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16-Apr-18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TK2100: </a:t>
            </a:r>
            <a:r>
              <a:rPr lang="en-US" dirty="0" err="1" smtClean="0"/>
              <a:t>Informasjonssikkerhet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Lesson 10: XSS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20358"/>
            <a:ext cx="9144000" cy="1337441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smtClean="0"/>
              <a:t>Dr. Andrea Arcuri</a:t>
            </a:r>
          </a:p>
          <a:p>
            <a:pPr algn="r"/>
            <a:r>
              <a:rPr lang="en-US" dirty="0" smtClean="0"/>
              <a:t>Westerdals Oslo ACT</a:t>
            </a:r>
          </a:p>
          <a:p>
            <a:pPr algn="r"/>
            <a:r>
              <a:rPr lang="en-US" dirty="0" smtClean="0"/>
              <a:t>University of Luxembourg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9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HTML???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2" y="1690687"/>
            <a:ext cx="11302514" cy="345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5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HTML/XML Escaping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b="1" dirty="0" smtClean="0"/>
              <a:t>&amp;</a:t>
            </a:r>
            <a:r>
              <a:rPr lang="en-US" dirty="0" smtClean="0"/>
              <a:t>” followed by name (or code), closed by “</a:t>
            </a:r>
            <a:r>
              <a:rPr lang="en-US" b="1" dirty="0" smtClean="0"/>
              <a:t>;</a:t>
            </a:r>
            <a:r>
              <a:rPr lang="en-US" dirty="0" smtClean="0"/>
              <a:t>”</a:t>
            </a:r>
          </a:p>
          <a:p>
            <a:r>
              <a:rPr lang="en-US" b="1" dirty="0" smtClean="0"/>
              <a:t>&amp;</a:t>
            </a:r>
            <a:r>
              <a:rPr lang="en-US" b="1" dirty="0" err="1" smtClean="0"/>
              <a:t>quot</a:t>
            </a:r>
            <a:r>
              <a:rPr lang="en-US" b="1" dirty="0" smtClean="0"/>
              <a:t>;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b="1" dirty="0"/>
              <a:t>“</a:t>
            </a:r>
            <a:r>
              <a:rPr lang="en-US" dirty="0"/>
              <a:t> (double quotation mark)</a:t>
            </a:r>
            <a:endParaRPr lang="en-US" dirty="0" smtClean="0"/>
          </a:p>
          <a:p>
            <a:r>
              <a:rPr lang="en-US" b="1" dirty="0" smtClean="0"/>
              <a:t>&amp;amp;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b="1" dirty="0"/>
              <a:t>&amp;</a:t>
            </a:r>
            <a:r>
              <a:rPr lang="en-US" dirty="0"/>
              <a:t> (ampersand)</a:t>
            </a:r>
            <a:endParaRPr lang="en-US" dirty="0" smtClean="0"/>
          </a:p>
          <a:p>
            <a:r>
              <a:rPr lang="en-US" b="1" dirty="0" smtClean="0"/>
              <a:t>&amp;</a:t>
            </a:r>
            <a:r>
              <a:rPr lang="en-US" b="1" dirty="0" err="1" smtClean="0"/>
              <a:t>apos</a:t>
            </a:r>
            <a:r>
              <a:rPr lang="en-US" b="1" dirty="0" smtClean="0"/>
              <a:t>;</a:t>
            </a:r>
            <a:r>
              <a:rPr lang="en-US" dirty="0" smtClean="0"/>
              <a:t> for </a:t>
            </a:r>
            <a:r>
              <a:rPr lang="en-US" b="1" dirty="0"/>
              <a:t>‘</a:t>
            </a:r>
            <a:r>
              <a:rPr lang="en-US" dirty="0"/>
              <a:t> (apostrophe)</a:t>
            </a:r>
            <a:endParaRPr lang="en-US" dirty="0" smtClean="0"/>
          </a:p>
          <a:p>
            <a:r>
              <a:rPr lang="en-US" b="1" dirty="0" smtClean="0"/>
              <a:t>&amp;</a:t>
            </a:r>
            <a:r>
              <a:rPr lang="en-US" b="1" dirty="0" err="1" smtClean="0"/>
              <a:t>lt</a:t>
            </a:r>
            <a:r>
              <a:rPr lang="en-US" b="1" dirty="0" smtClean="0"/>
              <a:t>;</a:t>
            </a:r>
            <a:r>
              <a:rPr lang="en-US" dirty="0" smtClean="0"/>
              <a:t> for </a:t>
            </a:r>
            <a:r>
              <a:rPr lang="en-US" b="1" dirty="0" smtClean="0"/>
              <a:t>&lt;</a:t>
            </a:r>
            <a:r>
              <a:rPr lang="en-US" dirty="0" smtClean="0"/>
              <a:t> (less-than)</a:t>
            </a:r>
          </a:p>
          <a:p>
            <a:r>
              <a:rPr lang="en-US" b="1" dirty="0" smtClean="0"/>
              <a:t>&amp;</a:t>
            </a:r>
            <a:r>
              <a:rPr lang="en-US" b="1" dirty="0" err="1" smtClean="0"/>
              <a:t>gt</a:t>
            </a:r>
            <a:r>
              <a:rPr lang="en-US" b="1" dirty="0" smtClean="0"/>
              <a:t>;</a:t>
            </a:r>
            <a:r>
              <a:rPr lang="en-US" dirty="0" smtClean="0"/>
              <a:t> for </a:t>
            </a:r>
            <a:r>
              <a:rPr lang="en-US" b="1" dirty="0" smtClean="0"/>
              <a:t>&gt;</a:t>
            </a:r>
            <a:r>
              <a:rPr lang="en-US" dirty="0" smtClean="0"/>
              <a:t> (greater-than)</a:t>
            </a:r>
          </a:p>
          <a:p>
            <a:r>
              <a:rPr lang="en-US" dirty="0" smtClean="0"/>
              <a:t>These are most common ones</a:t>
            </a:r>
          </a:p>
        </p:txBody>
      </p:sp>
    </p:spTree>
    <p:extLst>
      <p:ext uri="{BB962C8B-B14F-4D97-AF65-F5344CB8AC3E}">
        <p14:creationId xmlns:p14="http://schemas.microsoft.com/office/powerpoint/2010/main" val="210638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“</a:t>
            </a:r>
            <a:r>
              <a:rPr lang="en-US" dirty="0" err="1" smtClean="0"/>
              <a:t>escaped.html</a:t>
            </a:r>
            <a:r>
              <a:rPr lang="en-US" dirty="0" smtClean="0"/>
              <a:t>”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a </a:t>
            </a:r>
            <a:r>
              <a:rPr lang="en-US" b="1" dirty="0" err="1">
                <a:solidFill>
                  <a:srgbClr val="0055FF"/>
                </a:solidFill>
              </a:rPr>
              <a:t>href</a:t>
            </a:r>
            <a:r>
              <a:rPr lang="en-US" b="1" dirty="0">
                <a:solidFill>
                  <a:srgbClr val="0055FF"/>
                </a:solidFill>
              </a:rPr>
              <a:t>=</a:t>
            </a:r>
            <a:r>
              <a:rPr lang="en-US" b="1" dirty="0">
                <a:solidFill>
                  <a:srgbClr val="658ABA"/>
                </a:solidFill>
              </a:rPr>
              <a:t>"foo"</a:t>
            </a:r>
            <a:r>
              <a:rPr lang="en-US" dirty="0"/>
              <a:t>&gt;Foo&lt;/</a:t>
            </a:r>
            <a:r>
              <a:rPr lang="en-US" b="1" dirty="0">
                <a:solidFill>
                  <a:srgbClr val="000080"/>
                </a:solidFill>
              </a:rPr>
              <a:t>a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55FF"/>
                </a:solidFill>
              </a:rPr>
              <a:t>&amp;</a:t>
            </a:r>
            <a:r>
              <a:rPr lang="en-US" b="1" dirty="0" err="1">
                <a:solidFill>
                  <a:srgbClr val="0055FF"/>
                </a:solidFill>
              </a:rPr>
              <a:t>lt;</a:t>
            </a:r>
            <a:r>
              <a:rPr lang="en-US" dirty="0" err="1"/>
              <a:t>a</a:t>
            </a:r>
            <a:r>
              <a:rPr lang="en-US" dirty="0"/>
              <a:t> </a:t>
            </a:r>
            <a:r>
              <a:rPr lang="en-US" dirty="0" err="1"/>
              <a:t>href</a:t>
            </a:r>
            <a:r>
              <a:rPr lang="en-US" dirty="0"/>
              <a:t>=</a:t>
            </a:r>
            <a:r>
              <a:rPr lang="en-US" b="1" dirty="0">
                <a:solidFill>
                  <a:srgbClr val="0055FF"/>
                </a:solidFill>
              </a:rPr>
              <a:t>&amp;</a:t>
            </a:r>
            <a:r>
              <a:rPr lang="en-US" b="1" dirty="0" err="1">
                <a:solidFill>
                  <a:srgbClr val="0055FF"/>
                </a:solidFill>
              </a:rPr>
              <a:t>quot;</a:t>
            </a:r>
            <a:r>
              <a:rPr lang="en-US" dirty="0" err="1"/>
              <a:t>foo</a:t>
            </a:r>
            <a:r>
              <a:rPr lang="en-US" b="1" dirty="0" err="1">
                <a:solidFill>
                  <a:srgbClr val="0055FF"/>
                </a:solidFill>
              </a:rPr>
              <a:t>&amp;quot</a:t>
            </a:r>
            <a:r>
              <a:rPr lang="en-US" b="1" dirty="0">
                <a:solidFill>
                  <a:srgbClr val="0055FF"/>
                </a:solidFill>
              </a:rPr>
              <a:t>;&amp;</a:t>
            </a:r>
            <a:r>
              <a:rPr lang="en-US" b="1" dirty="0" err="1">
                <a:solidFill>
                  <a:srgbClr val="0055FF"/>
                </a:solidFill>
              </a:rPr>
              <a:t>gt;</a:t>
            </a:r>
            <a:r>
              <a:rPr lang="en-US" dirty="0" err="1"/>
              <a:t>Foo</a:t>
            </a:r>
            <a:r>
              <a:rPr lang="en-US" b="1" dirty="0" err="1">
                <a:solidFill>
                  <a:srgbClr val="0055FF"/>
                </a:solidFill>
              </a:rPr>
              <a:t>&amp;lt</a:t>
            </a:r>
            <a:r>
              <a:rPr lang="en-US" b="1" dirty="0">
                <a:solidFill>
                  <a:srgbClr val="0055FF"/>
                </a:solidFill>
              </a:rPr>
              <a:t>;</a:t>
            </a:r>
            <a:r>
              <a:rPr lang="en-US" dirty="0"/>
              <a:t>/</a:t>
            </a:r>
            <a:r>
              <a:rPr lang="en-US" dirty="0" err="1"/>
              <a:t>a</a:t>
            </a:r>
            <a:r>
              <a:rPr lang="en-US" b="1" dirty="0" err="1">
                <a:solidFill>
                  <a:srgbClr val="0055FF"/>
                </a:solidFill>
              </a:rPr>
              <a:t>&amp;gt</a:t>
            </a:r>
            <a:r>
              <a:rPr lang="en-US" b="1" dirty="0">
                <a:solidFill>
                  <a:srgbClr val="0055FF"/>
                </a:solidFill>
              </a:rPr>
              <a:t>;</a:t>
            </a:r>
            <a:br>
              <a:rPr lang="en-US" b="1" dirty="0">
                <a:solidFill>
                  <a:srgbClr val="0055FF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01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actually needs to be escaped depends on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139" y="2234415"/>
            <a:ext cx="10515600" cy="4284719"/>
          </a:xfrm>
        </p:spPr>
        <p:txBody>
          <a:bodyPr>
            <a:normAutofit lnSpcReduction="10000"/>
          </a:bodyPr>
          <a:lstStyle/>
          <a:p>
            <a:r>
              <a:rPr lang="mr-IN" dirty="0" smtClean="0"/>
              <a:t>&lt;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55FF"/>
                </a:solidFill>
              </a:rPr>
              <a:t>id</a:t>
            </a:r>
            <a:r>
              <a:rPr lang="mr-IN" b="1" dirty="0">
                <a:solidFill>
                  <a:srgbClr val="0055FF"/>
                </a:solidFill>
              </a:rPr>
              <a:t>=</a:t>
            </a:r>
            <a:r>
              <a:rPr lang="mr-IN" b="1" dirty="0">
                <a:solidFill>
                  <a:srgbClr val="658ABA"/>
                </a:solidFill>
              </a:rPr>
              <a:t>"</a:t>
            </a:r>
            <a:r>
              <a:rPr lang="mr-IN" b="1" dirty="0">
                <a:solidFill>
                  <a:srgbClr val="0055FF"/>
                </a:solidFill>
              </a:rPr>
              <a:t>&amp;</a:t>
            </a:r>
            <a:r>
              <a:rPr lang="mr-IN" b="1" dirty="0" err="1">
                <a:solidFill>
                  <a:srgbClr val="0055FF"/>
                </a:solidFill>
              </a:rPr>
              <a:t>quot</a:t>
            </a:r>
            <a:r>
              <a:rPr lang="mr-IN" b="1" dirty="0" smtClean="0">
                <a:solidFill>
                  <a:srgbClr val="0055FF"/>
                </a:solidFill>
              </a:rPr>
              <a:t>;</a:t>
            </a:r>
            <a:r>
              <a:rPr lang="mr-IN" b="1" dirty="0" smtClean="0">
                <a:solidFill>
                  <a:srgbClr val="658ABA"/>
                </a:solidFill>
              </a:rPr>
              <a:t>&lt;</a:t>
            </a:r>
            <a:r>
              <a:rPr lang="en-US" b="1" dirty="0" smtClean="0">
                <a:solidFill>
                  <a:srgbClr val="658ABA"/>
                </a:solidFill>
              </a:rPr>
              <a:t>p</a:t>
            </a:r>
            <a:r>
              <a:rPr lang="mr-IN" b="1" dirty="0" smtClean="0">
                <a:solidFill>
                  <a:srgbClr val="658ABA"/>
                </a:solidFill>
              </a:rPr>
              <a:t>&gt;</a:t>
            </a:r>
            <a:r>
              <a:rPr lang="mr-IN" b="1" dirty="0" smtClean="0">
                <a:solidFill>
                  <a:srgbClr val="0055FF"/>
                </a:solidFill>
              </a:rPr>
              <a:t>&amp;</a:t>
            </a:r>
            <a:r>
              <a:rPr lang="mr-IN" b="1" dirty="0" err="1">
                <a:solidFill>
                  <a:srgbClr val="0055FF"/>
                </a:solidFill>
              </a:rPr>
              <a:t>quot</a:t>
            </a:r>
            <a:r>
              <a:rPr lang="mr-IN" b="1" dirty="0">
                <a:solidFill>
                  <a:srgbClr val="0055FF"/>
                </a:solidFill>
              </a:rPr>
              <a:t>;</a:t>
            </a:r>
            <a:r>
              <a:rPr lang="mr-IN" b="1" dirty="0">
                <a:solidFill>
                  <a:srgbClr val="658ABA"/>
                </a:solidFill>
              </a:rPr>
              <a:t>"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"</a:t>
            </a:r>
            <a:r>
              <a:rPr lang="mr-IN" b="1" dirty="0">
                <a:solidFill>
                  <a:srgbClr val="0055FF"/>
                </a:solidFill>
              </a:rPr>
              <a:t>&amp;</a:t>
            </a:r>
            <a:r>
              <a:rPr lang="mr-IN" b="1" dirty="0" err="1" smtClean="0">
                <a:solidFill>
                  <a:srgbClr val="0055FF"/>
                </a:solidFill>
              </a:rPr>
              <a:t>lt</a:t>
            </a:r>
            <a:r>
              <a:rPr lang="mr-IN" b="1" dirty="0" smtClean="0">
                <a:solidFill>
                  <a:srgbClr val="0055FF"/>
                </a:solidFill>
              </a:rPr>
              <a:t>;</a:t>
            </a:r>
            <a:r>
              <a:rPr lang="en-US" dirty="0" smtClean="0"/>
              <a:t>p</a:t>
            </a:r>
            <a:r>
              <a:rPr lang="mr-IN" b="1" dirty="0" smtClean="0">
                <a:solidFill>
                  <a:srgbClr val="0055FF"/>
                </a:solidFill>
              </a:rPr>
              <a:t>&amp;</a:t>
            </a:r>
            <a:r>
              <a:rPr lang="mr-IN" b="1" dirty="0" err="1" smtClean="0">
                <a:solidFill>
                  <a:srgbClr val="0055FF"/>
                </a:solidFill>
              </a:rPr>
              <a:t>gt</a:t>
            </a:r>
            <a:r>
              <a:rPr lang="mr-IN" b="1" dirty="0">
                <a:solidFill>
                  <a:srgbClr val="0055FF"/>
                </a:solidFill>
              </a:rPr>
              <a:t>;</a:t>
            </a:r>
            <a:r>
              <a:rPr lang="mr-IN" dirty="0"/>
              <a:t>"</a:t>
            </a:r>
            <a:br>
              <a:rPr lang="mr-IN" dirty="0"/>
            </a:br>
            <a:r>
              <a:rPr lang="mr-IN" dirty="0"/>
              <a:t>&lt;/</a:t>
            </a:r>
            <a:r>
              <a:rPr lang="mr-IN" b="1" dirty="0" err="1" smtClean="0">
                <a:solidFill>
                  <a:srgbClr val="000080"/>
                </a:solidFill>
              </a:rPr>
              <a:t>div</a:t>
            </a:r>
            <a:r>
              <a:rPr lang="mr-IN" dirty="0" smtClean="0"/>
              <a:t>&gt;</a:t>
            </a:r>
            <a:r>
              <a:rPr lang="en-US" dirty="0" smtClean="0"/>
              <a:t>p</a:t>
            </a:r>
          </a:p>
          <a:p>
            <a:r>
              <a:rPr lang="en-US" dirty="0"/>
              <a:t>Representing </a:t>
            </a:r>
            <a:r>
              <a:rPr lang="en-US" b="1" dirty="0" smtClean="0"/>
              <a:t>“&lt;p&gt;”</a:t>
            </a:r>
            <a:r>
              <a:rPr lang="en-US" dirty="0" smtClean="0"/>
              <a:t> (quotes included)</a:t>
            </a:r>
            <a:endParaRPr lang="en-US" dirty="0"/>
          </a:p>
          <a:p>
            <a:r>
              <a:rPr lang="en-US" dirty="0" smtClean="0"/>
              <a:t>In attributes, quotes </a:t>
            </a:r>
            <a:r>
              <a:rPr lang="en-US" b="1" dirty="0" smtClean="0"/>
              <a:t>“</a:t>
            </a:r>
            <a:r>
              <a:rPr lang="en-US" dirty="0" smtClean="0"/>
              <a:t> need to be escaped (</a:t>
            </a:r>
            <a:r>
              <a:rPr lang="en-US" b="1" dirty="0" smtClean="0"/>
              <a:t>&amp;</a:t>
            </a:r>
            <a:r>
              <a:rPr lang="en-US" b="1" dirty="0" err="1" smtClean="0"/>
              <a:t>quot</a:t>
            </a:r>
            <a:r>
              <a:rPr lang="en-US" b="1" dirty="0" smtClean="0"/>
              <a:t>;</a:t>
            </a:r>
            <a:r>
              <a:rPr lang="en-US" dirty="0" smtClean="0"/>
              <a:t>), but no need there for </a:t>
            </a:r>
            <a:r>
              <a:rPr lang="en-US" b="1" dirty="0" smtClean="0"/>
              <a:t>&lt;&gt;</a:t>
            </a:r>
            <a:r>
              <a:rPr lang="en-US" dirty="0" smtClean="0"/>
              <a:t>, as those latter are no string delimiters</a:t>
            </a:r>
          </a:p>
          <a:p>
            <a:r>
              <a:rPr lang="en-US" dirty="0" smtClean="0"/>
              <a:t>In node content, it is the other way 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04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99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22" y="1825624"/>
            <a:ext cx="11768866" cy="48871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Text written by user which is displayed in the HTML pages when submitted (</a:t>
            </a:r>
            <a:r>
              <a:rPr lang="en-US" dirty="0" err="1" smtClean="0"/>
              <a:t>eg</a:t>
            </a:r>
            <a:r>
              <a:rPr lang="en-US" dirty="0" smtClean="0"/>
              <a:t> HTML form)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Chats and Discussion Forums 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also showing back the search query when doing a search</a:t>
            </a:r>
          </a:p>
          <a:p>
            <a:r>
              <a:rPr lang="en-US" dirty="0" smtClean="0"/>
              <a:t>Also query parameters in URLs are a form of user input if crafted by an attacker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i="1" dirty="0" err="1" smtClean="0"/>
              <a:t>www.foo.com?x</a:t>
            </a:r>
            <a:r>
              <a:rPr lang="en-US" i="1" dirty="0" smtClean="0"/>
              <a:t>=10</a:t>
            </a:r>
            <a:r>
              <a:rPr lang="en-US" dirty="0" smtClean="0"/>
              <a:t>  if then value of </a:t>
            </a:r>
            <a:r>
              <a:rPr lang="en-US" i="1" dirty="0" smtClean="0"/>
              <a:t>x</a:t>
            </a:r>
            <a:r>
              <a:rPr lang="en-US" dirty="0" smtClean="0"/>
              <a:t> is displayed in the HTML</a:t>
            </a:r>
          </a:p>
          <a:p>
            <a:pPr lvl="1"/>
            <a:r>
              <a:rPr lang="en-US" dirty="0" smtClean="0"/>
              <a:t>recall, attacker can use social engineering to trick user to click on a link</a:t>
            </a:r>
          </a:p>
          <a:p>
            <a:r>
              <a:rPr lang="en-US" i="1" dirty="0" smtClean="0"/>
              <a:t>What is the most important rule regarding user content given as input to a system???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35770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709738"/>
            <a:ext cx="11912600" cy="2852737"/>
          </a:xfrm>
        </p:spPr>
        <p:txBody>
          <a:bodyPr>
            <a:noAutofit/>
          </a:bodyPr>
          <a:lstStyle/>
          <a:p>
            <a:r>
              <a:rPr lang="en-US" sz="7200" b="1" dirty="0"/>
              <a:t>NEVER TRUST USER INPUTS!!!</a:t>
            </a:r>
            <a:br>
              <a:rPr lang="en-US" sz="7200" b="1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11584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698981"/>
            <a:ext cx="12065000" cy="4293129"/>
          </a:xfrm>
        </p:spPr>
        <p:txBody>
          <a:bodyPr>
            <a:noAutofit/>
          </a:bodyPr>
          <a:lstStyle/>
          <a:p>
            <a:r>
              <a:rPr lang="en-US" sz="34400" b="1" dirty="0" smtClean="0"/>
              <a:t>NEVER</a:t>
            </a:r>
            <a:endParaRPr lang="en-US" sz="34400" dirty="0"/>
          </a:p>
        </p:txBody>
      </p:sp>
    </p:spTree>
    <p:extLst>
      <p:ext uri="{BB962C8B-B14F-4D97-AF65-F5344CB8AC3E}">
        <p14:creationId xmlns:p14="http://schemas.microsoft.com/office/powerpoint/2010/main" val="137171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53532"/>
            <a:ext cx="11912600" cy="5393267"/>
          </a:xfrm>
        </p:spPr>
        <p:txBody>
          <a:bodyPr>
            <a:noAutofit/>
          </a:bodyPr>
          <a:lstStyle/>
          <a:p>
            <a:r>
              <a:rPr lang="en-US" sz="34400" b="1" dirty="0" smtClean="0"/>
              <a:t>TRUST</a:t>
            </a:r>
            <a:endParaRPr lang="en-US" sz="34400" dirty="0"/>
          </a:p>
        </p:txBody>
      </p:sp>
    </p:spTree>
    <p:extLst>
      <p:ext uri="{BB962C8B-B14F-4D97-AF65-F5344CB8AC3E}">
        <p14:creationId xmlns:p14="http://schemas.microsoft.com/office/powerpoint/2010/main" val="2779608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77800"/>
            <a:ext cx="11912600" cy="6544733"/>
          </a:xfrm>
        </p:spPr>
        <p:txBody>
          <a:bodyPr>
            <a:noAutofit/>
          </a:bodyPr>
          <a:lstStyle/>
          <a:p>
            <a:r>
              <a:rPr lang="en-US" sz="41300" b="1" dirty="0" smtClean="0"/>
              <a:t>USER</a:t>
            </a:r>
            <a:endParaRPr lang="en-US" sz="41300" dirty="0"/>
          </a:p>
        </p:txBody>
      </p:sp>
    </p:spTree>
    <p:extLst>
      <p:ext uri="{BB962C8B-B14F-4D97-AF65-F5344CB8AC3E}">
        <p14:creationId xmlns:p14="http://schemas.microsoft.com/office/powerpoint/2010/main" val="370137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8" y="1825625"/>
            <a:ext cx="11598510" cy="4351338"/>
          </a:xfrm>
        </p:spPr>
        <p:txBody>
          <a:bodyPr/>
          <a:lstStyle/>
          <a:p>
            <a:r>
              <a:rPr lang="en-US" dirty="0" smtClean="0"/>
              <a:t>Understand why some special characters need to be escaped/sanitized</a:t>
            </a:r>
          </a:p>
          <a:p>
            <a:r>
              <a:rPr lang="en-US" dirty="0" smtClean="0"/>
              <a:t>Understand how XSS attacks can be carried out</a:t>
            </a:r>
            <a:r>
              <a:rPr lang="en-US" dirty="0" smtClean="0"/>
              <a:t> </a:t>
            </a:r>
          </a:p>
          <a:p>
            <a:r>
              <a:rPr lang="en-US" dirty="0" smtClean="0"/>
              <a:t>Learn that you should </a:t>
            </a:r>
            <a:r>
              <a:rPr lang="en-US" i="1" dirty="0" smtClean="0"/>
              <a:t>never trust user inputs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3430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303" y="1566332"/>
            <a:ext cx="12027049" cy="3750735"/>
          </a:xfrm>
        </p:spPr>
        <p:txBody>
          <a:bodyPr>
            <a:noAutofit/>
          </a:bodyPr>
          <a:lstStyle/>
          <a:p>
            <a:r>
              <a:rPr lang="en-US" sz="19900" b="1" dirty="0" smtClean="0"/>
              <a:t>INPUTS!!!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840045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709738"/>
            <a:ext cx="11912600" cy="2852737"/>
          </a:xfrm>
        </p:spPr>
        <p:txBody>
          <a:bodyPr>
            <a:noAutofit/>
          </a:bodyPr>
          <a:lstStyle/>
          <a:p>
            <a:r>
              <a:rPr lang="en-US" sz="7200" b="1" dirty="0"/>
              <a:t>NEVER TRUST USER INPUTS!!!</a:t>
            </a:r>
            <a:br>
              <a:rPr lang="en-US" sz="7200" b="1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49952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1226" y="0"/>
            <a:ext cx="10515600" cy="1325563"/>
          </a:xfrm>
        </p:spPr>
        <p:txBody>
          <a:bodyPr/>
          <a:lstStyle/>
          <a:p>
            <a:r>
              <a:rPr lang="en-US" dirty="0" smtClean="0"/>
              <a:t>But Why???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373" y="1079236"/>
            <a:ext cx="8669767" cy="566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07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1" y="736723"/>
            <a:ext cx="10794851" cy="6121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2495" y="100724"/>
            <a:ext cx="1186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After Eve’s message, chat program is gone on Alice’s browser</a:t>
            </a:r>
            <a:r>
              <a:rPr lang="mr-IN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4881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395" y="1825625"/>
            <a:ext cx="111494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</a:rPr>
              <a:t>function </a:t>
            </a:r>
            <a:r>
              <a:rPr lang="en-US" i="1" dirty="0" err="1"/>
              <a:t>updateMessages</a:t>
            </a:r>
            <a:r>
              <a:rPr lang="en-US" dirty="0"/>
              <a:t>(</a:t>
            </a:r>
            <a:r>
              <a:rPr lang="en-US" dirty="0" err="1"/>
              <a:t>dto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>
                <a:solidFill>
                  <a:srgbClr val="458383"/>
                </a:solidFill>
              </a:rPr>
              <a:t>msgDiv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= </a:t>
            </a:r>
            <a:r>
              <a:rPr lang="en-US" b="1" i="1" dirty="0" err="1">
                <a:solidFill>
                  <a:srgbClr val="660E7A"/>
                </a:solidFill>
              </a:rPr>
              <a:t>document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getElementById</a:t>
            </a:r>
            <a:r>
              <a:rPr lang="en-US" dirty="0"/>
              <a:t>(</a:t>
            </a:r>
            <a:r>
              <a:rPr lang="en-US" b="1" dirty="0">
                <a:solidFill>
                  <a:srgbClr val="658ABA"/>
                </a:solidFill>
              </a:rPr>
              <a:t>'</a:t>
            </a:r>
            <a:r>
              <a:rPr lang="en-US" b="1" dirty="0" err="1">
                <a:solidFill>
                  <a:srgbClr val="658ABA"/>
                </a:solidFill>
              </a:rPr>
              <a:t>messagesId</a:t>
            </a:r>
            <a:r>
              <a:rPr lang="en-US" b="1" dirty="0">
                <a:solidFill>
                  <a:srgbClr val="658ABA"/>
                </a:solidFill>
              </a:rPr>
              <a:t>'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458383"/>
                </a:solidFill>
              </a:rPr>
              <a:t>p </a:t>
            </a:r>
            <a:r>
              <a:rPr lang="en-US" dirty="0"/>
              <a:t>= </a:t>
            </a:r>
            <a:r>
              <a:rPr lang="en-US" b="1" dirty="0">
                <a:solidFill>
                  <a:srgbClr val="658ABA"/>
                </a:solidFill>
              </a:rPr>
              <a:t>"&lt;p&gt;" </a:t>
            </a:r>
            <a:r>
              <a:rPr lang="en-US" dirty="0"/>
              <a:t>+ </a:t>
            </a:r>
            <a:r>
              <a:rPr lang="en-US" dirty="0" err="1"/>
              <a:t>dto.</a:t>
            </a:r>
            <a:r>
              <a:rPr lang="en-US" b="1" dirty="0" err="1">
                <a:solidFill>
                  <a:srgbClr val="1948A6"/>
                </a:solidFill>
              </a:rPr>
              <a:t>author</a:t>
            </a:r>
            <a:r>
              <a:rPr lang="en-US" b="1" dirty="0">
                <a:solidFill>
                  <a:srgbClr val="1948A6"/>
                </a:solidFill>
              </a:rPr>
              <a:t> </a:t>
            </a:r>
            <a:r>
              <a:rPr lang="en-US" dirty="0"/>
              <a:t>+ </a:t>
            </a:r>
            <a:r>
              <a:rPr lang="en-US" b="1" dirty="0">
                <a:solidFill>
                  <a:srgbClr val="658ABA"/>
                </a:solidFill>
              </a:rPr>
              <a:t>": " </a:t>
            </a:r>
            <a:r>
              <a:rPr lang="en-US" dirty="0"/>
              <a:t>+ </a:t>
            </a:r>
            <a:r>
              <a:rPr lang="en-US" dirty="0" err="1"/>
              <a:t>dto.</a:t>
            </a:r>
            <a:r>
              <a:rPr lang="en-US" b="1" dirty="0" err="1">
                <a:solidFill>
                  <a:srgbClr val="1948A6"/>
                </a:solidFill>
              </a:rPr>
              <a:t>text</a:t>
            </a:r>
            <a:r>
              <a:rPr lang="en-US" b="1" dirty="0">
                <a:solidFill>
                  <a:srgbClr val="1948A6"/>
                </a:solidFill>
              </a:rPr>
              <a:t> </a:t>
            </a:r>
            <a:r>
              <a:rPr lang="en-US" dirty="0"/>
              <a:t>+ </a:t>
            </a:r>
            <a:r>
              <a:rPr lang="en-US" b="1" dirty="0">
                <a:solidFill>
                  <a:srgbClr val="658ABA"/>
                </a:solidFill>
              </a:rPr>
              <a:t>"&lt;/p&gt;"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458383"/>
                </a:solidFill>
              </a:rPr>
              <a:t>msgDiv</a:t>
            </a:r>
            <a:r>
              <a:rPr lang="en-US" dirty="0" err="1"/>
              <a:t>.innerHTML</a:t>
            </a:r>
            <a:r>
              <a:rPr lang="en-US" dirty="0"/>
              <a:t> += </a:t>
            </a:r>
            <a:r>
              <a:rPr lang="en-US" dirty="0">
                <a:solidFill>
                  <a:srgbClr val="458383"/>
                </a:solidFill>
              </a:rPr>
              <a:t>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9755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825624"/>
            <a:ext cx="11725835" cy="47688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458383"/>
                </a:solidFill>
              </a:rPr>
              <a:t>p </a:t>
            </a:r>
            <a:r>
              <a:rPr lang="en-US" dirty="0"/>
              <a:t>= </a:t>
            </a:r>
            <a:r>
              <a:rPr lang="en-US" b="1" dirty="0">
                <a:solidFill>
                  <a:srgbClr val="658ABA"/>
                </a:solidFill>
              </a:rPr>
              <a:t>"&lt;p&gt;" </a:t>
            </a:r>
            <a:r>
              <a:rPr lang="en-US" dirty="0"/>
              <a:t>+ </a:t>
            </a:r>
            <a:r>
              <a:rPr lang="en-US" dirty="0" err="1"/>
              <a:t>dto.</a:t>
            </a:r>
            <a:r>
              <a:rPr lang="en-US" b="1" dirty="0" err="1">
                <a:solidFill>
                  <a:srgbClr val="1948A6"/>
                </a:solidFill>
              </a:rPr>
              <a:t>author</a:t>
            </a:r>
            <a:r>
              <a:rPr lang="en-US" b="1" dirty="0">
                <a:solidFill>
                  <a:srgbClr val="1948A6"/>
                </a:solidFill>
              </a:rPr>
              <a:t> </a:t>
            </a:r>
            <a:r>
              <a:rPr lang="en-US" dirty="0"/>
              <a:t>+ </a:t>
            </a:r>
            <a:r>
              <a:rPr lang="en-US" b="1" dirty="0">
                <a:solidFill>
                  <a:srgbClr val="658ABA"/>
                </a:solidFill>
              </a:rPr>
              <a:t>": " </a:t>
            </a:r>
            <a:r>
              <a:rPr lang="en-US" dirty="0"/>
              <a:t>+ </a:t>
            </a:r>
            <a:r>
              <a:rPr lang="en-US" dirty="0" err="1"/>
              <a:t>dto.</a:t>
            </a:r>
            <a:r>
              <a:rPr lang="en-US" b="1" dirty="0" err="1">
                <a:solidFill>
                  <a:srgbClr val="1948A6"/>
                </a:solidFill>
              </a:rPr>
              <a:t>text</a:t>
            </a:r>
            <a:r>
              <a:rPr lang="en-US" b="1" dirty="0">
                <a:solidFill>
                  <a:srgbClr val="1948A6"/>
                </a:solidFill>
              </a:rPr>
              <a:t> </a:t>
            </a:r>
            <a:r>
              <a:rPr lang="en-US" dirty="0"/>
              <a:t>+ </a:t>
            </a:r>
            <a:r>
              <a:rPr lang="en-US" b="1" dirty="0">
                <a:solidFill>
                  <a:srgbClr val="658ABA"/>
                </a:solidFill>
              </a:rPr>
              <a:t>"&lt;/p</a:t>
            </a:r>
            <a:r>
              <a:rPr lang="en-US" b="1" dirty="0" smtClean="0">
                <a:solidFill>
                  <a:srgbClr val="658ABA"/>
                </a:solidFill>
              </a:rPr>
              <a:t>&gt;"</a:t>
            </a:r>
            <a:r>
              <a:rPr lang="en-US" dirty="0" smtClean="0"/>
              <a:t>;</a:t>
            </a:r>
          </a:p>
          <a:p>
            <a:r>
              <a:rPr lang="en-US" dirty="0" smtClean="0"/>
              <a:t>Should </a:t>
            </a:r>
            <a:r>
              <a:rPr lang="en-US" b="1" dirty="0" smtClean="0"/>
              <a:t>NEVER</a:t>
            </a:r>
            <a:r>
              <a:rPr lang="en-US" dirty="0" smtClean="0"/>
              <a:t> concatenate strings directly to generate HTML when such data comes from user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, that is a very, very bad example of handling user inputs</a:t>
            </a:r>
          </a:p>
          <a:p>
            <a:r>
              <a:rPr lang="en-US" dirty="0" smtClean="0"/>
              <a:t>If data is not escaped, could have HTML &lt;tags&gt; that are interpreted by browser as HTML commands</a:t>
            </a:r>
          </a:p>
          <a:p>
            <a:r>
              <a:rPr lang="en-US" dirty="0" smtClean="0"/>
              <a:t>Could execute JavaScript!!! And so do whatever you want on a page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., </a:t>
            </a:r>
            <a:r>
              <a:rPr lang="en-US" i="1" dirty="0" err="1" smtClean="0"/>
              <a:t>dto.text</a:t>
            </a:r>
            <a:r>
              <a:rPr lang="en-US" i="1" dirty="0" smtClean="0"/>
              <a:t> = “&lt;script&gt;</a:t>
            </a:r>
            <a:r>
              <a:rPr lang="mr-IN" i="1" dirty="0" smtClean="0"/>
              <a:t>…</a:t>
            </a:r>
            <a:r>
              <a:rPr lang="en-US" i="1" dirty="0" smtClean="0"/>
              <a:t>&lt;/script&gt;”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49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Cross-site Scripting (XSS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668" y="1825625"/>
            <a:ext cx="11585986" cy="4876390"/>
          </a:xfrm>
        </p:spPr>
        <p:txBody>
          <a:bodyPr/>
          <a:lstStyle/>
          <a:p>
            <a:r>
              <a:rPr lang="en-US" dirty="0" smtClean="0"/>
              <a:t>Type of attack in which malicious JavaScript is injected into a web page</a:t>
            </a:r>
          </a:p>
          <a:p>
            <a:r>
              <a:rPr lang="en-US" dirty="0" smtClean="0"/>
              <a:t>One of the most common type of security vulnerability on the web</a:t>
            </a:r>
          </a:p>
          <a:p>
            <a:r>
              <a:rPr lang="en-US" dirty="0" smtClean="0"/>
              <a:t>Typically exploiting lack of escaping/sanitization of user inputs when generating HTML dynamically (both client and server side)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96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825625"/>
            <a:ext cx="11403106" cy="4790328"/>
          </a:xfrm>
        </p:spPr>
        <p:txBody>
          <a:bodyPr/>
          <a:lstStyle/>
          <a:p>
            <a:r>
              <a:rPr lang="en-US" dirty="0" smtClean="0"/>
              <a:t>Most browsers will not execute any </a:t>
            </a:r>
            <a:r>
              <a:rPr lang="en-US" i="1" dirty="0" smtClean="0"/>
              <a:t>&lt;script&gt; </a:t>
            </a:r>
            <a:r>
              <a:rPr lang="en-US" dirty="0" smtClean="0"/>
              <a:t>block that has been dynamically added to the page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when changing the HTML by altering “</a:t>
            </a:r>
            <a:r>
              <a:rPr lang="en-US" i="1" dirty="0" err="1" smtClean="0"/>
              <a:t>innerHTML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But that is simply futile</a:t>
            </a:r>
            <a:r>
              <a:rPr lang="mr-IN" dirty="0" smtClean="0"/>
              <a:t>…</a:t>
            </a:r>
            <a:r>
              <a:rPr lang="en-US" dirty="0" smtClean="0"/>
              <a:t> because you can still create HTML tags with JS handlers that are executed immediately</a:t>
            </a:r>
          </a:p>
          <a:p>
            <a:r>
              <a:rPr lang="en-US" i="1" dirty="0"/>
              <a:t>&lt;</a:t>
            </a:r>
            <a:r>
              <a:rPr lang="en-US" i="1" dirty="0" err="1"/>
              <a:t>img</a:t>
            </a:r>
            <a:r>
              <a:rPr lang="en-US" i="1" dirty="0"/>
              <a:t> </a:t>
            </a:r>
            <a:r>
              <a:rPr lang="en-US" i="1" dirty="0" err="1"/>
              <a:t>src</a:t>
            </a:r>
            <a:r>
              <a:rPr lang="en-US" i="1" dirty="0" smtClean="0"/>
              <a:t>=’</a:t>
            </a:r>
            <a:r>
              <a:rPr lang="en-US" i="1" dirty="0" err="1" smtClean="0"/>
              <a:t>aURLthatNotExist</a:t>
            </a:r>
            <a:r>
              <a:rPr lang="en-US" i="1" dirty="0" smtClean="0"/>
              <a:t>'  </a:t>
            </a:r>
            <a:r>
              <a:rPr lang="en-US" b="1" i="1" dirty="0" err="1" smtClean="0"/>
              <a:t>onerror</a:t>
            </a:r>
            <a:r>
              <a:rPr lang="en-US" i="1" dirty="0" smtClean="0"/>
              <a:t>=“</a:t>
            </a:r>
            <a:r>
              <a:rPr lang="mr-IN" i="1" dirty="0" smtClean="0"/>
              <a:t>…</a:t>
            </a:r>
            <a:r>
              <a:rPr lang="en-US" i="1" dirty="0" smtClean="0"/>
              <a:t> JS here</a:t>
            </a:r>
            <a:r>
              <a:rPr lang="mr-IN" i="1" dirty="0" smtClean="0"/>
              <a:t>…</a:t>
            </a:r>
            <a:r>
              <a:rPr lang="en-US" i="1" dirty="0" smtClean="0"/>
              <a:t>”&gt;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87626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99" y="1825624"/>
            <a:ext cx="11585986" cy="4811843"/>
          </a:xfrm>
        </p:spPr>
        <p:txBody>
          <a:bodyPr/>
          <a:lstStyle/>
          <a:p>
            <a:r>
              <a:rPr lang="en-US" dirty="0" smtClean="0"/>
              <a:t>When dealing with user inputs, always need to escape/sanitize them before use</a:t>
            </a:r>
          </a:p>
          <a:p>
            <a:r>
              <a:rPr lang="en-US" dirty="0" smtClean="0"/>
              <a:t>This applies both client-side (JS) and server-side (Java, PHP, C#, etc.)</a:t>
            </a:r>
          </a:p>
          <a:p>
            <a:r>
              <a:rPr lang="en-US" dirty="0" smtClean="0"/>
              <a:t>There are many edge cases, so must use an </a:t>
            </a:r>
            <a:r>
              <a:rPr lang="en-US" i="1" dirty="0" smtClean="0"/>
              <a:t>existing</a:t>
            </a:r>
            <a:r>
              <a:rPr lang="en-US" dirty="0" smtClean="0"/>
              <a:t> library to sanitize the inputs</a:t>
            </a:r>
          </a:p>
          <a:p>
            <a:pPr lvl="1"/>
            <a:r>
              <a:rPr lang="en-US" dirty="0" smtClean="0"/>
              <a:t>This will depend on the programming language and framework</a:t>
            </a:r>
          </a:p>
          <a:p>
            <a:pPr lvl="1"/>
            <a:r>
              <a:rPr lang="en-US" dirty="0"/>
              <a:t>Do NOT write your own escape/sanitize </a:t>
            </a:r>
            <a:r>
              <a:rPr lang="en-US" dirty="0" smtClean="0"/>
              <a:t>functions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40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Next Week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68" y="1690687"/>
            <a:ext cx="3910872" cy="50562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4024" y="1864298"/>
            <a:ext cx="71780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/>
              <a:t>Book </a:t>
            </a:r>
            <a:r>
              <a:rPr lang="en-US" sz="3200" dirty="0" smtClean="0"/>
              <a:t>pages: 357-363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Note: when I tell you to </a:t>
            </a:r>
            <a:r>
              <a:rPr lang="en-US" sz="3200" b="1" dirty="0" smtClean="0"/>
              <a:t>study</a:t>
            </a:r>
            <a:r>
              <a:rPr lang="en-US" sz="3200" dirty="0" smtClean="0"/>
              <a:t> some specific pages in the book, it would be good if you also </a:t>
            </a:r>
            <a:r>
              <a:rPr lang="en-US" sz="3200" i="1" dirty="0" smtClean="0"/>
              <a:t>read</a:t>
            </a:r>
            <a:r>
              <a:rPr lang="en-US" sz="3200" dirty="0" smtClean="0"/>
              <a:t> the other pages in the same chapter at least once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Exercises for Lesson </a:t>
            </a:r>
            <a:r>
              <a:rPr lang="en-US" sz="3200" dirty="0" smtClean="0"/>
              <a:t>10 </a:t>
            </a:r>
            <a:r>
              <a:rPr lang="en-US" sz="3200" dirty="0"/>
              <a:t>on </a:t>
            </a:r>
            <a:r>
              <a:rPr lang="en-US" sz="3200" dirty="0" smtClean="0"/>
              <a:t>GitHub repository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25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Escaping/Sanitization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0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00" y="1825624"/>
            <a:ext cx="11721600" cy="4855975"/>
          </a:xfrm>
        </p:spPr>
        <p:txBody>
          <a:bodyPr>
            <a:normAutofit/>
          </a:bodyPr>
          <a:lstStyle/>
          <a:p>
            <a:r>
              <a:rPr lang="en-US" dirty="0" smtClean="0"/>
              <a:t>How is data sent in a HTML Form?</a:t>
            </a:r>
          </a:p>
          <a:p>
            <a:r>
              <a:rPr lang="en-US" dirty="0" smtClean="0"/>
              <a:t>What is the structure of payload of the HTTP POST request?</a:t>
            </a:r>
          </a:p>
          <a:p>
            <a:r>
              <a:rPr lang="en-US" dirty="0" smtClean="0"/>
              <a:t>JSON?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{“</a:t>
            </a:r>
            <a:r>
              <a:rPr lang="en-US" i="1" dirty="0" err="1" smtClean="0"/>
              <a:t>username</a:t>
            </a:r>
            <a:r>
              <a:rPr lang="en-US" i="1" dirty="0" err="1"/>
              <a:t>”:“foo</a:t>
            </a:r>
            <a:r>
              <a:rPr lang="en-US" i="1" dirty="0"/>
              <a:t>”, “password</a:t>
            </a:r>
            <a:r>
              <a:rPr lang="en-US" i="1" dirty="0" smtClean="0"/>
              <a:t>”:123}</a:t>
            </a:r>
          </a:p>
          <a:p>
            <a:r>
              <a:rPr lang="en-US" dirty="0" smtClean="0"/>
              <a:t>XML?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&lt;data&gt;&lt;username&gt;foo&lt;/username&gt;&lt;password&gt;123&lt;/password&gt;&lt;/data&gt;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354" y="182448"/>
            <a:ext cx="3442446" cy="202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5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x-www-form-</a:t>
            </a:r>
            <a:r>
              <a:rPr lang="en-US" dirty="0" err="1"/>
              <a:t>urlencoded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22" y="1825624"/>
            <a:ext cx="11768866" cy="4844117"/>
          </a:xfrm>
        </p:spPr>
        <p:txBody>
          <a:bodyPr/>
          <a:lstStyle/>
          <a:p>
            <a:r>
              <a:rPr lang="en-US" dirty="0" smtClean="0"/>
              <a:t>For textual data, like inputs in a HTML form</a:t>
            </a:r>
          </a:p>
          <a:p>
            <a:pPr lvl="1"/>
            <a:r>
              <a:rPr lang="en-US" dirty="0"/>
              <a:t>For binary data like </a:t>
            </a:r>
            <a:r>
              <a:rPr lang="en-US" dirty="0" smtClean="0"/>
              <a:t>file uploads, </a:t>
            </a:r>
            <a:r>
              <a:rPr lang="en-US" dirty="0"/>
              <a:t>can use </a:t>
            </a:r>
            <a:r>
              <a:rPr lang="en-US" i="1" dirty="0" smtClean="0"/>
              <a:t>multipart/form-data</a:t>
            </a:r>
          </a:p>
          <a:p>
            <a:r>
              <a:rPr lang="en-US" dirty="0" smtClean="0"/>
              <a:t>Old format which is part of the HTML specs</a:t>
            </a:r>
          </a:p>
          <a:p>
            <a:pPr lvl="1"/>
            <a:r>
              <a:rPr lang="en-US" i="1" dirty="0"/>
              <a:t>https://</a:t>
            </a:r>
            <a:r>
              <a:rPr lang="en-US" i="1" dirty="0" smtClean="0"/>
              <a:t>www.w3.org/TR/html/</a:t>
            </a:r>
            <a:r>
              <a:rPr lang="en-US" i="1" dirty="0" err="1" smtClean="0"/>
              <a:t>sec-forms.html#urlencoded-form-data</a:t>
            </a:r>
            <a:endParaRPr lang="en-US" i="1" dirty="0" smtClean="0"/>
          </a:p>
          <a:p>
            <a:r>
              <a:rPr lang="en-US" dirty="0" smtClean="0"/>
              <a:t>Each form element is represented with a pair </a:t>
            </a:r>
            <a:r>
              <a:rPr lang="en-US" i="1" dirty="0" smtClean="0"/>
              <a:t>&lt;name&gt;</a:t>
            </a:r>
            <a:r>
              <a:rPr lang="en-US" b="1" i="1" dirty="0" smtClean="0"/>
              <a:t>=</a:t>
            </a:r>
            <a:r>
              <a:rPr lang="en-US" i="1" dirty="0" smtClean="0"/>
              <a:t>&lt;value&gt;</a:t>
            </a:r>
            <a:r>
              <a:rPr lang="en-US" dirty="0" smtClean="0"/>
              <a:t>, where each pair is separated by a </a:t>
            </a:r>
            <a:r>
              <a:rPr lang="en-US" b="1" dirty="0" smtClean="0"/>
              <a:t>&amp;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.: </a:t>
            </a:r>
            <a:r>
              <a:rPr lang="en-US" i="1" dirty="0" smtClean="0"/>
              <a:t>username</a:t>
            </a:r>
            <a:r>
              <a:rPr lang="en-US" b="1" i="1" dirty="0" smtClean="0"/>
              <a:t>=</a:t>
            </a:r>
            <a:r>
              <a:rPr lang="en-US" i="1" dirty="0" err="1" smtClean="0"/>
              <a:t>foo</a:t>
            </a:r>
            <a:r>
              <a:rPr lang="en-US" b="1" i="1" dirty="0" err="1" smtClean="0"/>
              <a:t>&amp;</a:t>
            </a:r>
            <a:r>
              <a:rPr lang="en-US" i="1" dirty="0" err="1" smtClean="0"/>
              <a:t>password</a:t>
            </a:r>
            <a:r>
              <a:rPr lang="en-US" b="1" i="1" dirty="0" smtClean="0"/>
              <a:t>=</a:t>
            </a:r>
            <a:r>
              <a:rPr lang="en-US" i="1" dirty="0" smtClean="0"/>
              <a:t>123 </a:t>
            </a:r>
            <a:r>
              <a:rPr lang="en-US" i="1" dirty="0"/>
              <a:t/>
            </a:r>
            <a:br>
              <a:rPr lang="en-US" i="1" dirty="0"/>
            </a:br>
            <a:endParaRPr lang="en-US" i="1" dirty="0" smtClean="0"/>
          </a:p>
          <a:p>
            <a:endParaRPr lang="en-US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5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38" y="365125"/>
            <a:ext cx="11822654" cy="1325563"/>
          </a:xfrm>
        </p:spPr>
        <p:txBody>
          <a:bodyPr/>
          <a:lstStyle/>
          <a:p>
            <a:r>
              <a:rPr lang="en-US" dirty="0" smtClean="0"/>
              <a:t>What if values contain “</a:t>
            </a:r>
            <a:r>
              <a:rPr lang="en-US" b="1" dirty="0" smtClean="0"/>
              <a:t>=</a:t>
            </a:r>
            <a:r>
              <a:rPr lang="en-US" dirty="0"/>
              <a:t>”</a:t>
            </a:r>
            <a:r>
              <a:rPr lang="en-US" dirty="0" smtClean="0"/>
              <a:t> or “</a:t>
            </a:r>
            <a:r>
              <a:rPr lang="en-US" b="1" dirty="0" smtClean="0"/>
              <a:t>&amp;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18" y="1825625"/>
            <a:ext cx="11403106" cy="4532144"/>
          </a:xfrm>
        </p:spPr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, password: “123&amp;bar=7”</a:t>
            </a:r>
          </a:p>
          <a:p>
            <a:r>
              <a:rPr lang="en-US" dirty="0" smtClean="0"/>
              <a:t>(Wrong) result: username=</a:t>
            </a:r>
            <a:r>
              <a:rPr lang="en-US" dirty="0" err="1" smtClean="0"/>
              <a:t>foo&amp;</a:t>
            </a:r>
            <a:r>
              <a:rPr lang="en-US" b="1" dirty="0" err="1" smtClean="0"/>
              <a:t>password</a:t>
            </a:r>
            <a:r>
              <a:rPr lang="en-US" b="1" dirty="0" smtClean="0"/>
              <a:t>=123</a:t>
            </a:r>
            <a:r>
              <a:rPr lang="en-US" dirty="0" smtClean="0"/>
              <a:t>&amp;</a:t>
            </a:r>
            <a:r>
              <a:rPr lang="en-US" i="1" dirty="0" smtClean="0"/>
              <a:t>bar=7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“</a:t>
            </a:r>
            <a:r>
              <a:rPr lang="en-US" i="1" dirty="0" smtClean="0"/>
              <a:t>bar=7</a:t>
            </a:r>
            <a:r>
              <a:rPr lang="en-US" dirty="0" smtClean="0"/>
              <a:t>” would be wrongly treated as a third input variable </a:t>
            </a:r>
            <a:r>
              <a:rPr lang="en-US" dirty="0"/>
              <a:t>c</a:t>
            </a:r>
            <a:r>
              <a:rPr lang="en-US" dirty="0" smtClean="0"/>
              <a:t>alled “</a:t>
            </a:r>
            <a:r>
              <a:rPr lang="en-US" i="1" dirty="0" smtClean="0"/>
              <a:t>bar</a:t>
            </a:r>
            <a:r>
              <a:rPr lang="en-US" dirty="0" smtClean="0"/>
              <a:t>” with value “</a:t>
            </a:r>
            <a:r>
              <a:rPr lang="en-US" i="1" dirty="0" smtClean="0"/>
              <a:t>7</a:t>
            </a:r>
            <a:r>
              <a:rPr lang="en-US" dirty="0" smtClean="0"/>
              <a:t>”, and not be part of the “password” value</a:t>
            </a:r>
          </a:p>
        </p:txBody>
      </p:sp>
    </p:spTree>
    <p:extLst>
      <p:ext uri="{BB962C8B-B14F-4D97-AF65-F5344CB8AC3E}">
        <p14:creationId xmlns:p14="http://schemas.microsoft.com/office/powerpoint/2010/main" val="124876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Special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9" y="1825624"/>
            <a:ext cx="11585986" cy="48871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Stay same: “*”, “-”, “.”, “_”, 0-9, a-z, A-Z</a:t>
            </a:r>
          </a:p>
          <a:p>
            <a:r>
              <a:rPr lang="en-US" dirty="0" smtClean="0"/>
              <a:t>Space “ ” becomes a “+”</a:t>
            </a:r>
          </a:p>
          <a:p>
            <a:r>
              <a:rPr lang="en-US" dirty="0" smtClean="0"/>
              <a:t>The rest become </a:t>
            </a:r>
            <a:r>
              <a:rPr lang="en-US" dirty="0"/>
              <a:t>“%HH”, a percent sign and two hexadecimal digits representing the code of the character (default UTF-8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smtClean="0"/>
              <a:t>So, </a:t>
            </a:r>
            <a:r>
              <a:rPr lang="en-US" dirty="0"/>
              <a:t>“</a:t>
            </a:r>
            <a:r>
              <a:rPr lang="en-US" dirty="0" smtClean="0"/>
              <a:t>123&amp;bar=7” becomes “123</a:t>
            </a:r>
            <a:r>
              <a:rPr lang="en-US" b="1" dirty="0" smtClean="0"/>
              <a:t>%26</a:t>
            </a:r>
            <a:r>
              <a:rPr lang="en-US" dirty="0" smtClean="0"/>
              <a:t>bar</a:t>
            </a:r>
            <a:r>
              <a:rPr lang="en-US" b="1" dirty="0" smtClean="0"/>
              <a:t>%3D</a:t>
            </a:r>
            <a:r>
              <a:rPr lang="en-US" dirty="0" smtClean="0"/>
              <a:t>7”</a:t>
            </a:r>
          </a:p>
          <a:p>
            <a:r>
              <a:rPr lang="en-US" dirty="0" smtClean="0"/>
              <a:t>%26 = (2*16)+6 = 38, which is the code for </a:t>
            </a:r>
            <a:r>
              <a:rPr lang="en-US" b="1" dirty="0" smtClean="0"/>
              <a:t>&amp;</a:t>
            </a:r>
            <a:r>
              <a:rPr lang="en-US" dirty="0" smtClean="0"/>
              <a:t> in ASCII</a:t>
            </a:r>
          </a:p>
          <a:p>
            <a:r>
              <a:rPr lang="en-US" dirty="0" smtClean="0"/>
              <a:t>%3D = (3*16)+13 = 61</a:t>
            </a:r>
            <a:r>
              <a:rPr lang="en-US" dirty="0"/>
              <a:t>, which is the code for </a:t>
            </a:r>
            <a:r>
              <a:rPr lang="en-US" b="1" dirty="0" smtClean="0"/>
              <a:t>=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ASCII</a:t>
            </a:r>
          </a:p>
          <a:p>
            <a:pPr lvl="1"/>
            <a:r>
              <a:rPr lang="en-US" dirty="0" smtClean="0"/>
              <a:t>Recall, </a:t>
            </a:r>
            <a:r>
              <a:rPr lang="en-US" dirty="0"/>
              <a:t>hexadecimal </a:t>
            </a:r>
            <a:r>
              <a:rPr lang="en-US" dirty="0" smtClean="0"/>
              <a:t>D=13 (A=10,</a:t>
            </a:r>
            <a:r>
              <a:rPr lang="mr-IN" dirty="0" smtClean="0"/>
              <a:t>…</a:t>
            </a:r>
            <a:r>
              <a:rPr lang="en-US" dirty="0" smtClean="0"/>
              <a:t>, F=15)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9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4" y="1825625"/>
            <a:ext cx="11736592" cy="4854874"/>
          </a:xfrm>
        </p:spPr>
        <p:txBody>
          <a:bodyPr/>
          <a:lstStyle/>
          <a:p>
            <a:r>
              <a:rPr lang="en-US" dirty="0" smtClean="0"/>
              <a:t>What if I have a “%” in my values? Would not that mess up the decoding?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, password=“%3D”, don’t want to be wrongly treated as a “=”</a:t>
            </a:r>
          </a:p>
          <a:p>
            <a:r>
              <a:rPr lang="en-US" dirty="0" smtClean="0"/>
              <a:t>Not an issue, as symbol “%” is encoded based on its ASCII code 37, </a:t>
            </a:r>
            <a:r>
              <a:rPr lang="en-US" dirty="0" err="1" smtClean="0"/>
              <a:t>ie</a:t>
            </a:r>
            <a:r>
              <a:rPr lang="en-US" dirty="0" smtClean="0"/>
              <a:t> “</a:t>
            </a:r>
            <a:r>
              <a:rPr lang="en-US" i="1" dirty="0" smtClean="0"/>
              <a:t>%25</a:t>
            </a:r>
            <a:r>
              <a:rPr lang="en-US" dirty="0" smtClean="0"/>
              <a:t>3D”</a:t>
            </a:r>
          </a:p>
          <a:p>
            <a:pPr lvl="1"/>
            <a:r>
              <a:rPr lang="en-US" dirty="0" smtClean="0"/>
              <a:t>%25 = (2*16)+5 = 37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97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56" y="1825625"/>
            <a:ext cx="11725836" cy="48548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can represent text in various formats, </a:t>
            </a:r>
            <a:r>
              <a:rPr lang="en-US" dirty="0" err="1" smtClean="0"/>
              <a:t>eg</a:t>
            </a:r>
            <a:r>
              <a:rPr lang="en-US" dirty="0" smtClean="0"/>
              <a:t>, HTML, XML, JSON</a:t>
            </a:r>
            <a:r>
              <a:rPr lang="en-US" dirty="0"/>
              <a:t>, x-www-form-</a:t>
            </a:r>
            <a:r>
              <a:rPr lang="en-US" dirty="0" err="1"/>
              <a:t>urlencoded</a:t>
            </a:r>
            <a:endParaRPr lang="en-US" dirty="0" smtClean="0"/>
          </a:p>
          <a:p>
            <a:r>
              <a:rPr lang="en-US" dirty="0" smtClean="0"/>
              <a:t>Such formats use special symbols to define </a:t>
            </a:r>
            <a:r>
              <a:rPr lang="en-US" i="1" dirty="0" smtClean="0"/>
              <a:t>structures</a:t>
            </a:r>
            <a:r>
              <a:rPr lang="en-US" dirty="0" smtClean="0"/>
              <a:t> of the document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 = and &amp; in HTML form data, and &lt;&gt; in HTML/XML documents</a:t>
            </a:r>
          </a:p>
          <a:p>
            <a:r>
              <a:rPr lang="en-US" dirty="0" smtClean="0"/>
              <a:t>Input text values should NOT use those special structure/syntax symbols</a:t>
            </a:r>
          </a:p>
          <a:p>
            <a:r>
              <a:rPr lang="en-US" dirty="0" smtClean="0"/>
              <a:t>Need to be </a:t>
            </a:r>
            <a:r>
              <a:rPr lang="en-US" i="1" dirty="0" smtClean="0"/>
              <a:t>transformed </a:t>
            </a:r>
            <a:r>
              <a:rPr lang="en-US" dirty="0" smtClean="0"/>
              <a:t>(aka </a:t>
            </a:r>
            <a:r>
              <a:rPr lang="en-US" i="1" dirty="0" smtClean="0"/>
              <a:t>escaped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into non structure symbols</a:t>
            </a:r>
          </a:p>
          <a:p>
            <a:pPr lvl="1"/>
            <a:r>
              <a:rPr lang="en-US" dirty="0" smtClean="0"/>
              <a:t>&amp; into %26, and = into %3D in HTML form data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3796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9423</TotalTime>
  <Words>960</Words>
  <Application>Microsoft Office PowerPoint</Application>
  <PresentationFormat>Widescreen</PresentationFormat>
  <Paragraphs>106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Mangal</vt:lpstr>
      <vt:lpstr>Office Theme</vt:lpstr>
      <vt:lpstr>TK2100: Informasjonssikkerhet  Lesson 10: XSS</vt:lpstr>
      <vt:lpstr>Goals</vt:lpstr>
      <vt:lpstr>Data Escaping/Sanitization</vt:lpstr>
      <vt:lpstr>HTML Form Data</vt:lpstr>
      <vt:lpstr>x-www-form-urlencoded</vt:lpstr>
      <vt:lpstr>What if values contain “=” or “&amp;”?</vt:lpstr>
      <vt:lpstr>Solution: Special Encoding</vt:lpstr>
      <vt:lpstr>But…</vt:lpstr>
      <vt:lpstr>Text Transformations</vt:lpstr>
      <vt:lpstr>What About HTML???</vt:lpstr>
      <vt:lpstr>HTML/XML Escaping </vt:lpstr>
      <vt:lpstr>See “escaped.html” file</vt:lpstr>
      <vt:lpstr>What actually needs to be escaped depends on context</vt:lpstr>
      <vt:lpstr>XSS</vt:lpstr>
      <vt:lpstr>User Content</vt:lpstr>
      <vt:lpstr>NEVER TRUST USER INPUTS!!! </vt:lpstr>
      <vt:lpstr>NEVER</vt:lpstr>
      <vt:lpstr>TRUST</vt:lpstr>
      <vt:lpstr>USER</vt:lpstr>
      <vt:lpstr>INPUTS!!!</vt:lpstr>
      <vt:lpstr>NEVER TRUST USER INPUTS!!! </vt:lpstr>
      <vt:lpstr>But Why???</vt:lpstr>
      <vt:lpstr>PowerPoint Presentation</vt:lpstr>
      <vt:lpstr>What was the problem?</vt:lpstr>
      <vt:lpstr>String Concatenation</vt:lpstr>
      <vt:lpstr>Cross-site Scripting (XSS)</vt:lpstr>
      <vt:lpstr>Browser Security</vt:lpstr>
      <vt:lpstr>What To Do?</vt:lpstr>
      <vt:lpstr>For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arcuri82@gmail.com</cp:lastModifiedBy>
  <cp:revision>474</cp:revision>
  <cp:lastPrinted>2018-01-15T20:28:34Z</cp:lastPrinted>
  <dcterms:created xsi:type="dcterms:W3CDTF">2017-12-10T14:32:25Z</dcterms:created>
  <dcterms:modified xsi:type="dcterms:W3CDTF">2018-04-16T10:37:03Z</dcterms:modified>
</cp:coreProperties>
</file>