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4"/>
  </p:sldMasterIdLst>
  <p:notesMasterIdLst>
    <p:notesMasterId r:id="rId14"/>
  </p:notesMasterIdLst>
  <p:handoutMasterIdLst>
    <p:handoutMasterId r:id="rId15"/>
  </p:handoutMasterIdLst>
  <p:sldIdLst>
    <p:sldId id="256" r:id="rId5"/>
    <p:sldId id="260" r:id="rId6"/>
    <p:sldId id="263" r:id="rId7"/>
    <p:sldId id="257" r:id="rId8"/>
    <p:sldId id="261" r:id="rId9"/>
    <p:sldId id="259" r:id="rId10"/>
    <p:sldId id="264" r:id="rId11"/>
    <p:sldId id="262" r:id="rId12"/>
    <p:sldId id="25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06" autoAdjust="0"/>
    <p:restoredTop sz="94660"/>
  </p:normalViewPr>
  <p:slideViewPr>
    <p:cSldViewPr snapToGrid="0">
      <p:cViewPr varScale="1">
        <p:scale>
          <a:sx n="87" d="100"/>
          <a:sy n="87" d="100"/>
        </p:scale>
        <p:origin x="208" y="984"/>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barChart>
        <c:barDir val="col"/>
        <c:grouping val="clustered"/>
        <c:varyColors val="0"/>
        <c:ser>
          <c:idx val="0"/>
          <c:order val="0"/>
          <c:tx>
            <c:strRef>
              <c:f>Sheet1!$B$1</c:f>
              <c:strCache>
                <c:ptCount val="1"/>
                <c:pt idx="0">
                  <c:v>Volume</c:v>
                </c:pt>
              </c:strCache>
            </c:strRef>
          </c:tx>
          <c:spPr>
            <a:solidFill>
              <a:schemeClr val="accent6">
                <a:lumMod val="20000"/>
                <a:lumOff val="80000"/>
              </a:schemeClr>
            </a:solidFill>
            <a:ln w="19050">
              <a:noFill/>
            </a:ln>
            <a:effectLst/>
          </c:spPr>
          <c:invertIfNegative val="0"/>
          <c:cat>
            <c:strRef>
              <c:f>Sheet1!$A$2:$A$6</c:f>
              <c:strCache>
                <c:ptCount val="5"/>
                <c:pt idx="0">
                  <c:v>1/5/20YY</c:v>
                </c:pt>
                <c:pt idx="1">
                  <c:v>1/6/20YY</c:v>
                </c:pt>
                <c:pt idx="2">
                  <c:v>1/7/20YY</c:v>
                </c:pt>
                <c:pt idx="3">
                  <c:v>1/8/20YY</c:v>
                </c:pt>
                <c:pt idx="4">
                  <c:v>1/9/20YY</c:v>
                </c:pt>
              </c:strCache>
            </c:strRef>
          </c:cat>
          <c:val>
            <c:numRef>
              <c:f>Sheet1!$B$2:$B$6</c:f>
              <c:numCache>
                <c:formatCode>General</c:formatCode>
                <c:ptCount val="5"/>
                <c:pt idx="0">
                  <c:v>70</c:v>
                </c:pt>
                <c:pt idx="1">
                  <c:v>120</c:v>
                </c:pt>
                <c:pt idx="2">
                  <c:v>150</c:v>
                </c:pt>
                <c:pt idx="3">
                  <c:v>135</c:v>
                </c:pt>
                <c:pt idx="4">
                  <c:v>148</c:v>
                </c:pt>
              </c:numCache>
            </c:numRef>
          </c:val>
          <c:extLst>
            <c:ext xmlns:c16="http://schemas.microsoft.com/office/drawing/2014/chart" uri="{C3380CC4-5D6E-409C-BE32-E72D297353CC}">
              <c16:uniqueId val="{00000000-C347-46B4-AD93-192D80B04C89}"/>
            </c:ext>
          </c:extLst>
        </c:ser>
        <c:dLbls>
          <c:showLegendKey val="0"/>
          <c:showVal val="0"/>
          <c:showCatName val="0"/>
          <c:showSerName val="0"/>
          <c:showPercent val="0"/>
          <c:showBubbleSize val="0"/>
        </c:dLbls>
        <c:gapWidth val="150"/>
        <c:axId val="438650936"/>
        <c:axId val="438651920"/>
      </c:barChart>
      <c:stockChart>
        <c:ser>
          <c:idx val="1"/>
          <c:order val="1"/>
          <c:tx>
            <c:strRef>
              <c:f>Sheet1!$C$1</c:f>
              <c:strCache>
                <c:ptCount val="1"/>
                <c:pt idx="0">
                  <c:v>Open</c:v>
                </c:pt>
              </c:strCache>
            </c:strRef>
          </c:tx>
          <c:spPr>
            <a:ln w="19050" cap="rnd">
              <a:noFill/>
              <a:round/>
            </a:ln>
            <a:effectLst/>
          </c:spPr>
          <c:marker>
            <c:symbol val="none"/>
          </c:marker>
          <c:cat>
            <c:strRef>
              <c:f>Sheet1!$A$2:$A$6</c:f>
              <c:strCache>
                <c:ptCount val="5"/>
                <c:pt idx="0">
                  <c:v>1/5/20YY</c:v>
                </c:pt>
                <c:pt idx="1">
                  <c:v>1/6/20YY</c:v>
                </c:pt>
                <c:pt idx="2">
                  <c:v>1/7/20YY</c:v>
                </c:pt>
                <c:pt idx="3">
                  <c:v>1/8/20YY</c:v>
                </c:pt>
                <c:pt idx="4">
                  <c:v>1/9/20YY</c:v>
                </c:pt>
              </c:strCache>
            </c:strRef>
          </c:cat>
          <c:val>
            <c:numRef>
              <c:f>Sheet1!$C$2:$C$6</c:f>
              <c:numCache>
                <c:formatCode>General</c:formatCode>
                <c:ptCount val="5"/>
                <c:pt idx="0">
                  <c:v>44</c:v>
                </c:pt>
                <c:pt idx="1">
                  <c:v>25</c:v>
                </c:pt>
                <c:pt idx="2">
                  <c:v>38</c:v>
                </c:pt>
                <c:pt idx="3">
                  <c:v>50</c:v>
                </c:pt>
                <c:pt idx="4">
                  <c:v>34</c:v>
                </c:pt>
              </c:numCache>
            </c:numRef>
          </c:val>
          <c:smooth val="0"/>
          <c:extLst>
            <c:ext xmlns:c16="http://schemas.microsoft.com/office/drawing/2014/chart" uri="{C3380CC4-5D6E-409C-BE32-E72D297353CC}">
              <c16:uniqueId val="{00000001-C347-46B4-AD93-192D80B04C89}"/>
            </c:ext>
          </c:extLst>
        </c:ser>
        <c:ser>
          <c:idx val="2"/>
          <c:order val="2"/>
          <c:tx>
            <c:strRef>
              <c:f>Sheet1!$D$1</c:f>
              <c:strCache>
                <c:ptCount val="1"/>
                <c:pt idx="0">
                  <c:v>High</c:v>
                </c:pt>
              </c:strCache>
            </c:strRef>
          </c:tx>
          <c:spPr>
            <a:ln w="19050" cap="rnd">
              <a:noFill/>
              <a:round/>
            </a:ln>
            <a:effectLst/>
          </c:spPr>
          <c:marker>
            <c:symbol val="none"/>
          </c:marker>
          <c:cat>
            <c:strRef>
              <c:f>Sheet1!$A$2:$A$6</c:f>
              <c:strCache>
                <c:ptCount val="5"/>
                <c:pt idx="0">
                  <c:v>1/5/20YY</c:v>
                </c:pt>
                <c:pt idx="1">
                  <c:v>1/6/20YY</c:v>
                </c:pt>
                <c:pt idx="2">
                  <c:v>1/7/20YY</c:v>
                </c:pt>
                <c:pt idx="3">
                  <c:v>1/8/20YY</c:v>
                </c:pt>
                <c:pt idx="4">
                  <c:v>1/9/20YY</c:v>
                </c:pt>
              </c:strCache>
            </c:strRef>
          </c:cat>
          <c:val>
            <c:numRef>
              <c:f>Sheet1!$D$2:$D$6</c:f>
              <c:numCache>
                <c:formatCode>General</c:formatCode>
                <c:ptCount val="5"/>
                <c:pt idx="0">
                  <c:v>55</c:v>
                </c:pt>
                <c:pt idx="1">
                  <c:v>57</c:v>
                </c:pt>
                <c:pt idx="2">
                  <c:v>57</c:v>
                </c:pt>
                <c:pt idx="3">
                  <c:v>58</c:v>
                </c:pt>
                <c:pt idx="4">
                  <c:v>58</c:v>
                </c:pt>
              </c:numCache>
            </c:numRef>
          </c:val>
          <c:smooth val="0"/>
          <c:extLst>
            <c:ext xmlns:c16="http://schemas.microsoft.com/office/drawing/2014/chart" uri="{C3380CC4-5D6E-409C-BE32-E72D297353CC}">
              <c16:uniqueId val="{00000002-C347-46B4-AD93-192D80B04C89}"/>
            </c:ext>
          </c:extLst>
        </c:ser>
        <c:ser>
          <c:idx val="3"/>
          <c:order val="3"/>
          <c:tx>
            <c:strRef>
              <c:f>Sheet1!$E$1</c:f>
              <c:strCache>
                <c:ptCount val="1"/>
                <c:pt idx="0">
                  <c:v>Low</c:v>
                </c:pt>
              </c:strCache>
            </c:strRef>
          </c:tx>
          <c:spPr>
            <a:ln w="19050" cap="rnd">
              <a:noFill/>
              <a:round/>
            </a:ln>
            <a:effectLst/>
          </c:spPr>
          <c:marker>
            <c:symbol val="none"/>
          </c:marker>
          <c:cat>
            <c:strRef>
              <c:f>Sheet1!$A$2:$A$6</c:f>
              <c:strCache>
                <c:ptCount val="5"/>
                <c:pt idx="0">
                  <c:v>1/5/20YY</c:v>
                </c:pt>
                <c:pt idx="1">
                  <c:v>1/6/20YY</c:v>
                </c:pt>
                <c:pt idx="2">
                  <c:v>1/7/20YY</c:v>
                </c:pt>
                <c:pt idx="3">
                  <c:v>1/8/20YY</c:v>
                </c:pt>
                <c:pt idx="4">
                  <c:v>1/9/20YY</c:v>
                </c:pt>
              </c:strCache>
            </c:strRef>
          </c:cat>
          <c:val>
            <c:numRef>
              <c:f>Sheet1!$E$2:$E$6</c:f>
              <c:numCache>
                <c:formatCode>General</c:formatCode>
                <c:ptCount val="5"/>
                <c:pt idx="0">
                  <c:v>11</c:v>
                </c:pt>
                <c:pt idx="1">
                  <c:v>12</c:v>
                </c:pt>
                <c:pt idx="2">
                  <c:v>13</c:v>
                </c:pt>
                <c:pt idx="3">
                  <c:v>11</c:v>
                </c:pt>
                <c:pt idx="4">
                  <c:v>25</c:v>
                </c:pt>
              </c:numCache>
            </c:numRef>
          </c:val>
          <c:smooth val="0"/>
          <c:extLst>
            <c:ext xmlns:c16="http://schemas.microsoft.com/office/drawing/2014/chart" uri="{C3380CC4-5D6E-409C-BE32-E72D297353CC}">
              <c16:uniqueId val="{00000003-C347-46B4-AD93-192D80B04C89}"/>
            </c:ext>
          </c:extLst>
        </c:ser>
        <c:ser>
          <c:idx val="4"/>
          <c:order val="4"/>
          <c:tx>
            <c:strRef>
              <c:f>Sheet1!$F$1</c:f>
              <c:strCache>
                <c:ptCount val="1"/>
                <c:pt idx="0">
                  <c:v>Close</c:v>
                </c:pt>
              </c:strCache>
            </c:strRef>
          </c:tx>
          <c:spPr>
            <a:ln w="19050" cap="rnd">
              <a:noFill/>
              <a:round/>
            </a:ln>
            <a:effectLst/>
          </c:spPr>
          <c:marker>
            <c:symbol val="none"/>
          </c:marker>
          <c:cat>
            <c:strRef>
              <c:f>Sheet1!$A$2:$A$6</c:f>
              <c:strCache>
                <c:ptCount val="5"/>
                <c:pt idx="0">
                  <c:v>1/5/20YY</c:v>
                </c:pt>
                <c:pt idx="1">
                  <c:v>1/6/20YY</c:v>
                </c:pt>
                <c:pt idx="2">
                  <c:v>1/7/20YY</c:v>
                </c:pt>
                <c:pt idx="3">
                  <c:v>1/8/20YY</c:v>
                </c:pt>
                <c:pt idx="4">
                  <c:v>1/9/20YY</c:v>
                </c:pt>
              </c:strCache>
            </c:strRef>
          </c:cat>
          <c:val>
            <c:numRef>
              <c:f>Sheet1!$F$2:$F$6</c:f>
              <c:numCache>
                <c:formatCode>General</c:formatCode>
                <c:ptCount val="5"/>
                <c:pt idx="0">
                  <c:v>25</c:v>
                </c:pt>
                <c:pt idx="1">
                  <c:v>38</c:v>
                </c:pt>
                <c:pt idx="2">
                  <c:v>50</c:v>
                </c:pt>
                <c:pt idx="3">
                  <c:v>35</c:v>
                </c:pt>
                <c:pt idx="4">
                  <c:v>43</c:v>
                </c:pt>
              </c:numCache>
            </c:numRef>
          </c:val>
          <c:smooth val="0"/>
          <c:extLst>
            <c:ext xmlns:c16="http://schemas.microsoft.com/office/drawing/2014/chart" uri="{C3380CC4-5D6E-409C-BE32-E72D297353CC}">
              <c16:uniqueId val="{00000004-C347-46B4-AD93-192D80B04C89}"/>
            </c:ext>
          </c:extLst>
        </c:ser>
        <c:dLbls>
          <c:showLegendKey val="0"/>
          <c:showVal val="0"/>
          <c:showCatName val="0"/>
          <c:showSerName val="0"/>
          <c:showPercent val="0"/>
          <c:showBubbleSize val="0"/>
        </c:dLbls>
        <c:hiLowLines>
          <c:spPr>
            <a:ln w="9525" cap="flat" cmpd="sng" algn="ctr">
              <a:solidFill>
                <a:schemeClr val="tx1">
                  <a:lumMod val="75000"/>
                  <a:lumOff val="25000"/>
                </a:schemeClr>
              </a:solidFill>
              <a:round/>
            </a:ln>
            <a:effectLst/>
          </c:spPr>
        </c:hiLowLines>
        <c:upDownBars>
          <c:gapWidth val="150"/>
          <c:upBars>
            <c:spPr>
              <a:solidFill>
                <a:schemeClr val="lt1"/>
              </a:solidFill>
              <a:ln w="9525" cap="flat" cmpd="sng" algn="ctr">
                <a:solidFill>
                  <a:schemeClr val="tx1">
                    <a:lumMod val="65000"/>
                    <a:lumOff val="35000"/>
                  </a:schemeClr>
                </a:solidFill>
                <a:round/>
              </a:ln>
              <a:effectLst/>
            </c:spPr>
          </c:upBars>
          <c:downBars>
            <c:spPr>
              <a:solidFill>
                <a:schemeClr val="dk1">
                  <a:lumMod val="75000"/>
                  <a:lumOff val="25000"/>
                </a:schemeClr>
              </a:solidFill>
              <a:ln w="9525" cap="flat" cmpd="sng" algn="ctr">
                <a:solidFill>
                  <a:schemeClr val="tx1">
                    <a:lumMod val="65000"/>
                    <a:lumOff val="35000"/>
                  </a:schemeClr>
                </a:solidFill>
                <a:round/>
              </a:ln>
              <a:effectLst/>
            </c:spPr>
          </c:downBars>
        </c:upDownBars>
        <c:axId val="438662088"/>
        <c:axId val="438663400"/>
      </c:stockChart>
      <c:catAx>
        <c:axId val="438650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7" b="0" i="0" u="none" strike="noStrike" kern="1200" baseline="0" noProof="0">
                <a:solidFill>
                  <a:schemeClr val="tx1">
                    <a:lumMod val="65000"/>
                    <a:lumOff val="35000"/>
                  </a:schemeClr>
                </a:solidFill>
                <a:latin typeface="+mn-lt"/>
                <a:ea typeface="+mn-ea"/>
                <a:cs typeface="+mn-cs"/>
              </a:defRPr>
            </a:pPr>
            <a:endParaRPr lang="en-US"/>
          </a:p>
        </c:txPr>
        <c:crossAx val="438651920"/>
        <c:crosses val="autoZero"/>
        <c:auto val="1"/>
        <c:lblAlgn val="ctr"/>
        <c:lblOffset val="100"/>
        <c:noMultiLvlLbl val="0"/>
      </c:catAx>
      <c:valAx>
        <c:axId val="438651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7" b="0" i="0" u="none" strike="noStrike" kern="1200" baseline="0" noProof="0">
                <a:solidFill>
                  <a:schemeClr val="tx1">
                    <a:lumMod val="65000"/>
                    <a:lumOff val="35000"/>
                  </a:schemeClr>
                </a:solidFill>
                <a:latin typeface="+mn-lt"/>
                <a:ea typeface="+mn-ea"/>
                <a:cs typeface="+mn-cs"/>
              </a:defRPr>
            </a:pPr>
            <a:endParaRPr lang="en-US"/>
          </a:p>
        </c:txPr>
        <c:crossAx val="438650936"/>
        <c:crosses val="autoZero"/>
        <c:crossBetween val="between"/>
      </c:valAx>
      <c:valAx>
        <c:axId val="438663400"/>
        <c:scaling>
          <c:orientation val="minMax"/>
        </c:scaling>
        <c:delete val="0"/>
        <c:axPos val="r"/>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7" b="0" i="0" u="none" strike="noStrike" kern="1200" baseline="0" noProof="0">
                <a:solidFill>
                  <a:schemeClr val="tx1">
                    <a:lumMod val="65000"/>
                    <a:lumOff val="35000"/>
                  </a:schemeClr>
                </a:solidFill>
                <a:latin typeface="+mn-lt"/>
                <a:ea typeface="+mn-ea"/>
                <a:cs typeface="+mn-cs"/>
              </a:defRPr>
            </a:pPr>
            <a:endParaRPr lang="en-US"/>
          </a:p>
        </c:txPr>
        <c:crossAx val="438662088"/>
        <c:crosses val="max"/>
        <c:crossBetween val="between"/>
      </c:valAx>
      <c:catAx>
        <c:axId val="438662088"/>
        <c:scaling>
          <c:orientation val="minMax"/>
        </c:scaling>
        <c:delete val="1"/>
        <c:axPos val="b"/>
        <c:numFmt formatCode="General" sourceLinked="1"/>
        <c:majorTickMark val="none"/>
        <c:minorTickMark val="none"/>
        <c:tickLblPos val="nextTo"/>
        <c:crossAx val="438663400"/>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1197" b="0" i="0" u="none" strike="noStrike" kern="1200" baseline="0" noProof="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noProof="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6">
  <a:schemeClr val="accent4"/>
  <a:schemeClr val="accent4"/>
  <a:schemeClr val="accent4"/>
  <a:schemeClr val="accent4"/>
  <a:schemeClr val="accent4"/>
  <a:schemeClr val="accent4"/>
</cs:colorStyle>
</file>

<file path=ppt/charts/style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B633A646-2062-4841-AF18-847B074C6716}">
      <dgm:prSet/>
      <dgm:spPr/>
      <dgm:t>
        <a:bodyPr/>
        <a:lstStyle/>
        <a:p>
          <a:pPr>
            <a:lnSpc>
              <a:spcPct val="100000"/>
            </a:lnSpc>
          </a:pPr>
          <a:r>
            <a:rPr lang="en-US" noProof="0" dirty="0">
              <a:solidFill>
                <a:schemeClr val="bg1"/>
              </a:solidFill>
              <a:effectLst>
                <a:glow rad="152400">
                  <a:schemeClr val="bg1">
                    <a:alpha val="19000"/>
                  </a:schemeClr>
                </a:glow>
              </a:effectLst>
            </a:rPr>
            <a:t>When to Buy</a:t>
          </a:r>
        </a:p>
      </dgm:t>
    </dgm:pt>
    <dgm:pt modelId="{DB4A5689-BD48-4D3D-8017-D1E3C49B0DDB}" type="par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4BC708E-A0A1-4102-88E4-E75128B4E51E}">
      <dgm:prSet/>
      <dgm:spPr/>
      <dgm:t>
        <a:bodyPr/>
        <a:lstStyle/>
        <a:p>
          <a:pPr>
            <a:lnSpc>
              <a:spcPct val="100000"/>
            </a:lnSpc>
          </a:pPr>
          <a:r>
            <a:rPr lang="en-US" noProof="0" dirty="0">
              <a:solidFill>
                <a:schemeClr val="bg1"/>
              </a:solidFill>
              <a:effectLst>
                <a:glow rad="152400">
                  <a:schemeClr val="bg1">
                    <a:alpha val="19000"/>
                  </a:schemeClr>
                </a:glow>
              </a:effectLst>
            </a:rPr>
            <a:t>When to Sell</a:t>
          </a:r>
        </a:p>
      </dgm:t>
    </dgm:pt>
    <dgm:pt modelId="{CF221EFF-354A-47A9-A498-1F0BBF01ECB8}" type="par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7519C821-85FB-4CA3-BEB5-E4BFBC529B83}" type="sib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C6D21269-399B-4BA2-8621-C7B9DA1E1B8F}">
      <dgm:prSet/>
      <dgm:spPr/>
      <dgm:t>
        <a:bodyPr/>
        <a:lstStyle/>
        <a:p>
          <a:pPr>
            <a:lnSpc>
              <a:spcPct val="100000"/>
            </a:lnSpc>
          </a:pPr>
          <a:r>
            <a:rPr lang="en-US" noProof="0" dirty="0">
              <a:solidFill>
                <a:schemeClr val="bg1"/>
              </a:solidFill>
              <a:effectLst>
                <a:glow rad="152400">
                  <a:schemeClr val="bg1">
                    <a:alpha val="19000"/>
                  </a:schemeClr>
                </a:glow>
              </a:effectLst>
            </a:rPr>
            <a:t>When to Hold</a:t>
          </a:r>
        </a:p>
      </dgm:t>
    </dgm:pt>
    <dgm:pt modelId="{AA3929B3-1058-4240-AD5D-9518D4976567}" type="par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C79B0F2C-DDB4-44EB-89F7-717146B88B10}" type="sib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3"/>
      <dgm:spPr>
        <a:prstGeom prst="rect">
          <a:avLst/>
        </a:prstGeom>
        <a:solidFill>
          <a:schemeClr val="tx1">
            <a:alpha val="70000"/>
          </a:schemeClr>
        </a:solidFill>
      </dgm:spPr>
    </dgm:pt>
    <dgm:pt modelId="{BE6B2CCF-B717-4C6F-9115-44EF0ECE6018}" type="pres">
      <dgm:prSet presAssocID="{B633A646-2062-4841-AF18-847B074C6716}" presName="iconRect" presStyleLbl="node1" presStyleIdx="0" presStyleCnt="3" custScaleX="75132" custScaleY="75132"/>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opping cart"/>
        </a:ext>
      </dgm:extLst>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3">
        <dgm:presLayoutVars>
          <dgm:chMax val="0"/>
          <dgm:chPref val="0"/>
        </dgm:presLayoutVars>
      </dgm:prSet>
      <dgm:spPr/>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1" presStyleCnt="3"/>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1" presStyleCnt="3" custScaleX="75132" custScaleY="7513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1" presStyleCnt="3">
        <dgm:presLayoutVars>
          <dgm:chMax val="0"/>
          <dgm:chPref val="0"/>
        </dgm:presLayoutVars>
      </dgm:prSet>
      <dgm:spPr/>
    </dgm:pt>
    <dgm:pt modelId="{1375F890-B8F8-4966-ABCD-B672FD4512B7}" type="pres">
      <dgm:prSet presAssocID="{7519C821-85FB-4CA3-BEB5-E4BFBC529B83}" presName="sibTrans" presStyleCnt="0"/>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2" presStyleCnt="3"/>
      <dgm:spPr>
        <a:xfrm>
          <a:off x="0" y="3519456"/>
          <a:ext cx="5607050" cy="1407541"/>
        </a:xfrm>
        <a:prstGeom prst="rect">
          <a:avLst/>
        </a:prstGeom>
        <a:solidFill>
          <a:srgbClr val="000000">
            <a:alpha val="70000"/>
          </a:srgbClr>
        </a:solidFill>
        <a:ln>
          <a:noFill/>
        </a:ln>
        <a:effectLst/>
      </dgm:spPr>
    </dgm:pt>
    <dgm:pt modelId="{1A8B8B62-3037-4506-89D7-28710774070B}" type="pres">
      <dgm:prSet presAssocID="{C6D21269-399B-4BA2-8621-C7B9DA1E1B8F}" presName="iconRect" presStyleLbl="node1" presStyleIdx="2" presStyleCnt="3" custScaleX="68302" custScaleY="68302"/>
      <dgm:spPr>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se"/>
        </a:ext>
      </dgm:extLst>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2" presStyleCnt="3">
        <dgm:presLayoutVars>
          <dgm:chMax val="0"/>
          <dgm:chPref val="0"/>
        </dgm:presLayoutVars>
      </dgm:prSet>
      <dgm:spPr/>
    </dgm:pt>
  </dgm:ptLst>
  <dgm:cxnLst>
    <dgm:cxn modelId="{944ABB28-0B7D-40F0-8726-3385D62BD567}" type="presOf" srcId="{B633A646-2062-4841-AF18-847B074C6716}" destId="{C95AF6F0-F4DA-48FE-85EB-61ADFB42AA13}" srcOrd="0" destOrd="0" presId="urn:microsoft.com/office/officeart/2018/2/layout/IconVerticalSolidList"/>
    <dgm:cxn modelId="{56ADA02B-9055-4F39-B74D-2D556F11DDB6}" srcId="{E1B432F4-5FDB-4518-9272-2F3934AC6AA2}" destId="{B633A646-2062-4841-AF18-847B074C6716}" srcOrd="0" destOrd="0" parTransId="{DB4A5689-BD48-4D3D-8017-D1E3C49B0DDB}" sibTransId="{1397C75F-5FD8-4120-9A24-A246D042942B}"/>
    <dgm:cxn modelId="{282E4C31-D2E4-4F2E-B7E4-7F072B61355B}" type="presOf" srcId="{E1B432F4-5FDB-4518-9272-2F3934AC6AA2}" destId="{D40A0249-41A7-44A6-A657-361E8C18FD42}" srcOrd="0" destOrd="0" presId="urn:microsoft.com/office/officeart/2018/2/layout/IconVerticalSolidList"/>
    <dgm:cxn modelId="{E4AD895B-72A4-4A6B-A7F4-C77A53EC51BC}" srcId="{E1B432F4-5FDB-4518-9272-2F3934AC6AA2}" destId="{C6D21269-399B-4BA2-8621-C7B9DA1E1B8F}" srcOrd="2" destOrd="0" parTransId="{AA3929B3-1058-4240-AD5D-9518D4976567}" sibTransId="{C79B0F2C-DDB4-44EB-89F7-717146B88B10}"/>
    <dgm:cxn modelId="{EB9839C5-F324-41C4-8950-5284E09FB71E}" srcId="{E1B432F4-5FDB-4518-9272-2F3934AC6AA2}" destId="{14BC708E-A0A1-4102-88E4-E75128B4E51E}" srcOrd="1" destOrd="0" parTransId="{CF221EFF-354A-47A9-A498-1F0BBF01ECB8}" sibTransId="{7519C821-85FB-4CA3-BEB5-E4BFBC529B83}"/>
    <dgm:cxn modelId="{4A4BD2E1-F579-4CB0-A349-6E4A603D3C1F}" type="presOf" srcId="{14BC708E-A0A1-4102-88E4-E75128B4E51E}" destId="{80F6AD63-74FB-40E4-9D40-4178AFD87F60}" srcOrd="0" destOrd="0" presId="urn:microsoft.com/office/officeart/2018/2/layout/IconVerticalSolidList"/>
    <dgm:cxn modelId="{0F0438E4-D0CA-47DC-8484-BFD8CF753812}" type="presOf" srcId="{C6D21269-399B-4BA2-8621-C7B9DA1E1B8F}" destId="{D5847293-6F0A-4807-B203-585610F4F535}" srcOrd="0" destOrd="0" presId="urn:microsoft.com/office/officeart/2018/2/layout/IconVerticalSolidList"/>
    <dgm:cxn modelId="{07CEADA1-F123-4E4C-9E9E-EDC53C6A9D42}" type="presParOf" srcId="{D40A0249-41A7-44A6-A657-361E8C18FD42}" destId="{7D1F47A2-8F6C-4C7F-B3B3-2100C986DE32}" srcOrd="0" destOrd="0" presId="urn:microsoft.com/office/officeart/2018/2/layout/IconVerticalSolidList"/>
    <dgm:cxn modelId="{F2FB5DCA-E48C-4F18-9E21-40A8BA4E97C5}" type="presParOf" srcId="{7D1F47A2-8F6C-4C7F-B3B3-2100C986DE32}" destId="{EC4D957C-BFAC-446D-9573-48333BEC34E6}" srcOrd="0" destOrd="0" presId="urn:microsoft.com/office/officeart/2018/2/layout/IconVerticalSolidList"/>
    <dgm:cxn modelId="{A830D3AF-7E56-4163-A545-B5B0E5253A32}" type="presParOf" srcId="{7D1F47A2-8F6C-4C7F-B3B3-2100C986DE32}" destId="{BE6B2CCF-B717-4C6F-9115-44EF0ECE6018}" srcOrd="1" destOrd="0" presId="urn:microsoft.com/office/officeart/2018/2/layout/IconVerticalSolidList"/>
    <dgm:cxn modelId="{C133A968-EF32-4D7B-99AB-467DBC63AA65}" type="presParOf" srcId="{7D1F47A2-8F6C-4C7F-B3B3-2100C986DE32}" destId="{95420642-092B-41B9-94FA-E0EC36F9AF7E}" srcOrd="2" destOrd="0" presId="urn:microsoft.com/office/officeart/2018/2/layout/IconVerticalSolidList"/>
    <dgm:cxn modelId="{D41F3259-A36F-405E-9981-26F5153F9ECE}" type="presParOf" srcId="{7D1F47A2-8F6C-4C7F-B3B3-2100C986DE32}" destId="{C95AF6F0-F4DA-48FE-85EB-61ADFB42AA13}" srcOrd="3" destOrd="0" presId="urn:microsoft.com/office/officeart/2018/2/layout/IconVerticalSolidList"/>
    <dgm:cxn modelId="{23EAD705-80C2-4A13-8B46-0FDB076A4FC2}" type="presParOf" srcId="{D40A0249-41A7-44A6-A657-361E8C18FD42}" destId="{51DD96AA-8DD7-4B07-A561-5C9B41ACFA3C}" srcOrd="1" destOrd="0" presId="urn:microsoft.com/office/officeart/2018/2/layout/IconVerticalSolidList"/>
    <dgm:cxn modelId="{37270FB1-E3CB-4E7A-934D-8AD3CE1A6A9C}" type="presParOf" srcId="{D40A0249-41A7-44A6-A657-361E8C18FD42}" destId="{38E06421-A6BB-4D10-8565-2812C2C5C6B3}" srcOrd="2" destOrd="0" presId="urn:microsoft.com/office/officeart/2018/2/layout/IconVerticalSolidList"/>
    <dgm:cxn modelId="{A2720370-712D-409A-A691-A76A6B58E669}" type="presParOf" srcId="{38E06421-A6BB-4D10-8565-2812C2C5C6B3}" destId="{79919C57-A32A-40F6-B106-B4E0CE644E4C}" srcOrd="0" destOrd="0" presId="urn:microsoft.com/office/officeart/2018/2/layout/IconVerticalSolidList"/>
    <dgm:cxn modelId="{7F0D094D-67F9-4096-8C3F-6FB86443B146}" type="presParOf" srcId="{38E06421-A6BB-4D10-8565-2812C2C5C6B3}" destId="{99FDF55F-B3E9-423D-AD21-A6446C5D7455}" srcOrd="1" destOrd="0" presId="urn:microsoft.com/office/officeart/2018/2/layout/IconVerticalSolidList"/>
    <dgm:cxn modelId="{A46EF107-6809-4A78-A437-DA4FD0910124}" type="presParOf" srcId="{38E06421-A6BB-4D10-8565-2812C2C5C6B3}" destId="{E98BD5F1-E6F1-491F-A8EE-6A9AD649521E}" srcOrd="2" destOrd="0" presId="urn:microsoft.com/office/officeart/2018/2/layout/IconVerticalSolidList"/>
    <dgm:cxn modelId="{A2F04EF7-8EDA-4B91-A3BA-95A8C47F2083}" type="presParOf" srcId="{38E06421-A6BB-4D10-8565-2812C2C5C6B3}" destId="{80F6AD63-74FB-40E4-9D40-4178AFD87F60}" srcOrd="3" destOrd="0" presId="urn:microsoft.com/office/officeart/2018/2/layout/IconVerticalSolidList"/>
    <dgm:cxn modelId="{600447EF-7DA9-4818-8D45-C741C5E6B34A}" type="presParOf" srcId="{D40A0249-41A7-44A6-A657-361E8C18FD42}" destId="{1375F890-B8F8-4966-ABCD-B672FD4512B7}" srcOrd="3" destOrd="0" presId="urn:microsoft.com/office/officeart/2018/2/layout/IconVerticalSolidList"/>
    <dgm:cxn modelId="{678E6197-2DF8-487D-80B8-DC5109CCDD3F}" type="presParOf" srcId="{D40A0249-41A7-44A6-A657-361E8C18FD42}" destId="{9887B295-B446-4B8E-AEA4-76754DE9DD89}" srcOrd="4" destOrd="0" presId="urn:microsoft.com/office/officeart/2018/2/layout/IconVerticalSolidList"/>
    <dgm:cxn modelId="{27C0A3EB-AFC3-4068-98D6-97C2AE9FB8D1}" type="presParOf" srcId="{9887B295-B446-4B8E-AEA4-76754DE9DD89}" destId="{436A8B1C-2D30-44BB-9150-7099503C8960}" srcOrd="0" destOrd="0" presId="urn:microsoft.com/office/officeart/2018/2/layout/IconVerticalSolidList"/>
    <dgm:cxn modelId="{3914B107-20DC-4ED8-B86C-19F61BC45DBB}" type="presParOf" srcId="{9887B295-B446-4B8E-AEA4-76754DE9DD89}" destId="{1A8B8B62-3037-4506-89D7-28710774070B}" srcOrd="1" destOrd="0" presId="urn:microsoft.com/office/officeart/2018/2/layout/IconVerticalSolidList"/>
    <dgm:cxn modelId="{8C250632-60D4-4813-9B7E-F468D972396C}" type="presParOf" srcId="{9887B295-B446-4B8E-AEA4-76754DE9DD89}" destId="{2FFC6342-A780-4396-8FAC-8E7FAE77A6E2}" srcOrd="2" destOrd="0" presId="urn:microsoft.com/office/officeart/2018/2/layout/IconVerticalSolidList"/>
    <dgm:cxn modelId="{84E4FB42-7EF6-4E5B-9E43-2F003B8E5D13}" type="presParOf" srcId="{9887B295-B446-4B8E-AEA4-76754DE9DD89}" destId="{D5847293-6F0A-4807-B203-585610F4F53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B633A646-2062-4841-AF18-847B074C6716}">
      <dgm:prSet/>
      <dgm:spPr/>
      <dgm:t>
        <a:bodyPr/>
        <a:lstStyle/>
        <a:p>
          <a:pPr>
            <a:lnSpc>
              <a:spcPct val="100000"/>
            </a:lnSpc>
          </a:pPr>
          <a:r>
            <a:rPr lang="en-US" noProof="0" dirty="0">
              <a:solidFill>
                <a:schemeClr val="bg1"/>
              </a:solidFill>
              <a:effectLst>
                <a:glow rad="152400">
                  <a:schemeClr val="bg1">
                    <a:alpha val="19000"/>
                  </a:schemeClr>
                </a:glow>
              </a:effectLst>
            </a:rPr>
            <a:t>Bitcoin (BTC)</a:t>
          </a:r>
        </a:p>
      </dgm:t>
    </dgm:pt>
    <dgm:pt modelId="{DB4A5689-BD48-4D3D-8017-D1E3C49B0DDB}" type="par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4BC708E-A0A1-4102-88E4-E75128B4E51E}">
      <dgm:prSet/>
      <dgm:spPr/>
      <dgm:t>
        <a:bodyPr/>
        <a:lstStyle/>
        <a:p>
          <a:pPr>
            <a:lnSpc>
              <a:spcPct val="100000"/>
            </a:lnSpc>
          </a:pPr>
          <a:r>
            <a:rPr lang="en-US" noProof="0" dirty="0">
              <a:solidFill>
                <a:schemeClr val="bg1"/>
              </a:solidFill>
              <a:effectLst>
                <a:glow rad="152400">
                  <a:schemeClr val="bg1">
                    <a:alpha val="19000"/>
                  </a:schemeClr>
                </a:glow>
              </a:effectLst>
            </a:rPr>
            <a:t>Ethereum (ETH)</a:t>
          </a:r>
        </a:p>
      </dgm:t>
    </dgm:pt>
    <dgm:pt modelId="{CF221EFF-354A-47A9-A498-1F0BBF01ECB8}" type="par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7519C821-85FB-4CA3-BEB5-E4BFBC529B83}" type="sib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C6D21269-399B-4BA2-8621-C7B9DA1E1B8F}">
      <dgm:prSet/>
      <dgm:spPr/>
      <dgm:t>
        <a:bodyPr/>
        <a:lstStyle/>
        <a:p>
          <a:pPr>
            <a:lnSpc>
              <a:spcPct val="100000"/>
            </a:lnSpc>
          </a:pPr>
          <a:r>
            <a:rPr lang="en-US" noProof="0" dirty="0" err="1">
              <a:solidFill>
                <a:schemeClr val="bg1"/>
              </a:solidFill>
              <a:effectLst>
                <a:glow rad="152400">
                  <a:schemeClr val="bg1">
                    <a:alpha val="19000"/>
                  </a:schemeClr>
                </a:glow>
              </a:effectLst>
            </a:rPr>
            <a:t>Cardano</a:t>
          </a:r>
          <a:r>
            <a:rPr lang="en-US" noProof="0" dirty="0">
              <a:solidFill>
                <a:schemeClr val="bg1"/>
              </a:solidFill>
              <a:effectLst>
                <a:glow rad="152400">
                  <a:schemeClr val="bg1">
                    <a:alpha val="19000"/>
                  </a:schemeClr>
                </a:glow>
              </a:effectLst>
            </a:rPr>
            <a:t> (ADA)</a:t>
          </a:r>
        </a:p>
      </dgm:t>
    </dgm:pt>
    <dgm:pt modelId="{AA3929B3-1058-4240-AD5D-9518D4976567}" type="par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C79B0F2C-DDB4-44EB-89F7-717146B88B10}" type="sib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3"/>
      <dgm:spPr>
        <a:prstGeom prst="rect">
          <a:avLst/>
        </a:prstGeom>
        <a:solidFill>
          <a:schemeClr val="tx1">
            <a:alpha val="70000"/>
          </a:schemeClr>
        </a:solidFill>
      </dgm:spPr>
    </dgm:pt>
    <dgm:pt modelId="{BE6B2CCF-B717-4C6F-9115-44EF0ECE6018}" type="pres">
      <dgm:prSet presAssocID="{B633A646-2062-4841-AF18-847B074C6716}" presName="iconRect" presStyleLbl="node1" presStyleIdx="0" presStyleCnt="3" custAng="10800000" custFlipVert="1" custFlipHor="1" custScaleX="97326" custScaleY="114138"/>
      <dgm:spPr>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a:noFill/>
        </a:ln>
      </dgm:spPr>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3">
        <dgm:presLayoutVars>
          <dgm:chMax val="0"/>
          <dgm:chPref val="0"/>
        </dgm:presLayoutVars>
      </dgm:prSet>
      <dgm:spPr/>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1" presStyleCnt="3"/>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1" presStyleCnt="3" custScaleX="75132" custScaleY="75132"/>
      <dgm:spPr>
        <a:blipFill>
          <a:blip xmlns:r="http://schemas.openxmlformats.org/officeDocument/2006/relationships" r:embed="rId2">
            <a:extLst>
              <a:ext uri="{28A0092B-C50C-407E-A947-70E740481C1C}">
                <a14:useLocalDpi xmlns:a14="http://schemas.microsoft.com/office/drawing/2010/main" val="0"/>
              </a:ext>
            </a:extLst>
          </a:blip>
          <a:srcRect/>
          <a:stretch>
            <a:fillRect t="-26000" b="-26000"/>
          </a:stretch>
        </a:blipFill>
        <a:ln>
          <a:noFill/>
        </a:ln>
      </dgm:spPr>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1" presStyleCnt="3">
        <dgm:presLayoutVars>
          <dgm:chMax val="0"/>
          <dgm:chPref val="0"/>
        </dgm:presLayoutVars>
      </dgm:prSet>
      <dgm:spPr/>
    </dgm:pt>
    <dgm:pt modelId="{1375F890-B8F8-4966-ABCD-B672FD4512B7}" type="pres">
      <dgm:prSet presAssocID="{7519C821-85FB-4CA3-BEB5-E4BFBC529B83}" presName="sibTrans" presStyleCnt="0"/>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2" presStyleCnt="3"/>
      <dgm:spPr>
        <a:xfrm>
          <a:off x="0" y="3519456"/>
          <a:ext cx="5607050" cy="1407541"/>
        </a:xfrm>
        <a:prstGeom prst="rect">
          <a:avLst/>
        </a:prstGeom>
        <a:solidFill>
          <a:srgbClr val="000000">
            <a:alpha val="70000"/>
          </a:srgbClr>
        </a:solidFill>
        <a:ln>
          <a:noFill/>
        </a:ln>
        <a:effectLst/>
      </dgm:spPr>
    </dgm:pt>
    <dgm:pt modelId="{1A8B8B62-3037-4506-89D7-28710774070B}" type="pres">
      <dgm:prSet presAssocID="{C6D21269-399B-4BA2-8621-C7B9DA1E1B8F}" presName="iconRect" presStyleLbl="node1" presStyleIdx="2" presStyleCnt="3" custScaleX="68302" custScaleY="68302"/>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dgm:spPr>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2" presStyleCnt="3">
        <dgm:presLayoutVars>
          <dgm:chMax val="0"/>
          <dgm:chPref val="0"/>
        </dgm:presLayoutVars>
      </dgm:prSet>
      <dgm:spPr/>
    </dgm:pt>
  </dgm:ptLst>
  <dgm:cxnLst>
    <dgm:cxn modelId="{944ABB28-0B7D-40F0-8726-3385D62BD567}" type="presOf" srcId="{B633A646-2062-4841-AF18-847B074C6716}" destId="{C95AF6F0-F4DA-48FE-85EB-61ADFB42AA13}" srcOrd="0" destOrd="0" presId="urn:microsoft.com/office/officeart/2018/2/layout/IconVerticalSolidList"/>
    <dgm:cxn modelId="{56ADA02B-9055-4F39-B74D-2D556F11DDB6}" srcId="{E1B432F4-5FDB-4518-9272-2F3934AC6AA2}" destId="{B633A646-2062-4841-AF18-847B074C6716}" srcOrd="0" destOrd="0" parTransId="{DB4A5689-BD48-4D3D-8017-D1E3C49B0DDB}" sibTransId="{1397C75F-5FD8-4120-9A24-A246D042942B}"/>
    <dgm:cxn modelId="{282E4C31-D2E4-4F2E-B7E4-7F072B61355B}" type="presOf" srcId="{E1B432F4-5FDB-4518-9272-2F3934AC6AA2}" destId="{D40A0249-41A7-44A6-A657-361E8C18FD42}" srcOrd="0" destOrd="0" presId="urn:microsoft.com/office/officeart/2018/2/layout/IconVerticalSolidList"/>
    <dgm:cxn modelId="{E4AD895B-72A4-4A6B-A7F4-C77A53EC51BC}" srcId="{E1B432F4-5FDB-4518-9272-2F3934AC6AA2}" destId="{C6D21269-399B-4BA2-8621-C7B9DA1E1B8F}" srcOrd="2" destOrd="0" parTransId="{AA3929B3-1058-4240-AD5D-9518D4976567}" sibTransId="{C79B0F2C-DDB4-44EB-89F7-717146B88B10}"/>
    <dgm:cxn modelId="{EB9839C5-F324-41C4-8950-5284E09FB71E}" srcId="{E1B432F4-5FDB-4518-9272-2F3934AC6AA2}" destId="{14BC708E-A0A1-4102-88E4-E75128B4E51E}" srcOrd="1" destOrd="0" parTransId="{CF221EFF-354A-47A9-A498-1F0BBF01ECB8}" sibTransId="{7519C821-85FB-4CA3-BEB5-E4BFBC529B83}"/>
    <dgm:cxn modelId="{4A4BD2E1-F579-4CB0-A349-6E4A603D3C1F}" type="presOf" srcId="{14BC708E-A0A1-4102-88E4-E75128B4E51E}" destId="{80F6AD63-74FB-40E4-9D40-4178AFD87F60}" srcOrd="0" destOrd="0" presId="urn:microsoft.com/office/officeart/2018/2/layout/IconVerticalSolidList"/>
    <dgm:cxn modelId="{0F0438E4-D0CA-47DC-8484-BFD8CF753812}" type="presOf" srcId="{C6D21269-399B-4BA2-8621-C7B9DA1E1B8F}" destId="{D5847293-6F0A-4807-B203-585610F4F535}" srcOrd="0" destOrd="0" presId="urn:microsoft.com/office/officeart/2018/2/layout/IconVerticalSolidList"/>
    <dgm:cxn modelId="{07CEADA1-F123-4E4C-9E9E-EDC53C6A9D42}" type="presParOf" srcId="{D40A0249-41A7-44A6-A657-361E8C18FD42}" destId="{7D1F47A2-8F6C-4C7F-B3B3-2100C986DE32}" srcOrd="0" destOrd="0" presId="urn:microsoft.com/office/officeart/2018/2/layout/IconVerticalSolidList"/>
    <dgm:cxn modelId="{F2FB5DCA-E48C-4F18-9E21-40A8BA4E97C5}" type="presParOf" srcId="{7D1F47A2-8F6C-4C7F-B3B3-2100C986DE32}" destId="{EC4D957C-BFAC-446D-9573-48333BEC34E6}" srcOrd="0" destOrd="0" presId="urn:microsoft.com/office/officeart/2018/2/layout/IconVerticalSolidList"/>
    <dgm:cxn modelId="{A830D3AF-7E56-4163-A545-B5B0E5253A32}" type="presParOf" srcId="{7D1F47A2-8F6C-4C7F-B3B3-2100C986DE32}" destId="{BE6B2CCF-B717-4C6F-9115-44EF0ECE6018}" srcOrd="1" destOrd="0" presId="urn:microsoft.com/office/officeart/2018/2/layout/IconVerticalSolidList"/>
    <dgm:cxn modelId="{C133A968-EF32-4D7B-99AB-467DBC63AA65}" type="presParOf" srcId="{7D1F47A2-8F6C-4C7F-B3B3-2100C986DE32}" destId="{95420642-092B-41B9-94FA-E0EC36F9AF7E}" srcOrd="2" destOrd="0" presId="urn:microsoft.com/office/officeart/2018/2/layout/IconVerticalSolidList"/>
    <dgm:cxn modelId="{D41F3259-A36F-405E-9981-26F5153F9ECE}" type="presParOf" srcId="{7D1F47A2-8F6C-4C7F-B3B3-2100C986DE32}" destId="{C95AF6F0-F4DA-48FE-85EB-61ADFB42AA13}" srcOrd="3" destOrd="0" presId="urn:microsoft.com/office/officeart/2018/2/layout/IconVerticalSolidList"/>
    <dgm:cxn modelId="{23EAD705-80C2-4A13-8B46-0FDB076A4FC2}" type="presParOf" srcId="{D40A0249-41A7-44A6-A657-361E8C18FD42}" destId="{51DD96AA-8DD7-4B07-A561-5C9B41ACFA3C}" srcOrd="1" destOrd="0" presId="urn:microsoft.com/office/officeart/2018/2/layout/IconVerticalSolidList"/>
    <dgm:cxn modelId="{37270FB1-E3CB-4E7A-934D-8AD3CE1A6A9C}" type="presParOf" srcId="{D40A0249-41A7-44A6-A657-361E8C18FD42}" destId="{38E06421-A6BB-4D10-8565-2812C2C5C6B3}" srcOrd="2" destOrd="0" presId="urn:microsoft.com/office/officeart/2018/2/layout/IconVerticalSolidList"/>
    <dgm:cxn modelId="{A2720370-712D-409A-A691-A76A6B58E669}" type="presParOf" srcId="{38E06421-A6BB-4D10-8565-2812C2C5C6B3}" destId="{79919C57-A32A-40F6-B106-B4E0CE644E4C}" srcOrd="0" destOrd="0" presId="urn:microsoft.com/office/officeart/2018/2/layout/IconVerticalSolidList"/>
    <dgm:cxn modelId="{7F0D094D-67F9-4096-8C3F-6FB86443B146}" type="presParOf" srcId="{38E06421-A6BB-4D10-8565-2812C2C5C6B3}" destId="{99FDF55F-B3E9-423D-AD21-A6446C5D7455}" srcOrd="1" destOrd="0" presId="urn:microsoft.com/office/officeart/2018/2/layout/IconVerticalSolidList"/>
    <dgm:cxn modelId="{A46EF107-6809-4A78-A437-DA4FD0910124}" type="presParOf" srcId="{38E06421-A6BB-4D10-8565-2812C2C5C6B3}" destId="{E98BD5F1-E6F1-491F-A8EE-6A9AD649521E}" srcOrd="2" destOrd="0" presId="urn:microsoft.com/office/officeart/2018/2/layout/IconVerticalSolidList"/>
    <dgm:cxn modelId="{A2F04EF7-8EDA-4B91-A3BA-95A8C47F2083}" type="presParOf" srcId="{38E06421-A6BB-4D10-8565-2812C2C5C6B3}" destId="{80F6AD63-74FB-40E4-9D40-4178AFD87F60}" srcOrd="3" destOrd="0" presId="urn:microsoft.com/office/officeart/2018/2/layout/IconVerticalSolidList"/>
    <dgm:cxn modelId="{600447EF-7DA9-4818-8D45-C741C5E6B34A}" type="presParOf" srcId="{D40A0249-41A7-44A6-A657-361E8C18FD42}" destId="{1375F890-B8F8-4966-ABCD-B672FD4512B7}" srcOrd="3" destOrd="0" presId="urn:microsoft.com/office/officeart/2018/2/layout/IconVerticalSolidList"/>
    <dgm:cxn modelId="{678E6197-2DF8-487D-80B8-DC5109CCDD3F}" type="presParOf" srcId="{D40A0249-41A7-44A6-A657-361E8C18FD42}" destId="{9887B295-B446-4B8E-AEA4-76754DE9DD89}" srcOrd="4" destOrd="0" presId="urn:microsoft.com/office/officeart/2018/2/layout/IconVerticalSolidList"/>
    <dgm:cxn modelId="{27C0A3EB-AFC3-4068-98D6-97C2AE9FB8D1}" type="presParOf" srcId="{9887B295-B446-4B8E-AEA4-76754DE9DD89}" destId="{436A8B1C-2D30-44BB-9150-7099503C8960}" srcOrd="0" destOrd="0" presId="urn:microsoft.com/office/officeart/2018/2/layout/IconVerticalSolidList"/>
    <dgm:cxn modelId="{3914B107-20DC-4ED8-B86C-19F61BC45DBB}" type="presParOf" srcId="{9887B295-B446-4B8E-AEA4-76754DE9DD89}" destId="{1A8B8B62-3037-4506-89D7-28710774070B}" srcOrd="1" destOrd="0" presId="urn:microsoft.com/office/officeart/2018/2/layout/IconVerticalSolidList"/>
    <dgm:cxn modelId="{8C250632-60D4-4813-9B7E-F468D972396C}" type="presParOf" srcId="{9887B295-B446-4B8E-AEA4-76754DE9DD89}" destId="{2FFC6342-A780-4396-8FAC-8E7FAE77A6E2}" srcOrd="2" destOrd="0" presId="urn:microsoft.com/office/officeart/2018/2/layout/IconVerticalSolidList"/>
    <dgm:cxn modelId="{84E4FB42-7EF6-4E5B-9E43-2F003B8E5D13}" type="presParOf" srcId="{9887B295-B446-4B8E-AEA4-76754DE9DD89}" destId="{D5847293-6F0A-4807-B203-585610F4F53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601"/>
          <a:ext cx="5607050" cy="1407541"/>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522039" y="413556"/>
          <a:ext cx="581632" cy="581632"/>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1625711" y="601"/>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111250">
            <a:lnSpc>
              <a:spcPct val="100000"/>
            </a:lnSpc>
            <a:spcBef>
              <a:spcPct val="0"/>
            </a:spcBef>
            <a:spcAft>
              <a:spcPct val="35000"/>
            </a:spcAft>
            <a:buNone/>
          </a:pPr>
          <a:r>
            <a:rPr lang="en-US" sz="2500" kern="1200" noProof="0" dirty="0">
              <a:solidFill>
                <a:schemeClr val="bg1"/>
              </a:solidFill>
              <a:effectLst>
                <a:glow rad="152400">
                  <a:schemeClr val="bg1">
                    <a:alpha val="19000"/>
                  </a:schemeClr>
                </a:glow>
              </a:effectLst>
            </a:rPr>
            <a:t>When to Buy</a:t>
          </a:r>
        </a:p>
      </dsp:txBody>
      <dsp:txXfrm>
        <a:off x="1625711" y="601"/>
        <a:ext cx="3981338" cy="1407541"/>
      </dsp:txXfrm>
    </dsp:sp>
    <dsp:sp modelId="{79919C57-A32A-40F6-B106-B4E0CE644E4C}">
      <dsp:nvSpPr>
        <dsp:cNvPr id="0" name=""/>
        <dsp:cNvSpPr/>
      </dsp:nvSpPr>
      <dsp:spPr>
        <a:xfrm>
          <a:off x="0" y="1760029"/>
          <a:ext cx="5607050" cy="140754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522039" y="2172983"/>
          <a:ext cx="581632" cy="5816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1625711" y="1760029"/>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111250">
            <a:lnSpc>
              <a:spcPct val="100000"/>
            </a:lnSpc>
            <a:spcBef>
              <a:spcPct val="0"/>
            </a:spcBef>
            <a:spcAft>
              <a:spcPct val="35000"/>
            </a:spcAft>
            <a:buNone/>
          </a:pPr>
          <a:r>
            <a:rPr lang="en-US" sz="2500" kern="1200" noProof="0" dirty="0">
              <a:solidFill>
                <a:schemeClr val="bg1"/>
              </a:solidFill>
              <a:effectLst>
                <a:glow rad="152400">
                  <a:schemeClr val="bg1">
                    <a:alpha val="19000"/>
                  </a:schemeClr>
                </a:glow>
              </a:effectLst>
            </a:rPr>
            <a:t>When to Sell</a:t>
          </a:r>
        </a:p>
      </dsp:txBody>
      <dsp:txXfrm>
        <a:off x="1625711" y="1760029"/>
        <a:ext cx="3981338" cy="1407541"/>
      </dsp:txXfrm>
    </dsp:sp>
    <dsp:sp modelId="{436A8B1C-2D30-44BB-9150-7099503C8960}">
      <dsp:nvSpPr>
        <dsp:cNvPr id="0" name=""/>
        <dsp:cNvSpPr/>
      </dsp:nvSpPr>
      <dsp:spPr>
        <a:xfrm>
          <a:off x="0" y="3519456"/>
          <a:ext cx="5607050" cy="140754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548476" y="3958848"/>
          <a:ext cx="528758" cy="528758"/>
        </a:xfrm>
        <a:prstGeom prst="rect">
          <a:avLst/>
        </a:prstGeom>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1625711" y="3519456"/>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111250">
            <a:lnSpc>
              <a:spcPct val="100000"/>
            </a:lnSpc>
            <a:spcBef>
              <a:spcPct val="0"/>
            </a:spcBef>
            <a:spcAft>
              <a:spcPct val="35000"/>
            </a:spcAft>
            <a:buNone/>
          </a:pPr>
          <a:r>
            <a:rPr lang="en-US" sz="2500" kern="1200" noProof="0" dirty="0">
              <a:solidFill>
                <a:schemeClr val="bg1"/>
              </a:solidFill>
              <a:effectLst>
                <a:glow rad="152400">
                  <a:schemeClr val="bg1">
                    <a:alpha val="19000"/>
                  </a:schemeClr>
                </a:glow>
              </a:effectLst>
            </a:rPr>
            <a:t>When to Hold</a:t>
          </a:r>
        </a:p>
      </dsp:txBody>
      <dsp:txXfrm>
        <a:off x="1625711" y="3519456"/>
        <a:ext cx="3981338" cy="14075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601"/>
          <a:ext cx="5607050" cy="1407541"/>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rot="10800000" flipH="1" flipV="1">
          <a:off x="436131" y="262573"/>
          <a:ext cx="753447" cy="88359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1625711" y="601"/>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111250">
            <a:lnSpc>
              <a:spcPct val="100000"/>
            </a:lnSpc>
            <a:spcBef>
              <a:spcPct val="0"/>
            </a:spcBef>
            <a:spcAft>
              <a:spcPct val="35000"/>
            </a:spcAft>
            <a:buNone/>
          </a:pPr>
          <a:r>
            <a:rPr lang="en-US" sz="2500" kern="1200" noProof="0" dirty="0">
              <a:solidFill>
                <a:schemeClr val="bg1"/>
              </a:solidFill>
              <a:effectLst>
                <a:glow rad="152400">
                  <a:schemeClr val="bg1">
                    <a:alpha val="19000"/>
                  </a:schemeClr>
                </a:glow>
              </a:effectLst>
            </a:rPr>
            <a:t>Bitcoin (BTC)</a:t>
          </a:r>
        </a:p>
      </dsp:txBody>
      <dsp:txXfrm>
        <a:off x="1625711" y="601"/>
        <a:ext cx="3981338" cy="1407541"/>
      </dsp:txXfrm>
    </dsp:sp>
    <dsp:sp modelId="{79919C57-A32A-40F6-B106-B4E0CE644E4C}">
      <dsp:nvSpPr>
        <dsp:cNvPr id="0" name=""/>
        <dsp:cNvSpPr/>
      </dsp:nvSpPr>
      <dsp:spPr>
        <a:xfrm>
          <a:off x="0" y="1760029"/>
          <a:ext cx="5607050" cy="140754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522039" y="2172983"/>
          <a:ext cx="581632" cy="58163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6000" b="-26000"/>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1625711" y="1760029"/>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111250">
            <a:lnSpc>
              <a:spcPct val="100000"/>
            </a:lnSpc>
            <a:spcBef>
              <a:spcPct val="0"/>
            </a:spcBef>
            <a:spcAft>
              <a:spcPct val="35000"/>
            </a:spcAft>
            <a:buNone/>
          </a:pPr>
          <a:r>
            <a:rPr lang="en-US" sz="2500" kern="1200" noProof="0" dirty="0">
              <a:solidFill>
                <a:schemeClr val="bg1"/>
              </a:solidFill>
              <a:effectLst>
                <a:glow rad="152400">
                  <a:schemeClr val="bg1">
                    <a:alpha val="19000"/>
                  </a:schemeClr>
                </a:glow>
              </a:effectLst>
            </a:rPr>
            <a:t>Ethereum (ETH)</a:t>
          </a:r>
        </a:p>
      </dsp:txBody>
      <dsp:txXfrm>
        <a:off x="1625711" y="1760029"/>
        <a:ext cx="3981338" cy="1407541"/>
      </dsp:txXfrm>
    </dsp:sp>
    <dsp:sp modelId="{436A8B1C-2D30-44BB-9150-7099503C8960}">
      <dsp:nvSpPr>
        <dsp:cNvPr id="0" name=""/>
        <dsp:cNvSpPr/>
      </dsp:nvSpPr>
      <dsp:spPr>
        <a:xfrm>
          <a:off x="0" y="3519456"/>
          <a:ext cx="5607050" cy="140754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548476" y="3958848"/>
          <a:ext cx="528758" cy="528758"/>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1625711" y="3519456"/>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111250">
            <a:lnSpc>
              <a:spcPct val="100000"/>
            </a:lnSpc>
            <a:spcBef>
              <a:spcPct val="0"/>
            </a:spcBef>
            <a:spcAft>
              <a:spcPct val="35000"/>
            </a:spcAft>
            <a:buNone/>
          </a:pPr>
          <a:r>
            <a:rPr lang="en-US" sz="2500" kern="1200" noProof="0" dirty="0" err="1">
              <a:solidFill>
                <a:schemeClr val="bg1"/>
              </a:solidFill>
              <a:effectLst>
                <a:glow rad="152400">
                  <a:schemeClr val="bg1">
                    <a:alpha val="19000"/>
                  </a:schemeClr>
                </a:glow>
              </a:effectLst>
            </a:rPr>
            <a:t>Cardano</a:t>
          </a:r>
          <a:r>
            <a:rPr lang="en-US" sz="2500" kern="1200" noProof="0" dirty="0">
              <a:solidFill>
                <a:schemeClr val="bg1"/>
              </a:solidFill>
              <a:effectLst>
                <a:glow rad="152400">
                  <a:schemeClr val="bg1">
                    <a:alpha val="19000"/>
                  </a:schemeClr>
                </a:glow>
              </a:effectLst>
            </a:rPr>
            <a:t> (ADA)</a:t>
          </a:r>
        </a:p>
      </dsp:txBody>
      <dsp:txXfrm>
        <a:off x="1625711" y="3519456"/>
        <a:ext cx="3981338" cy="140754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62EC2-9403-4E3F-B9EE-AC16CAC60F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E89550C-613B-478E-B802-C73E628524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69C108-6DA3-45F2-AE7E-50E80854775B}" type="datetimeFigureOut">
              <a:rPr lang="en-US" smtClean="0"/>
              <a:t>6/8/22</a:t>
            </a:fld>
            <a:endParaRPr lang="en-US" dirty="0"/>
          </a:p>
        </p:txBody>
      </p:sp>
      <p:sp>
        <p:nvSpPr>
          <p:cNvPr id="4" name="Footer Placeholder 3">
            <a:extLst>
              <a:ext uri="{FF2B5EF4-FFF2-40B4-BE49-F238E27FC236}">
                <a16:creationId xmlns:a16="http://schemas.microsoft.com/office/drawing/2014/main" id="{D4013C7E-277B-477F-B8EF-FBEECB8A1F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496058-9ECC-48B6-8A85-7E3A3E39E8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6ED09B-8056-4B81-BB5B-ECA7E0231E72}" type="slidenum">
              <a:rPr lang="en-US" smtClean="0"/>
              <a:t>‹#›</a:t>
            </a:fld>
            <a:endParaRPr lang="en-US" dirty="0"/>
          </a:p>
        </p:txBody>
      </p:sp>
    </p:spTree>
    <p:extLst>
      <p:ext uri="{BB962C8B-B14F-4D97-AF65-F5344CB8AC3E}">
        <p14:creationId xmlns:p14="http://schemas.microsoft.com/office/powerpoint/2010/main" val="24753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A73B2-5605-4CC4-ADC6-622651651079}" type="datetimeFigureOut">
              <a:rPr lang="en-US" smtClean="0"/>
              <a:t>6/8/22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D664B-377C-4B68-AF4E-EBDA643118DF}" type="slidenum">
              <a:rPr lang="en-US" smtClean="0"/>
              <a:t>‹#›</a:t>
            </a:fld>
            <a:endParaRPr lang="en-US" dirty="0"/>
          </a:p>
        </p:txBody>
      </p:sp>
    </p:spTree>
    <p:extLst>
      <p:ext uri="{BB962C8B-B14F-4D97-AF65-F5344CB8AC3E}">
        <p14:creationId xmlns:p14="http://schemas.microsoft.com/office/powerpoint/2010/main" val="367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a:t>
            </a:fld>
            <a:endParaRPr lang="en-US" dirty="0"/>
          </a:p>
        </p:txBody>
      </p:sp>
    </p:spTree>
    <p:extLst>
      <p:ext uri="{BB962C8B-B14F-4D97-AF65-F5344CB8AC3E}">
        <p14:creationId xmlns:p14="http://schemas.microsoft.com/office/powerpoint/2010/main" val="1636299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2</a:t>
            </a:fld>
            <a:endParaRPr lang="en-US" dirty="0"/>
          </a:p>
        </p:txBody>
      </p:sp>
    </p:spTree>
    <p:extLst>
      <p:ext uri="{BB962C8B-B14F-4D97-AF65-F5344CB8AC3E}">
        <p14:creationId xmlns:p14="http://schemas.microsoft.com/office/powerpoint/2010/main" val="3050018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3</a:t>
            </a:fld>
            <a:endParaRPr lang="en-US" dirty="0"/>
          </a:p>
        </p:txBody>
      </p:sp>
    </p:spTree>
    <p:extLst>
      <p:ext uri="{BB962C8B-B14F-4D97-AF65-F5344CB8AC3E}">
        <p14:creationId xmlns:p14="http://schemas.microsoft.com/office/powerpoint/2010/main" val="966397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4</a:t>
            </a:fld>
            <a:endParaRPr lang="en-US" dirty="0"/>
          </a:p>
        </p:txBody>
      </p:sp>
    </p:spTree>
    <p:extLst>
      <p:ext uri="{BB962C8B-B14F-4D97-AF65-F5344CB8AC3E}">
        <p14:creationId xmlns:p14="http://schemas.microsoft.com/office/powerpoint/2010/main" val="2647748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5</a:t>
            </a:fld>
            <a:endParaRPr lang="en-US" dirty="0"/>
          </a:p>
        </p:txBody>
      </p:sp>
    </p:spTree>
    <p:extLst>
      <p:ext uri="{BB962C8B-B14F-4D97-AF65-F5344CB8AC3E}">
        <p14:creationId xmlns:p14="http://schemas.microsoft.com/office/powerpoint/2010/main" val="3988763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6</a:t>
            </a:fld>
            <a:endParaRPr lang="en-US" dirty="0"/>
          </a:p>
        </p:txBody>
      </p:sp>
    </p:spTree>
    <p:extLst>
      <p:ext uri="{BB962C8B-B14F-4D97-AF65-F5344CB8AC3E}">
        <p14:creationId xmlns:p14="http://schemas.microsoft.com/office/powerpoint/2010/main" val="693570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7</a:t>
            </a:fld>
            <a:endParaRPr lang="en-US" dirty="0"/>
          </a:p>
        </p:txBody>
      </p:sp>
    </p:spTree>
    <p:extLst>
      <p:ext uri="{BB962C8B-B14F-4D97-AF65-F5344CB8AC3E}">
        <p14:creationId xmlns:p14="http://schemas.microsoft.com/office/powerpoint/2010/main" val="1117731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8</a:t>
            </a:fld>
            <a:endParaRPr lang="en-US" dirty="0"/>
          </a:p>
        </p:txBody>
      </p:sp>
    </p:spTree>
    <p:extLst>
      <p:ext uri="{BB962C8B-B14F-4D97-AF65-F5344CB8AC3E}">
        <p14:creationId xmlns:p14="http://schemas.microsoft.com/office/powerpoint/2010/main" val="1739244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9</a:t>
            </a:fld>
            <a:endParaRPr lang="en-US" dirty="0"/>
          </a:p>
        </p:txBody>
      </p:sp>
    </p:spTree>
    <p:extLst>
      <p:ext uri="{BB962C8B-B14F-4D97-AF65-F5344CB8AC3E}">
        <p14:creationId xmlns:p14="http://schemas.microsoft.com/office/powerpoint/2010/main" val="174864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6/8/22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6/8/22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6/8/22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6/8/22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6/8/22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6/8/22</a:t>
            </a:fld>
            <a:endParaRPr lang="en-US" dirty="0"/>
          </a:p>
        </p:txBody>
      </p:sp>
      <p:sp>
        <p:nvSpPr>
          <p:cNvPr id="9" name="Footer Placeholder 8"/>
          <p:cNvSpPr>
            <a:spLocks noGrp="1"/>
          </p:cNvSpPr>
          <p:nvPr>
            <p:ph type="ftr" sz="quarter" idx="11"/>
          </p:nvPr>
        </p:nvSpPr>
        <p:spPr/>
        <p:txBody>
          <a:body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6/8/22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588993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6/8/22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6/8/22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6/8/22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6/8/22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BC1C18-307B-4F68-A007-B5B542270E8D}" type="datetimeFigureOut">
              <a:rPr lang="en-US" smtClean="0"/>
              <a:t>6/8/22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dirty="0"/>
              <a:t>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jpe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804672" y="2594153"/>
            <a:ext cx="4486656" cy="1231106"/>
          </a:xfrm>
          <a:noFill/>
          <a:ln>
            <a:solidFill>
              <a:schemeClr val="tx1"/>
            </a:solidFill>
          </a:ln>
          <a:effectLst>
            <a:glow rad="152400">
              <a:schemeClr val="tx1">
                <a:alpha val="13000"/>
              </a:schemeClr>
            </a:glow>
          </a:effectLst>
        </p:spPr>
        <p:txBody>
          <a:bodyPr>
            <a:normAutofit/>
          </a:bodyPr>
          <a:lstStyle/>
          <a:p>
            <a:r>
              <a:rPr lang="en-US" sz="3000" dirty="0">
                <a:solidFill>
                  <a:schemeClr val="tx1"/>
                </a:solidFill>
              </a:rPr>
              <a:t>Sentiment trading</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04672" y="3981815"/>
            <a:ext cx="4486656" cy="702702"/>
          </a:xfrm>
        </p:spPr>
        <p:txBody>
          <a:bodyPr>
            <a:normAutofit/>
          </a:bodyPr>
          <a:lstStyle/>
          <a:p>
            <a:r>
              <a:rPr lang="en-US" sz="1800" dirty="0">
                <a:solidFill>
                  <a:schemeClr val="tx1"/>
                </a:solidFill>
              </a:rPr>
              <a:t>Jeff Brinker, Justin </a:t>
            </a:r>
            <a:r>
              <a:rPr lang="en-US" sz="1800" dirty="0" err="1">
                <a:solidFill>
                  <a:schemeClr val="tx1"/>
                </a:solidFill>
              </a:rPr>
              <a:t>Leffew</a:t>
            </a:r>
            <a:r>
              <a:rPr lang="en-US" sz="1800" dirty="0">
                <a:solidFill>
                  <a:schemeClr val="tx1"/>
                </a:solidFill>
              </a:rPr>
              <a:t>,  Ameira Khaleq</a:t>
            </a:r>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Tree>
    <p:extLst>
      <p:ext uri="{BB962C8B-B14F-4D97-AF65-F5344CB8AC3E}">
        <p14:creationId xmlns:p14="http://schemas.microsoft.com/office/powerpoint/2010/main" val="834050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3088" name="Rectangle 3083">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9" name="Rectangle 308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643467" y="643467"/>
            <a:ext cx="3427088" cy="1155836"/>
          </a:xfrm>
          <a:noFill/>
          <a:ln>
            <a:solidFill>
              <a:schemeClr val="bg1"/>
            </a:solidFill>
          </a:ln>
        </p:spPr>
        <p:txBody>
          <a:bodyPr vert="horz" wrap="square" lIns="182880" tIns="182880" rIns="182880" bIns="182880" rtlCol="0">
            <a:normAutofit fontScale="90000"/>
          </a:bodyPr>
          <a:lstStyle/>
          <a:p>
            <a:br>
              <a:rPr lang="en-US" dirty="0">
                <a:solidFill>
                  <a:schemeClr val="bg1"/>
                </a:solidFill>
              </a:rPr>
            </a:br>
            <a:r>
              <a:rPr lang="en-US" dirty="0">
                <a:solidFill>
                  <a:schemeClr val="bg1"/>
                </a:solidFill>
              </a:rPr>
              <a:t>Overview</a:t>
            </a:r>
            <a:br>
              <a:rPr lang="en-US" dirty="0">
                <a:solidFill>
                  <a:schemeClr val="bg1"/>
                </a:solidFill>
              </a:rPr>
            </a:br>
            <a:endParaRPr lang="en-US" dirty="0">
              <a:solidFill>
                <a:schemeClr val="bg1"/>
              </a:solidFill>
            </a:endParaRPr>
          </a:p>
        </p:txBody>
      </p:sp>
      <p:sp>
        <p:nvSpPr>
          <p:cNvPr id="3" name="Content Placeholder 2">
            <a:extLst>
              <a:ext uri="{FF2B5EF4-FFF2-40B4-BE49-F238E27FC236}">
                <a16:creationId xmlns:a16="http://schemas.microsoft.com/office/drawing/2014/main" id="{667D1328-A694-4327-A93A-3D919FD65B27}"/>
              </a:ext>
            </a:extLst>
          </p:cNvPr>
          <p:cNvSpPr>
            <a:spLocks noGrp="1"/>
          </p:cNvSpPr>
          <p:nvPr>
            <p:ph idx="1"/>
          </p:nvPr>
        </p:nvSpPr>
        <p:spPr>
          <a:xfrm>
            <a:off x="191729" y="1932039"/>
            <a:ext cx="4247536" cy="4660489"/>
          </a:xfrm>
        </p:spPr>
        <p:txBody>
          <a:bodyPr>
            <a:normAutofit/>
          </a:bodyPr>
          <a:lstStyle/>
          <a:p>
            <a:pPr marL="0" indent="0">
              <a:lnSpc>
                <a:spcPct val="90000"/>
              </a:lnSpc>
              <a:buNone/>
            </a:pPr>
            <a:endParaRPr lang="en-US" dirty="0">
              <a:solidFill>
                <a:schemeClr val="bg1"/>
              </a:solidFill>
              <a:latin typeface="-apple-system"/>
            </a:endParaRPr>
          </a:p>
          <a:p>
            <a:pPr marL="0" indent="0">
              <a:lnSpc>
                <a:spcPct val="90000"/>
              </a:lnSpc>
              <a:buNone/>
            </a:pPr>
            <a:r>
              <a:rPr lang="en-US" dirty="0">
                <a:solidFill>
                  <a:schemeClr val="bg1"/>
                </a:solidFill>
                <a:latin typeface="-apple-system"/>
              </a:rPr>
              <a:t>Observed &amp; analyzed BTC,ETH,ADA to see the  volatility over approximately the last 2 years to current day by applying algorithms and machine learning to assist in letting a crypto investor know to buy, sell, or hold on to their investments.</a:t>
            </a:r>
          </a:p>
          <a:p>
            <a:pPr marL="0" indent="0">
              <a:lnSpc>
                <a:spcPct val="90000"/>
              </a:lnSpc>
              <a:buNone/>
            </a:pPr>
            <a:r>
              <a:rPr lang="en-US" dirty="0">
                <a:solidFill>
                  <a:schemeClr val="bg1"/>
                </a:solidFill>
                <a:latin typeface="-apple-system"/>
              </a:rPr>
              <a:t>We applied $1000 as our base investment to see our profits and losses.</a:t>
            </a:r>
          </a:p>
          <a:p>
            <a:pPr marL="0" indent="0">
              <a:lnSpc>
                <a:spcPct val="90000"/>
              </a:lnSpc>
              <a:buNone/>
            </a:pPr>
            <a:endParaRPr lang="en-US" sz="1400" dirty="0">
              <a:solidFill>
                <a:schemeClr val="bg1"/>
              </a:solidFill>
              <a:latin typeface="-apple-system"/>
            </a:endParaRPr>
          </a:p>
          <a:p>
            <a:pPr>
              <a:lnSpc>
                <a:spcPct val="90000"/>
              </a:lnSpc>
            </a:pPr>
            <a:endParaRPr lang="en-US" sz="1400" dirty="0">
              <a:solidFill>
                <a:schemeClr val="bg1"/>
              </a:solidFill>
            </a:endParaRPr>
          </a:p>
        </p:txBody>
      </p:sp>
      <p:pic>
        <p:nvPicPr>
          <p:cNvPr id="3074" name="Picture 2" descr="How Much Data Do We Create Every Day? The Mind-Blowing Stats Everyone  Should Read">
            <a:extLst>
              <a:ext uri="{FF2B5EF4-FFF2-40B4-BE49-F238E27FC236}">
                <a16:creationId xmlns:a16="http://schemas.microsoft.com/office/drawing/2014/main" id="{2D83761C-0092-F54C-7E6D-5EB1182AE7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027" r="974" b="3"/>
          <a:stretch/>
        </p:blipFill>
        <p:spPr bwMode="auto">
          <a:xfrm>
            <a:off x="4695837" y="0"/>
            <a:ext cx="7496163"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849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3088" name="Rectangle 3083">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9" name="Rectangle 308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643467" y="643467"/>
            <a:ext cx="3427088" cy="1155836"/>
          </a:xfrm>
          <a:noFill/>
          <a:ln>
            <a:solidFill>
              <a:schemeClr val="bg1"/>
            </a:solidFill>
          </a:ln>
        </p:spPr>
        <p:txBody>
          <a:bodyPr vert="horz" wrap="square" lIns="182880" tIns="182880" rIns="182880" bIns="182880" rtlCol="0">
            <a:normAutofit fontScale="90000"/>
          </a:bodyPr>
          <a:lstStyle/>
          <a:p>
            <a:br>
              <a:rPr lang="en-US" dirty="0">
                <a:solidFill>
                  <a:schemeClr val="bg1"/>
                </a:solidFill>
              </a:rPr>
            </a:br>
            <a:r>
              <a:rPr lang="en-US" dirty="0">
                <a:solidFill>
                  <a:schemeClr val="bg1"/>
                </a:solidFill>
              </a:rPr>
              <a:t>Questions</a:t>
            </a:r>
            <a:br>
              <a:rPr lang="en-US" dirty="0">
                <a:solidFill>
                  <a:schemeClr val="bg1"/>
                </a:solidFill>
              </a:rPr>
            </a:br>
            <a:endParaRPr lang="en-US" dirty="0">
              <a:solidFill>
                <a:schemeClr val="bg1"/>
              </a:solidFill>
            </a:endParaRPr>
          </a:p>
        </p:txBody>
      </p:sp>
      <p:sp>
        <p:nvSpPr>
          <p:cNvPr id="3" name="Content Placeholder 2">
            <a:extLst>
              <a:ext uri="{FF2B5EF4-FFF2-40B4-BE49-F238E27FC236}">
                <a16:creationId xmlns:a16="http://schemas.microsoft.com/office/drawing/2014/main" id="{667D1328-A694-4327-A93A-3D919FD65B27}"/>
              </a:ext>
            </a:extLst>
          </p:cNvPr>
          <p:cNvSpPr>
            <a:spLocks noGrp="1"/>
          </p:cNvSpPr>
          <p:nvPr>
            <p:ph idx="1"/>
          </p:nvPr>
        </p:nvSpPr>
        <p:spPr>
          <a:xfrm>
            <a:off x="191729" y="1932039"/>
            <a:ext cx="4247536" cy="4660489"/>
          </a:xfrm>
        </p:spPr>
        <p:txBody>
          <a:bodyPr>
            <a:normAutofit/>
          </a:bodyPr>
          <a:lstStyle/>
          <a:p>
            <a:pPr>
              <a:lnSpc>
                <a:spcPct val="90000"/>
              </a:lnSpc>
            </a:pPr>
            <a:r>
              <a:rPr lang="en-US" dirty="0">
                <a:solidFill>
                  <a:schemeClr val="bg1"/>
                </a:solidFill>
                <a:latin typeface="-apple-system"/>
              </a:rPr>
              <a:t>Is it better to buy and hold or develop a trading strategy?</a:t>
            </a:r>
          </a:p>
          <a:p>
            <a:pPr>
              <a:lnSpc>
                <a:spcPct val="90000"/>
              </a:lnSpc>
            </a:pPr>
            <a:r>
              <a:rPr lang="en-US" dirty="0">
                <a:solidFill>
                  <a:schemeClr val="bg1"/>
                </a:solidFill>
                <a:latin typeface="-apple-system"/>
              </a:rPr>
              <a:t>Would there be patterns in volatility between the three crypto coins?</a:t>
            </a:r>
          </a:p>
          <a:p>
            <a:pPr>
              <a:lnSpc>
                <a:spcPct val="90000"/>
              </a:lnSpc>
            </a:pPr>
            <a:r>
              <a:rPr lang="en-US" dirty="0">
                <a:solidFill>
                  <a:schemeClr val="bg1"/>
                </a:solidFill>
                <a:latin typeface="-apple-system"/>
              </a:rPr>
              <a:t>Will our algorithms show us which direction to go with our investments in order to increase profit and minimize losses?</a:t>
            </a:r>
          </a:p>
          <a:p>
            <a:pPr marL="0" indent="0">
              <a:lnSpc>
                <a:spcPct val="90000"/>
              </a:lnSpc>
              <a:buNone/>
            </a:pPr>
            <a:endParaRPr lang="en-US" sz="1400" dirty="0">
              <a:solidFill>
                <a:schemeClr val="bg1"/>
              </a:solidFill>
              <a:latin typeface="-apple-system"/>
            </a:endParaRPr>
          </a:p>
          <a:p>
            <a:pPr>
              <a:lnSpc>
                <a:spcPct val="90000"/>
              </a:lnSpc>
            </a:pPr>
            <a:endParaRPr lang="en-US" sz="1400" dirty="0">
              <a:solidFill>
                <a:schemeClr val="bg1"/>
              </a:solidFill>
            </a:endParaRPr>
          </a:p>
        </p:txBody>
      </p:sp>
      <p:pic>
        <p:nvPicPr>
          <p:cNvPr id="3074" name="Picture 2" descr="How Much Data Do We Create Every Day? The Mind-Blowing Stats Everyone  Should Read">
            <a:extLst>
              <a:ext uri="{FF2B5EF4-FFF2-40B4-BE49-F238E27FC236}">
                <a16:creationId xmlns:a16="http://schemas.microsoft.com/office/drawing/2014/main" id="{2D83761C-0092-F54C-7E6D-5EB1182AE7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027" r="974" b="3"/>
          <a:stretch/>
        </p:blipFill>
        <p:spPr bwMode="auto">
          <a:xfrm>
            <a:off x="4695837" y="0"/>
            <a:ext cx="7496163"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714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363974" cy="1495794"/>
          </a:xfrm>
          <a:noFill/>
          <a:ln>
            <a:solidFill>
              <a:schemeClr val="bg1"/>
            </a:solidFill>
          </a:ln>
          <a:effectLst>
            <a:glow rad="152400">
              <a:schemeClr val="bg1">
                <a:alpha val="13000"/>
              </a:schemeClr>
            </a:glow>
          </a:effectLst>
        </p:spPr>
        <p:txBody>
          <a:bodyPr wrap="square">
            <a:normAutofit fontScale="90000"/>
          </a:bodyPr>
          <a:lstStyle/>
          <a:p>
            <a:r>
              <a:rPr lang="en-US" dirty="0">
                <a:solidFill>
                  <a:schemeClr val="bg1"/>
                </a:solidFill>
              </a:rPr>
              <a:t>Indicators using our algorithms </a:t>
            </a:r>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8" y="0"/>
            <a:ext cx="7541091" cy="6858000"/>
          </a:xfrm>
          <a:prstGeom prst="rect">
            <a:avLst/>
          </a:prstGeom>
        </p:spPr>
      </p:pic>
      <p:graphicFrame>
        <p:nvGraphicFramePr>
          <p:cNvPr id="5" name="Content Placeholder 2" descr="Icon Bullets">
            <a:extLst>
              <a:ext uri="{FF2B5EF4-FFF2-40B4-BE49-F238E27FC236}">
                <a16:creationId xmlns:a16="http://schemas.microsoft.com/office/drawing/2014/main" id="{51938B4F-26EE-4238-880D-3CE26A7E4AED}"/>
              </a:ext>
            </a:extLst>
          </p:cNvPr>
          <p:cNvGraphicFramePr>
            <a:graphicFrameLocks noGrp="1"/>
          </p:cNvGraphicFramePr>
          <p:nvPr>
            <p:ph idx="1"/>
            <p:extLst>
              <p:ext uri="{D42A27DB-BD31-4B8C-83A1-F6EECF244321}">
                <p14:modId xmlns:p14="http://schemas.microsoft.com/office/powerpoint/2010/main" val="1755388112"/>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24314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175326" y="2730160"/>
            <a:ext cx="4303643" cy="1397679"/>
          </a:xfrm>
          <a:noFill/>
          <a:ln>
            <a:solidFill>
              <a:schemeClr val="bg1"/>
            </a:solidFill>
          </a:ln>
          <a:effectLst>
            <a:glow rad="152400">
              <a:schemeClr val="bg1">
                <a:alpha val="13000"/>
              </a:schemeClr>
            </a:glow>
          </a:effectLst>
        </p:spPr>
        <p:txBody>
          <a:bodyPr wrap="square">
            <a:normAutofit/>
          </a:bodyPr>
          <a:lstStyle/>
          <a:p>
            <a:r>
              <a:rPr lang="en-US" dirty="0">
                <a:solidFill>
                  <a:schemeClr val="bg1"/>
                </a:solidFill>
              </a:rPr>
              <a:t>Cryptocurrencies used</a:t>
            </a:r>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49214" y="0"/>
            <a:ext cx="7541091" cy="6858000"/>
          </a:xfrm>
          <a:prstGeom prst="rect">
            <a:avLst/>
          </a:prstGeom>
        </p:spPr>
      </p:pic>
      <p:graphicFrame>
        <p:nvGraphicFramePr>
          <p:cNvPr id="5" name="Content Placeholder 2" descr="Icon Bullets">
            <a:extLst>
              <a:ext uri="{FF2B5EF4-FFF2-40B4-BE49-F238E27FC236}">
                <a16:creationId xmlns:a16="http://schemas.microsoft.com/office/drawing/2014/main" id="{51938B4F-26EE-4238-880D-3CE26A7E4AED}"/>
              </a:ext>
            </a:extLst>
          </p:cNvPr>
          <p:cNvGraphicFramePr>
            <a:graphicFrameLocks noGrp="1"/>
          </p:cNvGraphicFramePr>
          <p:nvPr>
            <p:ph idx="1"/>
            <p:extLst>
              <p:ext uri="{D42A27DB-BD31-4B8C-83A1-F6EECF244321}">
                <p14:modId xmlns:p14="http://schemas.microsoft.com/office/powerpoint/2010/main" val="439703383"/>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83732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F7EAFAA4-859B-42B4-AC85-F32CFE695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9085"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7059142" y="640080"/>
            <a:ext cx="4475892" cy="1188720"/>
          </a:xfrm>
          <a:solidFill>
            <a:srgbClr val="FFFFFF"/>
          </a:solidFill>
          <a:ln>
            <a:solidFill>
              <a:srgbClr val="404040"/>
            </a:solidFill>
          </a:ln>
        </p:spPr>
        <p:txBody>
          <a:bodyPr vert="horz" lIns="182880" tIns="182880" rIns="182880" bIns="182880" rtlCol="0" anchor="ctr">
            <a:normAutofit/>
          </a:bodyPr>
          <a:lstStyle/>
          <a:p>
            <a:r>
              <a:rPr lang="en-US" dirty="0"/>
              <a:t>Data PREP, Cleanup, &amp; exploration</a:t>
            </a:r>
          </a:p>
        </p:txBody>
      </p:sp>
      <p:sp>
        <p:nvSpPr>
          <p:cNvPr id="2057" name="Rectangle 2056">
            <a:extLst>
              <a:ext uri="{FF2B5EF4-FFF2-40B4-BE49-F238E27FC236}">
                <a16:creationId xmlns:a16="http://schemas.microsoft.com/office/drawing/2014/main" id="{B3855DB9-46C3-47FA-992C-FC2BE58A7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966"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9" name="Rectangle 2058">
            <a:extLst>
              <a:ext uri="{FF2B5EF4-FFF2-40B4-BE49-F238E27FC236}">
                <a16:creationId xmlns:a16="http://schemas.microsoft.com/office/drawing/2014/main" id="{A2B401D5-BF67-49A4-8617-0C6BD886C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777"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What Is Data: Types of Data, and How to Analyze Data [Updated]">
            <a:extLst>
              <a:ext uri="{FF2B5EF4-FFF2-40B4-BE49-F238E27FC236}">
                <a16:creationId xmlns:a16="http://schemas.microsoft.com/office/drawing/2014/main" id="{3E407AA1-C338-3904-A63C-4D4EF970E4D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577" r="31916"/>
          <a:stretch/>
        </p:blipFill>
        <p:spPr bwMode="auto">
          <a:xfrm>
            <a:off x="1014467" y="956750"/>
            <a:ext cx="4044230" cy="460339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22A159B-0ABE-3ECE-1988-42F1820053FC}"/>
              </a:ext>
            </a:extLst>
          </p:cNvPr>
          <p:cNvSpPr txBox="1"/>
          <p:nvPr/>
        </p:nvSpPr>
        <p:spPr>
          <a:xfrm>
            <a:off x="6923756" y="1976285"/>
            <a:ext cx="4611277" cy="3924965"/>
          </a:xfrm>
          <a:prstGeom prst="rect">
            <a:avLst/>
          </a:prstGeom>
        </p:spPr>
        <p:txBody>
          <a:bodyPr vert="horz" lIns="91440" tIns="45720" rIns="91440" bIns="45720" rtlCol="0">
            <a:normAutofit lnSpcReduction="10000"/>
          </a:bodyPr>
          <a:lstStyle/>
          <a:p>
            <a:pPr defTabSz="914400">
              <a:spcBef>
                <a:spcPts val="1000"/>
              </a:spcBef>
              <a:buClr>
                <a:schemeClr val="accent2"/>
              </a:buClr>
            </a:pPr>
            <a:r>
              <a:rPr lang="en-US" dirty="0">
                <a:solidFill>
                  <a:srgbClr val="FFFFFF"/>
                </a:solidFill>
              </a:rPr>
              <a:t>For data cleanup we used multiple loops to pull the data in the Fear and Greed index as well as in our algorithms.  Data cleanup was modularized so that at the end we were able to run the entire data set against a different time frame without any issues.</a:t>
            </a:r>
          </a:p>
          <a:p>
            <a:pPr defTabSz="914400">
              <a:spcBef>
                <a:spcPts val="1000"/>
              </a:spcBef>
              <a:buClr>
                <a:schemeClr val="accent2"/>
              </a:buClr>
            </a:pPr>
            <a:endParaRPr lang="en-US" dirty="0">
              <a:solidFill>
                <a:srgbClr val="FFFFFF"/>
              </a:solidFill>
            </a:endParaRPr>
          </a:p>
          <a:p>
            <a:pPr defTabSz="914400">
              <a:spcBef>
                <a:spcPts val="1000"/>
              </a:spcBef>
              <a:buClr>
                <a:schemeClr val="accent2"/>
              </a:buClr>
            </a:pPr>
            <a:r>
              <a:rPr lang="en-US" dirty="0">
                <a:solidFill>
                  <a:srgbClr val="FFFFFF"/>
                </a:solidFill>
              </a:rPr>
              <a:t>APIs used were </a:t>
            </a:r>
            <a:r>
              <a:rPr lang="en-US" dirty="0" err="1">
                <a:solidFill>
                  <a:srgbClr val="FFFFFF"/>
                </a:solidFill>
              </a:rPr>
              <a:t>Fastquant</a:t>
            </a:r>
            <a:r>
              <a:rPr lang="en-US" dirty="0">
                <a:solidFill>
                  <a:srgbClr val="FFFFFF"/>
                </a:solidFill>
              </a:rPr>
              <a:t> for crypto data,  </a:t>
            </a:r>
            <a:r>
              <a:rPr lang="en-US" dirty="0" err="1">
                <a:solidFill>
                  <a:srgbClr val="FFFFFF"/>
                </a:solidFill>
              </a:rPr>
              <a:t>Alternative.me</a:t>
            </a:r>
            <a:r>
              <a:rPr lang="en-US" dirty="0">
                <a:solidFill>
                  <a:srgbClr val="FFFFFF"/>
                </a:solidFill>
              </a:rPr>
              <a:t> for the Fear and Greed Index, </a:t>
            </a:r>
            <a:r>
              <a:rPr lang="en-US" dirty="0" err="1">
                <a:solidFill>
                  <a:srgbClr val="FFFFFF"/>
                </a:solidFill>
              </a:rPr>
              <a:t>Pytrend</a:t>
            </a:r>
            <a:r>
              <a:rPr lang="en-US" dirty="0">
                <a:solidFill>
                  <a:srgbClr val="FFFFFF"/>
                </a:solidFill>
              </a:rPr>
              <a:t> for Google Search Trends</a:t>
            </a:r>
          </a:p>
          <a:p>
            <a:pPr defTabSz="914400">
              <a:spcBef>
                <a:spcPts val="1000"/>
              </a:spcBef>
              <a:buClr>
                <a:schemeClr val="accent2"/>
              </a:buClr>
            </a:pPr>
            <a:endParaRPr lang="en-US" dirty="0">
              <a:solidFill>
                <a:srgbClr val="FFFFFF"/>
              </a:solidFill>
            </a:endParaRPr>
          </a:p>
          <a:p>
            <a:pPr defTabSz="914400">
              <a:spcBef>
                <a:spcPts val="1000"/>
              </a:spcBef>
              <a:buClr>
                <a:schemeClr val="accent2"/>
              </a:buClr>
            </a:pPr>
            <a:r>
              <a:rPr lang="en-US" dirty="0">
                <a:solidFill>
                  <a:srgbClr val="FFFFFF"/>
                </a:solidFill>
              </a:rPr>
              <a:t>Machine learning models used were Support Vector Machine Model (SVM) and </a:t>
            </a:r>
            <a:r>
              <a:rPr lang="en-US" dirty="0" err="1">
                <a:solidFill>
                  <a:srgbClr val="FFFFFF"/>
                </a:solidFill>
              </a:rPr>
              <a:t>SciKitLearn</a:t>
            </a:r>
            <a:r>
              <a:rPr lang="en-US" dirty="0">
                <a:solidFill>
                  <a:srgbClr val="FFFFFF"/>
                </a:solidFill>
              </a:rPr>
              <a:t>*</a:t>
            </a:r>
          </a:p>
          <a:p>
            <a:pPr defTabSz="914400">
              <a:spcBef>
                <a:spcPts val="1000"/>
              </a:spcBef>
              <a:buClr>
                <a:schemeClr val="accent2"/>
              </a:buClr>
            </a:pPr>
            <a:endParaRPr lang="en-US" dirty="0">
              <a:solidFill>
                <a:srgbClr val="FFFFFF"/>
              </a:solidFill>
            </a:endParaRPr>
          </a:p>
        </p:txBody>
      </p:sp>
    </p:spTree>
    <p:extLst>
      <p:ext uri="{BB962C8B-B14F-4D97-AF65-F5344CB8AC3E}">
        <p14:creationId xmlns:p14="http://schemas.microsoft.com/office/powerpoint/2010/main" val="2067005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F7EAFAA4-859B-42B4-AC85-F32CFE695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9085"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7059142" y="640080"/>
            <a:ext cx="4475892" cy="1188720"/>
          </a:xfrm>
          <a:solidFill>
            <a:srgbClr val="FFFFFF"/>
          </a:solidFill>
          <a:ln>
            <a:solidFill>
              <a:srgbClr val="404040"/>
            </a:solidFill>
          </a:ln>
        </p:spPr>
        <p:txBody>
          <a:bodyPr vert="horz" lIns="182880" tIns="182880" rIns="182880" bIns="182880" rtlCol="0" anchor="ctr">
            <a:normAutofit/>
          </a:bodyPr>
          <a:lstStyle/>
          <a:p>
            <a:r>
              <a:rPr lang="en-US" dirty="0"/>
              <a:t>Issues &amp; Trouble Shooting</a:t>
            </a:r>
          </a:p>
        </p:txBody>
      </p:sp>
      <p:sp>
        <p:nvSpPr>
          <p:cNvPr id="2057" name="Rectangle 2056">
            <a:extLst>
              <a:ext uri="{FF2B5EF4-FFF2-40B4-BE49-F238E27FC236}">
                <a16:creationId xmlns:a16="http://schemas.microsoft.com/office/drawing/2014/main" id="{B3855DB9-46C3-47FA-992C-FC2BE58A7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966"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9" name="Rectangle 2058">
            <a:extLst>
              <a:ext uri="{FF2B5EF4-FFF2-40B4-BE49-F238E27FC236}">
                <a16:creationId xmlns:a16="http://schemas.microsoft.com/office/drawing/2014/main" id="{A2B401D5-BF67-49A4-8617-0C6BD886C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777"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What Is Data: Types of Data, and How to Analyze Data [Updated]">
            <a:extLst>
              <a:ext uri="{FF2B5EF4-FFF2-40B4-BE49-F238E27FC236}">
                <a16:creationId xmlns:a16="http://schemas.microsoft.com/office/drawing/2014/main" id="{3E407AA1-C338-3904-A63C-4D4EF970E4D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577" r="31916"/>
          <a:stretch/>
        </p:blipFill>
        <p:spPr bwMode="auto">
          <a:xfrm>
            <a:off x="1014467" y="956750"/>
            <a:ext cx="4044230" cy="460339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22A159B-0ABE-3ECE-1988-42F1820053FC}"/>
              </a:ext>
            </a:extLst>
          </p:cNvPr>
          <p:cNvSpPr txBox="1"/>
          <p:nvPr/>
        </p:nvSpPr>
        <p:spPr>
          <a:xfrm>
            <a:off x="6923756" y="1976285"/>
            <a:ext cx="4611277" cy="3924965"/>
          </a:xfrm>
          <a:prstGeom prst="rect">
            <a:avLst/>
          </a:prstGeom>
        </p:spPr>
        <p:txBody>
          <a:bodyPr vert="horz" lIns="91440" tIns="45720" rIns="91440" bIns="45720" rtlCol="0">
            <a:normAutofit/>
          </a:bodyPr>
          <a:lstStyle/>
          <a:p>
            <a:pPr defTabSz="914400">
              <a:spcBef>
                <a:spcPts val="1000"/>
              </a:spcBef>
              <a:buClr>
                <a:schemeClr val="accent2"/>
              </a:buClr>
            </a:pPr>
            <a:endParaRPr lang="en-US" dirty="0">
              <a:solidFill>
                <a:srgbClr val="FFFFFF"/>
              </a:solidFill>
            </a:endParaRPr>
          </a:p>
        </p:txBody>
      </p:sp>
      <p:sp>
        <p:nvSpPr>
          <p:cNvPr id="3" name="TextBox 2">
            <a:extLst>
              <a:ext uri="{FF2B5EF4-FFF2-40B4-BE49-F238E27FC236}">
                <a16:creationId xmlns:a16="http://schemas.microsoft.com/office/drawing/2014/main" id="{D9B6DDA6-59D5-0F0E-6334-90047796B008}"/>
              </a:ext>
            </a:extLst>
          </p:cNvPr>
          <p:cNvSpPr txBox="1"/>
          <p:nvPr/>
        </p:nvSpPr>
        <p:spPr>
          <a:xfrm>
            <a:off x="7059142" y="2109019"/>
            <a:ext cx="4621581"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Time constraint was the biggest issue</a:t>
            </a:r>
          </a:p>
          <a:p>
            <a:pPr marL="285750" indent="-285750">
              <a:buFont typeface="Arial" panose="020B0604020202020204" pitchFamily="34" charset="0"/>
              <a:buChar char="•"/>
            </a:pPr>
            <a:r>
              <a:rPr lang="en-US" dirty="0">
                <a:solidFill>
                  <a:schemeClr val="bg1"/>
                </a:solidFill>
              </a:rPr>
              <a:t>Data cleanup &amp; preparation took longer than expected</a:t>
            </a:r>
          </a:p>
          <a:p>
            <a:pPr marL="285750" indent="-285750">
              <a:buFont typeface="Arial" panose="020B0604020202020204" pitchFamily="34" charset="0"/>
              <a:buChar char="•"/>
            </a:pPr>
            <a:r>
              <a:rPr lang="en-US" dirty="0">
                <a:solidFill>
                  <a:schemeClr val="bg1"/>
                </a:solidFill>
              </a:rPr>
              <a:t>We were unable to have </a:t>
            </a:r>
            <a:r>
              <a:rPr lang="en-US" dirty="0" err="1">
                <a:solidFill>
                  <a:schemeClr val="bg1"/>
                </a:solidFill>
              </a:rPr>
              <a:t>SciKitLearn</a:t>
            </a:r>
            <a:r>
              <a:rPr lang="en-US" dirty="0">
                <a:solidFill>
                  <a:schemeClr val="bg1"/>
                </a:solidFill>
              </a:rPr>
              <a:t> to function as was intended</a:t>
            </a:r>
          </a:p>
          <a:p>
            <a:pPr marL="285750" indent="-285750">
              <a:buFont typeface="Arial" panose="020B0604020202020204" pitchFamily="34" charset="0"/>
              <a:buChar char="•"/>
            </a:pPr>
            <a:r>
              <a:rPr lang="en-US" dirty="0">
                <a:solidFill>
                  <a:schemeClr val="bg1"/>
                </a:solidFill>
              </a:rPr>
              <a:t>The amount of crypto data we had was limited</a:t>
            </a:r>
          </a:p>
          <a:p>
            <a:pPr marL="285750" indent="-285750">
              <a:buFont typeface="Arial" panose="020B0604020202020204" pitchFamily="34" charset="0"/>
              <a:buChar char="•"/>
            </a:pPr>
            <a:r>
              <a:rPr lang="en-US" dirty="0">
                <a:solidFill>
                  <a:schemeClr val="bg1"/>
                </a:solidFill>
              </a:rPr>
              <a:t>Scope Creep</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54477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and with pen pointing at financial numbers">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t="27663" b="10724"/>
          <a:stretch/>
        </p:blipFill>
        <p:spPr>
          <a:xfrm>
            <a:off x="4650909" y="10"/>
            <a:ext cx="7541090" cy="6857989"/>
          </a:xfrm>
          <a:prstGeom prst="rect">
            <a:avLst/>
          </a:prstGeom>
        </p:spPr>
      </p:pic>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221226" y="643467"/>
            <a:ext cx="4203290" cy="1743852"/>
          </a:xfrm>
          <a:noFill/>
          <a:ln>
            <a:solidFill>
              <a:schemeClr val="bg1"/>
            </a:solidFill>
          </a:ln>
        </p:spPr>
        <p:txBody>
          <a:bodyPr vert="horz" wrap="square" lIns="182880" tIns="182880" rIns="182880" bIns="182880" rtlCol="0">
            <a:normAutofit/>
          </a:bodyPr>
          <a:lstStyle/>
          <a:p>
            <a:r>
              <a:rPr lang="en-US" dirty="0">
                <a:solidFill>
                  <a:schemeClr val="bg1"/>
                </a:solidFill>
              </a:rPr>
              <a:t>Observations &amp; findings</a:t>
            </a:r>
            <a:br>
              <a:rPr lang="en-US" dirty="0">
                <a:solidFill>
                  <a:schemeClr val="bg1"/>
                </a:solidFill>
              </a:rPr>
            </a:br>
            <a:endParaRPr lang="en-US" dirty="0">
              <a:solidFill>
                <a:schemeClr val="bg1"/>
              </a:solidFill>
            </a:endParaRPr>
          </a:p>
        </p:txBody>
      </p:sp>
      <p:sp>
        <p:nvSpPr>
          <p:cNvPr id="3" name="Content Placeholder 2">
            <a:extLst>
              <a:ext uri="{FF2B5EF4-FFF2-40B4-BE49-F238E27FC236}">
                <a16:creationId xmlns:a16="http://schemas.microsoft.com/office/drawing/2014/main" id="{667D1328-A694-4327-A93A-3D919FD65B27}"/>
              </a:ext>
            </a:extLst>
          </p:cNvPr>
          <p:cNvSpPr>
            <a:spLocks noGrp="1"/>
          </p:cNvSpPr>
          <p:nvPr>
            <p:ph idx="1"/>
          </p:nvPr>
        </p:nvSpPr>
        <p:spPr>
          <a:xfrm>
            <a:off x="221226" y="2638043"/>
            <a:ext cx="4203290" cy="3969233"/>
          </a:xfrm>
        </p:spPr>
        <p:txBody>
          <a:bodyPr>
            <a:normAutofit/>
          </a:bodyPr>
          <a:lstStyle/>
          <a:p>
            <a:pPr marL="0" indent="0">
              <a:lnSpc>
                <a:spcPct val="90000"/>
              </a:lnSpc>
              <a:buNone/>
            </a:pPr>
            <a:endParaRPr lang="en-US" sz="1400" dirty="0">
              <a:solidFill>
                <a:schemeClr val="bg1"/>
              </a:solidFill>
              <a:latin typeface="-apple-system"/>
            </a:endParaRPr>
          </a:p>
          <a:p>
            <a:pPr>
              <a:lnSpc>
                <a:spcPct val="90000"/>
              </a:lnSpc>
            </a:pPr>
            <a:endParaRPr lang="en-US" sz="1400" dirty="0">
              <a:solidFill>
                <a:schemeClr val="bg1"/>
              </a:solidFill>
            </a:endParaRPr>
          </a:p>
        </p:txBody>
      </p:sp>
      <p:sp>
        <p:nvSpPr>
          <p:cNvPr id="5" name="TextBox 4">
            <a:extLst>
              <a:ext uri="{FF2B5EF4-FFF2-40B4-BE49-F238E27FC236}">
                <a16:creationId xmlns:a16="http://schemas.microsoft.com/office/drawing/2014/main" id="{48B9D3B8-19DA-AF56-A9DA-0E11AF14388B}"/>
              </a:ext>
            </a:extLst>
          </p:cNvPr>
          <p:cNvSpPr txBox="1"/>
          <p:nvPr/>
        </p:nvSpPr>
        <p:spPr>
          <a:xfrm>
            <a:off x="221226" y="2772697"/>
            <a:ext cx="4203290" cy="2862322"/>
          </a:xfrm>
          <a:prstGeom prst="rect">
            <a:avLst/>
          </a:prstGeom>
          <a:noFill/>
        </p:spPr>
        <p:txBody>
          <a:bodyPr wrap="square" rtlCol="0">
            <a:spAutoFit/>
          </a:bodyPr>
          <a:lstStyle/>
          <a:p>
            <a:r>
              <a:rPr lang="en-US" dirty="0"/>
              <a:t>A large reason the HODL outperformed our algorithms was most likely due to the timeframe that we used.</a:t>
            </a:r>
          </a:p>
          <a:p>
            <a:endParaRPr lang="en-US" dirty="0"/>
          </a:p>
          <a:p>
            <a:r>
              <a:rPr lang="en-US" dirty="0"/>
              <a:t>The crypto market is so new that there is high volatility with minimal factors that can change the volume so much.</a:t>
            </a:r>
          </a:p>
          <a:p>
            <a:endParaRPr lang="en-US" dirty="0"/>
          </a:p>
          <a:p>
            <a:r>
              <a:rPr lang="en-US" dirty="0"/>
              <a:t>The model demonstrated we can create a strategy with the data we used. </a:t>
            </a:r>
          </a:p>
        </p:txBody>
      </p:sp>
    </p:spTree>
    <p:extLst>
      <p:ext uri="{BB962C8B-B14F-4D97-AF65-F5344CB8AC3E}">
        <p14:creationId xmlns:p14="http://schemas.microsoft.com/office/powerpoint/2010/main" val="671795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81171" y="2681103"/>
            <a:ext cx="3363974" cy="1495794"/>
          </a:xfrm>
          <a:noFill/>
          <a:ln>
            <a:solidFill>
              <a:srgbClr val="FFFFFF"/>
            </a:solidFill>
          </a:ln>
          <a:effectLst>
            <a:glow rad="152400">
              <a:schemeClr val="bg1">
                <a:alpha val="13000"/>
              </a:schemeClr>
            </a:glow>
          </a:effectLst>
        </p:spPr>
        <p:txBody>
          <a:bodyPr wrap="square">
            <a:normAutofit fontScale="90000"/>
          </a:bodyPr>
          <a:lstStyle/>
          <a:p>
            <a:r>
              <a:rPr lang="en-US" dirty="0">
                <a:solidFill>
                  <a:srgbClr val="FFFFFF"/>
                </a:solidFill>
              </a:rPr>
              <a:t>Machine learning model: </a:t>
            </a:r>
            <a:r>
              <a:rPr lang="en-US" dirty="0" err="1">
                <a:solidFill>
                  <a:srgbClr val="FFFFFF"/>
                </a:solidFill>
              </a:rPr>
              <a:t>SKLearn</a:t>
            </a:r>
            <a:endParaRPr lang="en-US" dirty="0">
              <a:solidFill>
                <a:srgbClr val="FFFFFF"/>
              </a:solidFill>
            </a:endParaRPr>
          </a:p>
        </p:txBody>
      </p:sp>
      <p:graphicFrame>
        <p:nvGraphicFramePr>
          <p:cNvPr id="6" name="Content Placeholder 5" descr="Financial Chart">
            <a:extLst>
              <a:ext uri="{FF2B5EF4-FFF2-40B4-BE49-F238E27FC236}">
                <a16:creationId xmlns:a16="http://schemas.microsoft.com/office/drawing/2014/main" id="{553FBC4F-691A-471D-8ADC-EEE7AF67D66D}"/>
              </a:ext>
            </a:extLst>
          </p:cNvPr>
          <p:cNvGraphicFramePr>
            <a:graphicFrameLocks noGrp="1"/>
          </p:cNvGraphicFramePr>
          <p:nvPr>
            <p:ph idx="1"/>
            <p:extLst>
              <p:ext uri="{D42A27DB-BD31-4B8C-83A1-F6EECF244321}">
                <p14:modId xmlns:p14="http://schemas.microsoft.com/office/powerpoint/2010/main" val="4002169063"/>
              </p:ext>
            </p:extLst>
          </p:nvPr>
        </p:nvGraphicFramePr>
        <p:xfrm>
          <a:off x="920750" y="965200"/>
          <a:ext cx="5651500" cy="49688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2895232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4D5ADA-BB6C-46F4-9A97-3A3D44A9A8A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28223DC-4748-4F7F-8D8D-E4EA5A6C1882}">
  <ds:schemaRefs>
    <ds:schemaRef ds:uri="http://schemas.microsoft.com/sharepoint/v3/contenttype/forms"/>
  </ds:schemaRefs>
</ds:datastoreItem>
</file>

<file path=customXml/itemProps3.xml><?xml version="1.0" encoding="utf-8"?>
<ds:datastoreItem xmlns:ds="http://schemas.openxmlformats.org/officeDocument/2006/customXml" ds:itemID="{1612D154-BCA4-47A9-881C-4EFB9658D8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Parcel</Template>
  <TotalTime>2808</TotalTime>
  <Words>360</Words>
  <Application>Microsoft Macintosh PowerPoint</Application>
  <PresentationFormat>Widescreen</PresentationFormat>
  <Paragraphs>46</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-apple-system</vt:lpstr>
      <vt:lpstr>Arial</vt:lpstr>
      <vt:lpstr>Calibri</vt:lpstr>
      <vt:lpstr>Gill Sans MT</vt:lpstr>
      <vt:lpstr>Parcel</vt:lpstr>
      <vt:lpstr>Sentiment trading</vt:lpstr>
      <vt:lpstr> Overview </vt:lpstr>
      <vt:lpstr> Questions </vt:lpstr>
      <vt:lpstr>Indicators using our algorithms </vt:lpstr>
      <vt:lpstr>Cryptocurrencies used</vt:lpstr>
      <vt:lpstr>Data PREP, Cleanup, &amp; exploration</vt:lpstr>
      <vt:lpstr>Issues &amp; Trouble Shooting</vt:lpstr>
      <vt:lpstr>Observations &amp; findings </vt:lpstr>
      <vt:lpstr>Machine learning model: SKLearn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trading</dc:title>
  <dc:creator>Ameira Khaleq</dc:creator>
  <cp:lastModifiedBy>Ameira Khaleq</cp:lastModifiedBy>
  <cp:revision>26</cp:revision>
  <dcterms:created xsi:type="dcterms:W3CDTF">2022-06-09T01:05:41Z</dcterms:created>
  <dcterms:modified xsi:type="dcterms:W3CDTF">2022-06-10T23:54:07Z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