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9"/>
  </p:notesMasterIdLst>
  <p:handoutMasterIdLst>
    <p:handoutMasterId r:id="rId20"/>
  </p:handoutMasterIdLst>
  <p:sldIdLst>
    <p:sldId id="256" r:id="rId5"/>
    <p:sldId id="260" r:id="rId6"/>
    <p:sldId id="259" r:id="rId7"/>
    <p:sldId id="264" r:id="rId8"/>
    <p:sldId id="257" r:id="rId9"/>
    <p:sldId id="263" r:id="rId10"/>
    <p:sldId id="277" r:id="rId11"/>
    <p:sldId id="262" r:id="rId12"/>
    <p:sldId id="275" r:id="rId13"/>
    <p:sldId id="274" r:id="rId14"/>
    <p:sldId id="265" r:id="rId15"/>
    <p:sldId id="278" r:id="rId16"/>
    <p:sldId id="276"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3D346E-4D8D-4D42-A824-D6B5A44509F7}" v="15" dt="2022-06-11T14:56:04.3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09" autoAdjust="0"/>
    <p:restoredTop sz="94660"/>
  </p:normalViewPr>
  <p:slideViewPr>
    <p:cSldViewPr snapToGrid="0">
      <p:cViewPr varScale="1">
        <p:scale>
          <a:sx n="162" d="100"/>
          <a:sy n="162" d="100"/>
        </p:scale>
        <p:origin x="1530" y="14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When to Buy</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When to Sell</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When to Hold</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custLinFactNeighborX="-32" custLinFactNeighborY="-15922"/>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se"/>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Bitcoin (BTC)</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Ethereum (ETH)</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Cardano (ADA)</a:t>
          </a: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Ang="10800000" custFlipVert="1" custFlipHor="1" custScaleX="97326" custScaleY="114138"/>
      <dgm:spPr>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dgm:spPr>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2">
            <a:extLst>
              <a:ext uri="{28A0092B-C50C-407E-A947-70E740481C1C}">
                <a14:useLocalDpi xmlns:a14="http://schemas.microsoft.com/office/drawing/2010/main" val="0"/>
              </a:ext>
            </a:extLst>
          </a:blip>
          <a:srcRect/>
          <a:stretch>
            <a:fillRect t="-26000" b="-26000"/>
          </a:stretch>
        </a:blipFill>
        <a:ln>
          <a:noFill/>
        </a:ln>
      </dgm:spPr>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0"/>
          <a:ext cx="5607050" cy="703770"/>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261019" y="206778"/>
          <a:ext cx="290816" cy="290816"/>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812855" y="300"/>
          <a:ext cx="4794194" cy="703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482" tIns="74482" rIns="74482" bIns="74482"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When to Buy</a:t>
          </a:r>
        </a:p>
      </dsp:txBody>
      <dsp:txXfrm>
        <a:off x="812855" y="300"/>
        <a:ext cx="4794194" cy="703770"/>
      </dsp:txXfrm>
    </dsp:sp>
    <dsp:sp modelId="{79919C57-A32A-40F6-B106-B4E0CE644E4C}">
      <dsp:nvSpPr>
        <dsp:cNvPr id="0" name=""/>
        <dsp:cNvSpPr/>
      </dsp:nvSpPr>
      <dsp:spPr>
        <a:xfrm>
          <a:off x="0" y="880014"/>
          <a:ext cx="5607050" cy="703770"/>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61019" y="1086491"/>
          <a:ext cx="290816" cy="2908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812855" y="880014"/>
          <a:ext cx="4794194" cy="703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482" tIns="74482" rIns="74482" bIns="74482"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When to Sell</a:t>
          </a:r>
        </a:p>
      </dsp:txBody>
      <dsp:txXfrm>
        <a:off x="812855" y="880014"/>
        <a:ext cx="4794194" cy="703770"/>
      </dsp:txXfrm>
    </dsp:sp>
    <dsp:sp modelId="{436A8B1C-2D30-44BB-9150-7099503C8960}">
      <dsp:nvSpPr>
        <dsp:cNvPr id="0" name=""/>
        <dsp:cNvSpPr/>
      </dsp:nvSpPr>
      <dsp:spPr>
        <a:xfrm>
          <a:off x="0" y="1759728"/>
          <a:ext cx="5607050" cy="703770"/>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274238" y="1979424"/>
          <a:ext cx="264379" cy="264379"/>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812855" y="1759728"/>
          <a:ext cx="4794194" cy="703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482" tIns="74482" rIns="74482" bIns="74482"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When to Hold</a:t>
          </a:r>
        </a:p>
      </dsp:txBody>
      <dsp:txXfrm>
        <a:off x="812855" y="1759728"/>
        <a:ext cx="4794194" cy="703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330"/>
          <a:ext cx="5607050" cy="773282"/>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rot="10800000" flipH="1" flipV="1">
          <a:off x="239604" y="144254"/>
          <a:ext cx="413932" cy="485434"/>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6000" r="-6000"/>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893140" y="330"/>
          <a:ext cx="4713909" cy="773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39" tIns="81839" rIns="81839" bIns="81839"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Bitcoin (BTC)</a:t>
          </a:r>
        </a:p>
      </dsp:txBody>
      <dsp:txXfrm>
        <a:off x="893140" y="330"/>
        <a:ext cx="4713909" cy="773282"/>
      </dsp:txXfrm>
    </dsp:sp>
    <dsp:sp modelId="{79919C57-A32A-40F6-B106-B4E0CE644E4C}">
      <dsp:nvSpPr>
        <dsp:cNvPr id="0" name=""/>
        <dsp:cNvSpPr/>
      </dsp:nvSpPr>
      <dsp:spPr>
        <a:xfrm>
          <a:off x="0" y="966932"/>
          <a:ext cx="5607050" cy="773282"/>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286800" y="1193803"/>
          <a:ext cx="319540" cy="31954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6000" b="-26000"/>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893140" y="966932"/>
          <a:ext cx="4713909" cy="773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39" tIns="81839" rIns="81839" bIns="81839"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Ethereum (ETH)</a:t>
          </a:r>
        </a:p>
      </dsp:txBody>
      <dsp:txXfrm>
        <a:off x="893140" y="966932"/>
        <a:ext cx="4713909" cy="773282"/>
      </dsp:txXfrm>
    </dsp:sp>
    <dsp:sp modelId="{436A8B1C-2D30-44BB-9150-7099503C8960}">
      <dsp:nvSpPr>
        <dsp:cNvPr id="0" name=""/>
        <dsp:cNvSpPr/>
      </dsp:nvSpPr>
      <dsp:spPr>
        <a:xfrm>
          <a:off x="0" y="1933535"/>
          <a:ext cx="5607050" cy="773282"/>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301324" y="2174930"/>
          <a:ext cx="290491" cy="29049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893140" y="1933535"/>
          <a:ext cx="4713909" cy="773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39" tIns="81839" rIns="81839" bIns="81839" numCol="1" spcCol="1270" anchor="ctr" anchorCtr="0">
          <a:noAutofit/>
        </a:bodyPr>
        <a:lstStyle/>
        <a:p>
          <a:pPr marL="0" lvl="0" indent="0" algn="l" defTabSz="1111250">
            <a:lnSpc>
              <a:spcPct val="100000"/>
            </a:lnSpc>
            <a:spcBef>
              <a:spcPct val="0"/>
            </a:spcBef>
            <a:spcAft>
              <a:spcPct val="35000"/>
            </a:spcAft>
            <a:buNone/>
          </a:pPr>
          <a:r>
            <a:rPr lang="en-US" sz="2500" kern="1200" noProof="0" dirty="0">
              <a:solidFill>
                <a:schemeClr val="bg1"/>
              </a:solidFill>
              <a:effectLst>
                <a:glow rad="152400">
                  <a:schemeClr val="bg1">
                    <a:alpha val="19000"/>
                  </a:schemeClr>
                </a:glow>
              </a:effectLst>
            </a:rPr>
            <a:t>Cardano (ADA)</a:t>
          </a:r>
        </a:p>
      </dsp:txBody>
      <dsp:txXfrm>
        <a:off x="893140" y="1933535"/>
        <a:ext cx="4713909" cy="7732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6/11/2022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6/11/2022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4145150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11</a:t>
            </a:fld>
            <a:endParaRPr lang="en-US" dirty="0"/>
          </a:p>
        </p:txBody>
      </p:sp>
    </p:spTree>
    <p:extLst>
      <p:ext uri="{BB962C8B-B14F-4D97-AF65-F5344CB8AC3E}">
        <p14:creationId xmlns:p14="http://schemas.microsoft.com/office/powerpoint/2010/main" val="3988305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12</a:t>
            </a:fld>
            <a:endParaRPr lang="en-US" dirty="0"/>
          </a:p>
        </p:txBody>
      </p:sp>
    </p:spTree>
    <p:extLst>
      <p:ext uri="{BB962C8B-B14F-4D97-AF65-F5344CB8AC3E}">
        <p14:creationId xmlns:p14="http://schemas.microsoft.com/office/powerpoint/2010/main" val="407666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13</a:t>
            </a:fld>
            <a:endParaRPr lang="en-US" dirty="0"/>
          </a:p>
        </p:txBody>
      </p:sp>
    </p:spTree>
    <p:extLst>
      <p:ext uri="{BB962C8B-B14F-4D97-AF65-F5344CB8AC3E}">
        <p14:creationId xmlns:p14="http://schemas.microsoft.com/office/powerpoint/2010/main" val="327446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305001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1117731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966397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2558273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1739244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3058593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6/11/2022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6/11/2022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6/11/2022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6/11/2022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6/11/2022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6/11/2022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6/11/2022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6/11/2022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6/11/2022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6/11/2022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6/11/2022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6/11/2022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5" name="Rectangle 10248">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6" name="Rectangle 10250">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1600200" y="4269282"/>
            <a:ext cx="8991600" cy="1264762"/>
          </a:xfrm>
        </p:spPr>
        <p:txBody>
          <a:bodyPr>
            <a:normAutofit/>
          </a:bodyPr>
          <a:lstStyle/>
          <a:p>
            <a:r>
              <a:rPr lang="en-US" sz="3200"/>
              <a:t>Sentiment trading</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2695194" y="5688535"/>
            <a:ext cx="6801612" cy="536125"/>
          </a:xfrm>
        </p:spPr>
        <p:txBody>
          <a:bodyPr>
            <a:normAutofit/>
          </a:bodyPr>
          <a:lstStyle/>
          <a:p>
            <a:r>
              <a:rPr lang="en-US" sz="1800">
                <a:solidFill>
                  <a:srgbClr val="FFFFFF"/>
                </a:solidFill>
              </a:rPr>
              <a:t>Jeff Brinker, Justin Leffew,  Ameira Khaleq</a:t>
            </a:r>
          </a:p>
        </p:txBody>
      </p:sp>
      <p:pic>
        <p:nvPicPr>
          <p:cNvPr id="10244" name="Picture 4" descr="Fintech Pressure on Internal Audit | Corporate Compliance Insights">
            <a:extLst>
              <a:ext uri="{FF2B5EF4-FFF2-40B4-BE49-F238E27FC236}">
                <a16:creationId xmlns:a16="http://schemas.microsoft.com/office/drawing/2014/main" id="{D753CFB7-BD38-4AFA-FA6F-5735613D272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48404" y="640078"/>
            <a:ext cx="5895191" cy="3301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5040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338466" y="248937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Strategy visuals</a:t>
            </a:r>
            <a:br>
              <a:rPr lang="en-US" dirty="0">
                <a:solidFill>
                  <a:srgbClr val="FFFFFF"/>
                </a:solidFill>
              </a:rPr>
            </a:br>
            <a:r>
              <a:rPr lang="en-US" sz="1600" dirty="0">
                <a:solidFill>
                  <a:srgbClr val="FFFFFF"/>
                </a:solidFill>
              </a:rPr>
              <a:t>**ADA Price, 50 day SMA, 100 day SMA**</a:t>
            </a:r>
          </a:p>
        </p:txBody>
      </p:sp>
      <p:pic>
        <p:nvPicPr>
          <p:cNvPr id="7" name="Picture 6" descr="Chart, line chart&#10;&#10;Description automatically generated">
            <a:extLst>
              <a:ext uri="{FF2B5EF4-FFF2-40B4-BE49-F238E27FC236}">
                <a16:creationId xmlns:a16="http://schemas.microsoft.com/office/drawing/2014/main" id="{399D2B8D-4DCA-FED8-AAD1-BD56A6C6D1FE}"/>
              </a:ext>
            </a:extLst>
          </p:cNvPr>
          <p:cNvPicPr>
            <a:picLocks noChangeAspect="1"/>
          </p:cNvPicPr>
          <p:nvPr/>
        </p:nvPicPr>
        <p:blipFill>
          <a:blip r:embed="rId3"/>
          <a:stretch>
            <a:fillRect/>
          </a:stretch>
        </p:blipFill>
        <p:spPr>
          <a:xfrm>
            <a:off x="65532" y="1015277"/>
            <a:ext cx="7406641" cy="4443985"/>
          </a:xfrm>
          <a:prstGeom prst="rect">
            <a:avLst/>
          </a:prstGeom>
        </p:spPr>
      </p:pic>
    </p:spTree>
    <p:extLst>
      <p:ext uri="{BB962C8B-B14F-4D97-AF65-F5344CB8AC3E}">
        <p14:creationId xmlns:p14="http://schemas.microsoft.com/office/powerpoint/2010/main" val="117901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338466" y="2489373"/>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Strategy visuals</a:t>
            </a:r>
            <a:br>
              <a:rPr lang="en-US" dirty="0">
                <a:solidFill>
                  <a:srgbClr val="FFFFFF"/>
                </a:solidFill>
              </a:rPr>
            </a:br>
            <a:r>
              <a:rPr lang="en-US" sz="1600" dirty="0">
                <a:solidFill>
                  <a:srgbClr val="FFFFFF"/>
                </a:solidFill>
              </a:rPr>
              <a:t>**2-year window**</a:t>
            </a:r>
          </a:p>
        </p:txBody>
      </p:sp>
      <p:pic>
        <p:nvPicPr>
          <p:cNvPr id="4" name="Picture 3">
            <a:extLst>
              <a:ext uri="{FF2B5EF4-FFF2-40B4-BE49-F238E27FC236}">
                <a16:creationId xmlns:a16="http://schemas.microsoft.com/office/drawing/2014/main" id="{0ADB76F9-ED40-1A4B-A0CD-31F270D85890}"/>
              </a:ext>
            </a:extLst>
          </p:cNvPr>
          <p:cNvPicPr>
            <a:picLocks noChangeAspect="1"/>
          </p:cNvPicPr>
          <p:nvPr/>
        </p:nvPicPr>
        <p:blipFill>
          <a:blip r:embed="rId3"/>
          <a:stretch>
            <a:fillRect/>
          </a:stretch>
        </p:blipFill>
        <p:spPr>
          <a:xfrm>
            <a:off x="757497" y="3985167"/>
            <a:ext cx="6410325" cy="2466975"/>
          </a:xfrm>
          <a:prstGeom prst="rect">
            <a:avLst/>
          </a:prstGeom>
        </p:spPr>
      </p:pic>
      <p:pic>
        <p:nvPicPr>
          <p:cNvPr id="6" name="Picture 5">
            <a:extLst>
              <a:ext uri="{FF2B5EF4-FFF2-40B4-BE49-F238E27FC236}">
                <a16:creationId xmlns:a16="http://schemas.microsoft.com/office/drawing/2014/main" id="{07688F23-4C8C-2A44-558C-153612C1D145}"/>
              </a:ext>
            </a:extLst>
          </p:cNvPr>
          <p:cNvPicPr>
            <a:picLocks noChangeAspect="1"/>
          </p:cNvPicPr>
          <p:nvPr/>
        </p:nvPicPr>
        <p:blipFill>
          <a:blip r:embed="rId4"/>
          <a:stretch>
            <a:fillRect/>
          </a:stretch>
        </p:blipFill>
        <p:spPr>
          <a:xfrm>
            <a:off x="719073" y="636945"/>
            <a:ext cx="6143625" cy="2600325"/>
          </a:xfrm>
          <a:prstGeom prst="rect">
            <a:avLst/>
          </a:prstGeom>
        </p:spPr>
      </p:pic>
    </p:spTree>
    <p:extLst>
      <p:ext uri="{BB962C8B-B14F-4D97-AF65-F5344CB8AC3E}">
        <p14:creationId xmlns:p14="http://schemas.microsoft.com/office/powerpoint/2010/main" val="3448316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338466" y="248937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Strategy visuals</a:t>
            </a:r>
            <a:br>
              <a:rPr lang="en-US" dirty="0">
                <a:solidFill>
                  <a:srgbClr val="FFFFFF"/>
                </a:solidFill>
              </a:rPr>
            </a:br>
            <a:r>
              <a:rPr lang="en-US" sz="1600" dirty="0">
                <a:solidFill>
                  <a:srgbClr val="FFFFFF"/>
                </a:solidFill>
              </a:rPr>
              <a:t>**First 100 days vs last 100 days**</a:t>
            </a:r>
          </a:p>
        </p:txBody>
      </p:sp>
      <p:pic>
        <p:nvPicPr>
          <p:cNvPr id="5" name="Picture 4">
            <a:extLst>
              <a:ext uri="{FF2B5EF4-FFF2-40B4-BE49-F238E27FC236}">
                <a16:creationId xmlns:a16="http://schemas.microsoft.com/office/drawing/2014/main" id="{2A09BB2C-B818-18A3-9A15-BADB5F737DFD}"/>
              </a:ext>
            </a:extLst>
          </p:cNvPr>
          <p:cNvPicPr>
            <a:picLocks noChangeAspect="1"/>
          </p:cNvPicPr>
          <p:nvPr/>
        </p:nvPicPr>
        <p:blipFill>
          <a:blip r:embed="rId3"/>
          <a:stretch>
            <a:fillRect/>
          </a:stretch>
        </p:blipFill>
        <p:spPr>
          <a:xfrm>
            <a:off x="1131760" y="294966"/>
            <a:ext cx="4911998" cy="3029319"/>
          </a:xfrm>
          <a:prstGeom prst="rect">
            <a:avLst/>
          </a:prstGeom>
        </p:spPr>
      </p:pic>
      <p:pic>
        <p:nvPicPr>
          <p:cNvPr id="9" name="Picture 8" descr="Chart, histogram&#10;&#10;Description automatically generated">
            <a:extLst>
              <a:ext uri="{FF2B5EF4-FFF2-40B4-BE49-F238E27FC236}">
                <a16:creationId xmlns:a16="http://schemas.microsoft.com/office/drawing/2014/main" id="{6C7FFC03-46BA-5499-251D-AC668F412409}"/>
              </a:ext>
            </a:extLst>
          </p:cNvPr>
          <p:cNvPicPr>
            <a:picLocks noChangeAspect="1"/>
          </p:cNvPicPr>
          <p:nvPr/>
        </p:nvPicPr>
        <p:blipFill>
          <a:blip r:embed="rId4"/>
          <a:stretch>
            <a:fillRect/>
          </a:stretch>
        </p:blipFill>
        <p:spPr>
          <a:xfrm>
            <a:off x="587476" y="3120759"/>
            <a:ext cx="5909185" cy="3545511"/>
          </a:xfrm>
          <a:prstGeom prst="rect">
            <a:avLst/>
          </a:prstGeom>
        </p:spPr>
      </p:pic>
    </p:spTree>
    <p:extLst>
      <p:ext uri="{BB962C8B-B14F-4D97-AF65-F5344CB8AC3E}">
        <p14:creationId xmlns:p14="http://schemas.microsoft.com/office/powerpoint/2010/main" val="176810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338466" y="2489373"/>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Strategy visuals</a:t>
            </a:r>
            <a:br>
              <a:rPr lang="en-US" dirty="0">
                <a:solidFill>
                  <a:srgbClr val="FFFFFF"/>
                </a:solidFill>
              </a:rPr>
            </a:br>
            <a:r>
              <a:rPr lang="en-US" sz="1600" dirty="0">
                <a:solidFill>
                  <a:srgbClr val="FFFFFF"/>
                </a:solidFill>
              </a:rPr>
              <a:t>**1-year window**</a:t>
            </a:r>
          </a:p>
        </p:txBody>
      </p:sp>
      <p:pic>
        <p:nvPicPr>
          <p:cNvPr id="4" name="Picture 3">
            <a:extLst>
              <a:ext uri="{FF2B5EF4-FFF2-40B4-BE49-F238E27FC236}">
                <a16:creationId xmlns:a16="http://schemas.microsoft.com/office/drawing/2014/main" id="{1FB292D6-03AA-6EA1-FCE1-F229CB905875}"/>
              </a:ext>
            </a:extLst>
          </p:cNvPr>
          <p:cNvPicPr>
            <a:picLocks noChangeAspect="1"/>
          </p:cNvPicPr>
          <p:nvPr/>
        </p:nvPicPr>
        <p:blipFill>
          <a:blip r:embed="rId3"/>
          <a:stretch>
            <a:fillRect/>
          </a:stretch>
        </p:blipFill>
        <p:spPr>
          <a:xfrm>
            <a:off x="530352" y="3985167"/>
            <a:ext cx="6477000" cy="2438400"/>
          </a:xfrm>
          <a:prstGeom prst="rect">
            <a:avLst/>
          </a:prstGeom>
        </p:spPr>
      </p:pic>
      <p:pic>
        <p:nvPicPr>
          <p:cNvPr id="8" name="Picture 7" descr="Chart, line chart&#10;&#10;Description automatically generated">
            <a:extLst>
              <a:ext uri="{FF2B5EF4-FFF2-40B4-BE49-F238E27FC236}">
                <a16:creationId xmlns:a16="http://schemas.microsoft.com/office/drawing/2014/main" id="{FE9AA1C1-E4C3-8ACF-8386-7FC1314DCBB4}"/>
              </a:ext>
            </a:extLst>
          </p:cNvPr>
          <p:cNvPicPr>
            <a:picLocks noChangeAspect="1"/>
          </p:cNvPicPr>
          <p:nvPr/>
        </p:nvPicPr>
        <p:blipFill>
          <a:blip r:embed="rId4"/>
          <a:stretch>
            <a:fillRect/>
          </a:stretch>
        </p:blipFill>
        <p:spPr>
          <a:xfrm>
            <a:off x="716597" y="107798"/>
            <a:ext cx="6104510" cy="3662706"/>
          </a:xfrm>
          <a:prstGeom prst="rect">
            <a:avLst/>
          </a:prstGeom>
        </p:spPr>
      </p:pic>
    </p:spTree>
    <p:extLst>
      <p:ext uri="{BB962C8B-B14F-4D97-AF65-F5344CB8AC3E}">
        <p14:creationId xmlns:p14="http://schemas.microsoft.com/office/powerpoint/2010/main" val="659557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F2A9-B154-08AA-6683-D68FBA29973C}"/>
              </a:ext>
            </a:extLst>
          </p:cNvPr>
          <p:cNvSpPr>
            <a:spLocks noGrp="1"/>
          </p:cNvSpPr>
          <p:nvPr>
            <p:ph type="title"/>
          </p:nvPr>
        </p:nvSpPr>
        <p:spPr>
          <a:xfrm>
            <a:off x="2231136" y="2834640"/>
            <a:ext cx="7729728" cy="1188720"/>
          </a:xfrm>
        </p:spPr>
        <p:txBody>
          <a:bodyPr/>
          <a:lstStyle/>
          <a:p>
            <a:r>
              <a:rPr lang="en-US" dirty="0"/>
              <a:t>Questions??</a:t>
            </a:r>
          </a:p>
        </p:txBody>
      </p:sp>
    </p:spTree>
    <p:extLst>
      <p:ext uri="{BB962C8B-B14F-4D97-AF65-F5344CB8AC3E}">
        <p14:creationId xmlns:p14="http://schemas.microsoft.com/office/powerpoint/2010/main" val="49860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804672" y="964692"/>
            <a:ext cx="4476806" cy="1188720"/>
          </a:xfrm>
        </p:spPr>
        <p:txBody>
          <a:bodyPr vert="horz" lIns="182880" tIns="182880" rIns="182880" bIns="182880" rtlCol="0">
            <a:normAutofit/>
          </a:bodyPr>
          <a:lstStyle/>
          <a:p>
            <a:br>
              <a:rPr lang="en-US" sz="2000" dirty="0"/>
            </a:br>
            <a:r>
              <a:rPr lang="en-US" sz="2000" dirty="0"/>
              <a:t>Overview</a:t>
            </a:r>
            <a:br>
              <a:rPr lang="en-US" sz="2000" dirty="0"/>
            </a:br>
            <a:endParaRPr lang="en-US" sz="2000" dirty="0"/>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803244" y="2638044"/>
            <a:ext cx="4492932" cy="3263206"/>
          </a:xfrm>
        </p:spPr>
        <p:txBody>
          <a:bodyPr>
            <a:normAutofit/>
          </a:bodyPr>
          <a:lstStyle/>
          <a:p>
            <a:pPr marL="0" indent="0" algn="ctr">
              <a:buNone/>
            </a:pPr>
            <a:r>
              <a:rPr lang="en-US" i="1" u="sng" dirty="0"/>
              <a:t>Objectives</a:t>
            </a:r>
          </a:p>
          <a:p>
            <a:pPr>
              <a:buFont typeface="Wingdings" panose="05000000000000000000" pitchFamily="2" charset="2"/>
              <a:buChar char="Ø"/>
            </a:pPr>
            <a:r>
              <a:rPr lang="en-US" dirty="0"/>
              <a:t>Create and compare sentiment-based trading (simple), ML strategy, and HODL approach</a:t>
            </a:r>
          </a:p>
          <a:p>
            <a:pPr>
              <a:buFont typeface="Wingdings" panose="05000000000000000000" pitchFamily="2" charset="2"/>
              <a:buChar char="Ø"/>
            </a:pPr>
            <a:r>
              <a:rPr lang="en-US" dirty="0">
                <a:latin typeface="-apple-system"/>
              </a:rPr>
              <a:t>Start with $1,000 base investment to see profits/losses</a:t>
            </a:r>
          </a:p>
          <a:p>
            <a:pPr>
              <a:buFont typeface="Wingdings" panose="05000000000000000000" pitchFamily="2" charset="2"/>
              <a:buChar char="Ø"/>
            </a:pPr>
            <a:r>
              <a:rPr lang="en-US" dirty="0"/>
              <a:t>Time Frame: 1-2 years</a:t>
            </a:r>
          </a:p>
          <a:p>
            <a:pPr marL="0" indent="0">
              <a:buNone/>
            </a:pPr>
            <a:endParaRPr lang="en-US" dirty="0">
              <a:latin typeface="-apple-system"/>
            </a:endParaRPr>
          </a:p>
          <a:p>
            <a:pPr marL="0" indent="0">
              <a:buNone/>
            </a:pPr>
            <a:endParaRPr lang="en-US" dirty="0">
              <a:latin typeface="-apple-system"/>
            </a:endParaRPr>
          </a:p>
          <a:p>
            <a:endParaRPr lang="en-US" dirty="0"/>
          </a:p>
        </p:txBody>
      </p:sp>
      <p:sp>
        <p:nvSpPr>
          <p:cNvPr id="3101" name="Rectangle 3100">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03" name="Rectangle 3102">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The Russian fintech scene in the spotlight - Emerging Europe">
            <a:extLst>
              <a:ext uri="{FF2B5EF4-FFF2-40B4-BE49-F238E27FC236}">
                <a16:creationId xmlns:a16="http://schemas.microsoft.com/office/drawing/2014/main" id="{45C8429F-2FB8-4396-0485-F7862CC7E9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72789" y="2087946"/>
            <a:ext cx="4782312" cy="269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84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7EAFAA4-859B-42B4-AC85-F32CFE695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9085"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7059142" y="640080"/>
            <a:ext cx="4475892" cy="1188720"/>
          </a:xfrm>
          <a:solidFill>
            <a:srgbClr val="FFFFFF"/>
          </a:solidFill>
          <a:ln>
            <a:solidFill>
              <a:srgbClr val="404040"/>
            </a:solidFill>
          </a:ln>
        </p:spPr>
        <p:txBody>
          <a:bodyPr vert="horz" lIns="182880" tIns="182880" rIns="182880" bIns="182880" rtlCol="0" anchor="ctr">
            <a:normAutofit/>
          </a:bodyPr>
          <a:lstStyle/>
          <a:p>
            <a:r>
              <a:rPr lang="en-US" dirty="0"/>
              <a:t>Data PREP &amp; exploration</a:t>
            </a:r>
          </a:p>
        </p:txBody>
      </p:sp>
      <p:sp>
        <p:nvSpPr>
          <p:cNvPr id="2057" name="Rectangle 2056">
            <a:extLst>
              <a:ext uri="{FF2B5EF4-FFF2-40B4-BE49-F238E27FC236}">
                <a16:creationId xmlns:a16="http://schemas.microsoft.com/office/drawing/2014/main" id="{B3855DB9-46C3-47FA-992C-FC2BE58A7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966"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A2B401D5-BF67-49A4-8617-0C6BD886C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777"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at Is Data: Types of Data, and How to Analyze Data [Updated]">
            <a:extLst>
              <a:ext uri="{FF2B5EF4-FFF2-40B4-BE49-F238E27FC236}">
                <a16:creationId xmlns:a16="http://schemas.microsoft.com/office/drawing/2014/main" id="{3E407AA1-C338-3904-A63C-4D4EF970E4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77" r="31916"/>
          <a:stretch/>
        </p:blipFill>
        <p:spPr bwMode="auto">
          <a:xfrm>
            <a:off x="1014467" y="956750"/>
            <a:ext cx="4044230" cy="46033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2A159B-0ABE-3ECE-1988-42F1820053FC}"/>
              </a:ext>
            </a:extLst>
          </p:cNvPr>
          <p:cNvSpPr txBox="1"/>
          <p:nvPr/>
        </p:nvSpPr>
        <p:spPr>
          <a:xfrm>
            <a:off x="6923756" y="1976285"/>
            <a:ext cx="4611277" cy="3924965"/>
          </a:xfrm>
          <a:prstGeom prst="rect">
            <a:avLst/>
          </a:prstGeom>
        </p:spPr>
        <p:txBody>
          <a:bodyPr vert="horz" lIns="91440" tIns="45720" rIns="91440" bIns="45720" rtlCol="0">
            <a:normAutofit fontScale="92500" lnSpcReduction="20000"/>
          </a:bodyPr>
          <a:lstStyle/>
          <a:p>
            <a:pPr marL="285750" indent="-285750" defTabSz="914400">
              <a:spcBef>
                <a:spcPts val="1000"/>
              </a:spcBef>
              <a:buClr>
                <a:schemeClr val="accent2"/>
              </a:buClr>
              <a:buFont typeface="Arial" panose="020B0604020202020204" pitchFamily="34" charset="0"/>
              <a:buChar char="•"/>
            </a:pPr>
            <a:endParaRPr lang="en-US" dirty="0">
              <a:solidFill>
                <a:srgbClr val="FFFFFF"/>
              </a:solidFill>
            </a:endParaRPr>
          </a:p>
          <a:p>
            <a:pPr defTabSz="914400">
              <a:spcBef>
                <a:spcPts val="1000"/>
              </a:spcBef>
              <a:buClr>
                <a:schemeClr val="accent2"/>
              </a:buClr>
            </a:pPr>
            <a:r>
              <a:rPr lang="en-US" dirty="0">
                <a:solidFill>
                  <a:srgbClr val="FFFFFF"/>
                </a:solidFill>
              </a:rPr>
              <a:t>API Sources:</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Fastquant (Crypto volume, prices)</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Alternative.me (Fear &amp; Greed Index)</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Pytrend (Google Search Trends)</a:t>
            </a:r>
          </a:p>
          <a:p>
            <a:pPr defTabSz="914400">
              <a:spcBef>
                <a:spcPts val="1000"/>
              </a:spcBef>
              <a:buClr>
                <a:schemeClr val="accent2"/>
              </a:buClr>
            </a:pPr>
            <a:r>
              <a:rPr lang="en-US" dirty="0">
                <a:solidFill>
                  <a:srgbClr val="FFFFFF"/>
                </a:solidFill>
              </a:rPr>
              <a:t>Modularized into a single for loop</a:t>
            </a:r>
          </a:p>
          <a:p>
            <a:pPr lvl="1" defTabSz="914400">
              <a:spcBef>
                <a:spcPts val="1000"/>
              </a:spcBef>
              <a:buClr>
                <a:schemeClr val="accent2"/>
              </a:buClr>
            </a:pPr>
            <a:r>
              <a:rPr lang="en-US" dirty="0">
                <a:solidFill>
                  <a:srgbClr val="FFFFFF"/>
                </a:solidFill>
              </a:rPr>
              <a:t>• Easily change time frame</a:t>
            </a:r>
          </a:p>
          <a:p>
            <a:pPr lvl="1" defTabSz="914400">
              <a:spcBef>
                <a:spcPts val="1000"/>
              </a:spcBef>
              <a:buClr>
                <a:schemeClr val="accent2"/>
              </a:buClr>
            </a:pPr>
            <a:r>
              <a:rPr lang="en-US" dirty="0">
                <a:solidFill>
                  <a:srgbClr val="FFFFFF"/>
                </a:solidFill>
              </a:rPr>
              <a:t>• Scalability (apply to other cryptos)</a:t>
            </a:r>
          </a:p>
          <a:p>
            <a:pPr defTabSz="914400">
              <a:spcBef>
                <a:spcPts val="1000"/>
              </a:spcBef>
              <a:buClr>
                <a:schemeClr val="accent2"/>
              </a:buClr>
            </a:pPr>
            <a:r>
              <a:rPr lang="en-US" dirty="0">
                <a:solidFill>
                  <a:srgbClr val="FFFFFF"/>
                </a:solidFill>
              </a:rPr>
              <a:t>ML models:</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Support Vector Machine Model (SVM) </a:t>
            </a:r>
          </a:p>
          <a:p>
            <a:pPr marL="285750" indent="-285750" defTabSz="914400">
              <a:spcBef>
                <a:spcPts val="1000"/>
              </a:spcBef>
              <a:buClr>
                <a:schemeClr val="accent2"/>
              </a:buClr>
              <a:buFont typeface="Arial" panose="020B0604020202020204" pitchFamily="34" charset="0"/>
              <a:buChar char="•"/>
            </a:pPr>
            <a:r>
              <a:rPr lang="en-US" dirty="0">
                <a:solidFill>
                  <a:srgbClr val="FFFFFF"/>
                </a:solidFill>
              </a:rPr>
              <a:t>• SciKitLearn*</a:t>
            </a:r>
          </a:p>
          <a:p>
            <a:pPr defTabSz="914400">
              <a:spcBef>
                <a:spcPts val="1000"/>
              </a:spcBef>
              <a:buClr>
                <a:schemeClr val="accent2"/>
              </a:buClr>
            </a:pPr>
            <a:endParaRPr lang="en-US" dirty="0">
              <a:solidFill>
                <a:srgbClr val="FFFFFF"/>
              </a:solidFill>
            </a:endParaRPr>
          </a:p>
        </p:txBody>
      </p:sp>
    </p:spTree>
    <p:extLst>
      <p:ext uri="{BB962C8B-B14F-4D97-AF65-F5344CB8AC3E}">
        <p14:creationId xmlns:p14="http://schemas.microsoft.com/office/powerpoint/2010/main" val="206700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sz="2200"/>
              <a:t>Issues &amp; Trouble Shooting</a:t>
            </a:r>
          </a:p>
        </p:txBody>
      </p:sp>
      <p:sp>
        <p:nvSpPr>
          <p:cNvPr id="3" name="TextBox 2">
            <a:extLst>
              <a:ext uri="{FF2B5EF4-FFF2-40B4-BE49-F238E27FC236}">
                <a16:creationId xmlns:a16="http://schemas.microsoft.com/office/drawing/2014/main" id="{D9B6DDA6-59D5-0F0E-6334-90047796B008}"/>
              </a:ext>
            </a:extLst>
          </p:cNvPr>
          <p:cNvSpPr txBox="1"/>
          <p:nvPr/>
        </p:nvSpPr>
        <p:spPr>
          <a:xfrm>
            <a:off x="803244" y="2638044"/>
            <a:ext cx="3063765" cy="3263206"/>
          </a:xfrm>
          <a:prstGeom prst="rect">
            <a:avLst/>
          </a:prstGeom>
        </p:spPr>
        <p:txBody>
          <a:bodyPr vert="horz" lIns="91440" tIns="45720" rIns="91440" bIns="45720" rtlCol="0">
            <a:normAutofit/>
          </a:bodyPr>
          <a:lstStyle/>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Time constraints</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Data cleanup &amp; preparation</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SciKitLearn errors (version compatibility)</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Limited data (time frame determinant variable)</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Scope Creep</a:t>
            </a:r>
          </a:p>
          <a:p>
            <a:pPr marL="285750"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Only used Cardano (ADA)</a:t>
            </a:r>
          </a:p>
          <a:p>
            <a:pPr marL="742950" lvl="1" indent="-228600" defTabSz="914400">
              <a:lnSpc>
                <a:spcPct val="90000"/>
              </a:lnSpc>
              <a:spcBef>
                <a:spcPts val="1000"/>
              </a:spcBef>
              <a:buClr>
                <a:schemeClr val="accent2"/>
              </a:buClr>
              <a:buFont typeface="Arial" panose="020B0604020202020204" pitchFamily="34" charset="0"/>
              <a:buChar char="•"/>
            </a:pPr>
            <a:r>
              <a:rPr lang="en-US" sz="1500" dirty="0">
                <a:solidFill>
                  <a:schemeClr val="tx1">
                    <a:lumMod val="85000"/>
                    <a:lumOff val="15000"/>
                  </a:schemeClr>
                </a:solidFill>
              </a:rPr>
              <a:t>BTC and ETH excluded</a:t>
            </a:r>
          </a:p>
        </p:txBody>
      </p:sp>
      <p:sp>
        <p:nvSpPr>
          <p:cNvPr id="6151" name="Rectangle 615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Rectangle 615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Data Science vs. Big Data vs. Data Analytics [2022 Edition]">
            <a:extLst>
              <a:ext uri="{FF2B5EF4-FFF2-40B4-BE49-F238E27FC236}">
                <a16:creationId xmlns:a16="http://schemas.microsoft.com/office/drawing/2014/main" id="{069A4A58-7700-1E2C-B83C-A94292B5B6E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3366" y="1689393"/>
            <a:ext cx="6227064" cy="34871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2A159B-0ABE-3ECE-1988-42F1820053FC}"/>
              </a:ext>
            </a:extLst>
          </p:cNvPr>
          <p:cNvSpPr txBox="1"/>
          <p:nvPr/>
        </p:nvSpPr>
        <p:spPr>
          <a:xfrm>
            <a:off x="6923756" y="1976285"/>
            <a:ext cx="4611277" cy="3924965"/>
          </a:xfrm>
          <a:prstGeom prst="rect">
            <a:avLst/>
          </a:prstGeom>
        </p:spPr>
        <p:txBody>
          <a:bodyPr vert="horz" lIns="91440" tIns="45720" rIns="91440" bIns="45720" rtlCol="0">
            <a:normAutofit/>
          </a:bodyPr>
          <a:lstStyle/>
          <a:p>
            <a:pPr defTabSz="914400">
              <a:spcBef>
                <a:spcPts val="1000"/>
              </a:spcBef>
              <a:buClr>
                <a:schemeClr val="accent2"/>
              </a:buClr>
            </a:pPr>
            <a:endParaRPr lang="en-US" dirty="0">
              <a:solidFill>
                <a:srgbClr val="FFFFFF"/>
              </a:solidFill>
            </a:endParaRPr>
          </a:p>
        </p:txBody>
      </p:sp>
    </p:spTree>
    <p:extLst>
      <p:ext uri="{BB962C8B-B14F-4D97-AF65-F5344CB8AC3E}">
        <p14:creationId xmlns:p14="http://schemas.microsoft.com/office/powerpoint/2010/main" val="954477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6" y="1083466"/>
            <a:ext cx="3363974" cy="1495794"/>
          </a:xfrm>
          <a:noFill/>
          <a:ln>
            <a:solidFill>
              <a:schemeClr val="bg1"/>
            </a:solidFill>
          </a:ln>
          <a:effectLst>
            <a:glow rad="152400">
              <a:schemeClr val="bg1">
                <a:alpha val="13000"/>
              </a:schemeClr>
            </a:glow>
          </a:effectLst>
        </p:spPr>
        <p:txBody>
          <a:bodyPr wrap="square">
            <a:normAutofit fontScale="90000"/>
          </a:bodyPr>
          <a:lstStyle/>
          <a:p>
            <a:r>
              <a:rPr lang="en-US" dirty="0">
                <a:solidFill>
                  <a:schemeClr val="bg1"/>
                </a:solidFill>
              </a:rPr>
              <a:t>Indicators using our algorithms </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2983282134"/>
              </p:ext>
            </p:extLst>
          </p:nvPr>
        </p:nvGraphicFramePr>
        <p:xfrm>
          <a:off x="5619750" y="965201"/>
          <a:ext cx="5607050" cy="2463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itle 1">
            <a:extLst>
              <a:ext uri="{FF2B5EF4-FFF2-40B4-BE49-F238E27FC236}">
                <a16:creationId xmlns:a16="http://schemas.microsoft.com/office/drawing/2014/main" id="{58006DCA-439F-57D5-561A-3F72EAE10BB7}"/>
              </a:ext>
            </a:extLst>
          </p:cNvPr>
          <p:cNvSpPr txBox="1">
            <a:spLocks/>
          </p:cNvSpPr>
          <p:nvPr/>
        </p:nvSpPr>
        <p:spPr bwMode="black">
          <a:xfrm>
            <a:off x="173632" y="4278740"/>
            <a:ext cx="4303643" cy="1397679"/>
          </a:xfrm>
          <a:prstGeom prst="rect">
            <a:avLst/>
          </a:prstGeo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Cryptocurrencies used</a:t>
            </a:r>
            <a:endParaRPr lang="en-US" dirty="0">
              <a:solidFill>
                <a:schemeClr val="bg1"/>
              </a:solidFill>
            </a:endParaRPr>
          </a:p>
        </p:txBody>
      </p:sp>
      <p:graphicFrame>
        <p:nvGraphicFramePr>
          <p:cNvPr id="9" name="Content Placeholder 2" descr="Icon Bullets">
            <a:extLst>
              <a:ext uri="{FF2B5EF4-FFF2-40B4-BE49-F238E27FC236}">
                <a16:creationId xmlns:a16="http://schemas.microsoft.com/office/drawing/2014/main" id="{54B25F34-C937-D26E-A361-99A6CE13182E}"/>
              </a:ext>
            </a:extLst>
          </p:cNvPr>
          <p:cNvGraphicFramePr>
            <a:graphicFrameLocks/>
          </p:cNvGraphicFramePr>
          <p:nvPr>
            <p:extLst>
              <p:ext uri="{D42A27DB-BD31-4B8C-83A1-F6EECF244321}">
                <p14:modId xmlns:p14="http://schemas.microsoft.com/office/powerpoint/2010/main" val="3721733502"/>
              </p:ext>
            </p:extLst>
          </p:nvPr>
        </p:nvGraphicFramePr>
        <p:xfrm>
          <a:off x="5593403" y="3624005"/>
          <a:ext cx="5607050" cy="270714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6" name="Straight Connector 5">
            <a:extLst>
              <a:ext uri="{FF2B5EF4-FFF2-40B4-BE49-F238E27FC236}">
                <a16:creationId xmlns:a16="http://schemas.microsoft.com/office/drawing/2014/main" id="{66244759-BF8E-22E9-6821-F70A784182F8}"/>
              </a:ext>
            </a:extLst>
          </p:cNvPr>
          <p:cNvCxnSpPr>
            <a:stCxn id="7" idx="3"/>
          </p:cNvCxnSpPr>
          <p:nvPr/>
        </p:nvCxnSpPr>
        <p:spPr>
          <a:xfrm flipV="1">
            <a:off x="4477275" y="4173794"/>
            <a:ext cx="1116128" cy="803786"/>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94D7B2A9-DBB4-785D-50F7-76048EC1878E}"/>
              </a:ext>
            </a:extLst>
          </p:cNvPr>
          <p:cNvCxnSpPr>
            <a:stCxn id="7" idx="3"/>
          </p:cNvCxnSpPr>
          <p:nvPr/>
        </p:nvCxnSpPr>
        <p:spPr>
          <a:xfrm flipV="1">
            <a:off x="4477275" y="4977579"/>
            <a:ext cx="1116128"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Straight Connector 16">
            <a:extLst>
              <a:ext uri="{FF2B5EF4-FFF2-40B4-BE49-F238E27FC236}">
                <a16:creationId xmlns:a16="http://schemas.microsoft.com/office/drawing/2014/main" id="{0E6B2EF1-FE94-24EC-7DE8-2360FCF75AE1}"/>
              </a:ext>
            </a:extLst>
          </p:cNvPr>
          <p:cNvCxnSpPr>
            <a:stCxn id="7" idx="3"/>
          </p:cNvCxnSpPr>
          <p:nvPr/>
        </p:nvCxnSpPr>
        <p:spPr>
          <a:xfrm>
            <a:off x="4477275" y="4977580"/>
            <a:ext cx="1142475" cy="1039762"/>
          </a:xfrm>
          <a:prstGeom prst="line">
            <a:avLst/>
          </a:prstGeom>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08324168-9872-B5F5-343B-276A68155711}"/>
              </a:ext>
            </a:extLst>
          </p:cNvPr>
          <p:cNvCxnSpPr>
            <a:stCxn id="2" idx="3"/>
          </p:cNvCxnSpPr>
          <p:nvPr/>
        </p:nvCxnSpPr>
        <p:spPr>
          <a:xfrm flipV="1">
            <a:off x="4007440" y="1430594"/>
            <a:ext cx="1585963" cy="400769"/>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F0DB15BE-B47D-4F63-2608-7096F3A18BB3}"/>
              </a:ext>
            </a:extLst>
          </p:cNvPr>
          <p:cNvCxnSpPr>
            <a:stCxn id="2" idx="3"/>
          </p:cNvCxnSpPr>
          <p:nvPr/>
        </p:nvCxnSpPr>
        <p:spPr>
          <a:xfrm>
            <a:off x="4007440" y="1831363"/>
            <a:ext cx="1585963" cy="365738"/>
          </a:xfrm>
          <a:prstGeom prst="line">
            <a:avLst/>
          </a:prstGeom>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35115D67-A243-681E-E2DD-1B4A2C4233C3}"/>
              </a:ext>
            </a:extLst>
          </p:cNvPr>
          <p:cNvCxnSpPr>
            <a:stCxn id="2" idx="3"/>
          </p:cNvCxnSpPr>
          <p:nvPr/>
        </p:nvCxnSpPr>
        <p:spPr>
          <a:xfrm>
            <a:off x="4007440" y="1831363"/>
            <a:ext cx="1612310" cy="1177308"/>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24314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798511" y="640080"/>
            <a:ext cx="4475892" cy="1188720"/>
          </a:xfrm>
          <a:solidFill>
            <a:srgbClr val="FFFFFF"/>
          </a:solidFill>
          <a:ln>
            <a:solidFill>
              <a:srgbClr val="404040"/>
            </a:solidFill>
          </a:ln>
        </p:spPr>
        <p:txBody>
          <a:bodyPr vert="horz" lIns="182880" tIns="182880" rIns="182880" bIns="182880" rtlCol="0">
            <a:normAutofit/>
          </a:bodyPr>
          <a:lstStyle/>
          <a:p>
            <a:br>
              <a:rPr lang="en-US" sz="2000"/>
            </a:br>
            <a:r>
              <a:rPr lang="en-US" sz="2000"/>
              <a:t>Questions</a:t>
            </a:r>
            <a:br>
              <a:rPr lang="en-US" sz="2000"/>
            </a:br>
            <a:endParaRPr lang="en-US" sz="2000"/>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554539" y="2406936"/>
            <a:ext cx="4819773" cy="3665396"/>
          </a:xfrm>
        </p:spPr>
        <p:txBody>
          <a:bodyPr>
            <a:normAutofit/>
          </a:bodyPr>
          <a:lstStyle/>
          <a:p>
            <a:r>
              <a:rPr lang="en-US" dirty="0">
                <a:solidFill>
                  <a:srgbClr val="FFFFFF"/>
                </a:solidFill>
                <a:latin typeface="-apple-system"/>
              </a:rPr>
              <a:t>1. Is it better to buy and hold or develop a trading strategy?</a:t>
            </a:r>
          </a:p>
          <a:p>
            <a:endParaRPr lang="en-US" dirty="0">
              <a:solidFill>
                <a:srgbClr val="FFFFFF"/>
              </a:solidFill>
              <a:latin typeface="-apple-system"/>
            </a:endParaRPr>
          </a:p>
          <a:p>
            <a:r>
              <a:rPr lang="en-US" dirty="0">
                <a:solidFill>
                  <a:srgbClr val="FFFFFF"/>
                </a:solidFill>
                <a:latin typeface="-apple-system"/>
              </a:rPr>
              <a:t>2. Would there be patterns in volatility between the three crypto coins?</a:t>
            </a:r>
          </a:p>
          <a:p>
            <a:endParaRPr lang="en-US" dirty="0">
              <a:solidFill>
                <a:srgbClr val="FFFFFF"/>
              </a:solidFill>
              <a:latin typeface="-apple-system"/>
            </a:endParaRPr>
          </a:p>
          <a:p>
            <a:r>
              <a:rPr lang="en-US" dirty="0">
                <a:solidFill>
                  <a:srgbClr val="FFFFFF"/>
                </a:solidFill>
                <a:latin typeface="-apple-system"/>
              </a:rPr>
              <a:t>3. Can you create a trading strategy to grow or preserve wealth in a bear market?</a:t>
            </a:r>
          </a:p>
          <a:p>
            <a:pPr marL="0" indent="0">
              <a:buNone/>
            </a:pPr>
            <a:endParaRPr lang="en-US" dirty="0">
              <a:solidFill>
                <a:srgbClr val="FFFFFF"/>
              </a:solidFill>
              <a:latin typeface="-apple-system"/>
            </a:endParaRPr>
          </a:p>
          <a:p>
            <a:endParaRPr lang="en-US" dirty="0">
              <a:solidFill>
                <a:srgbClr val="FFFFFF"/>
              </a:solidFill>
            </a:endParaRPr>
          </a:p>
        </p:txBody>
      </p:sp>
      <p:sp>
        <p:nvSpPr>
          <p:cNvPr id="8201" name="Rectangle 8200">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3" name="Rectangle 8202">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What Is Fintech And How Does It Affect How I Bank? – Forbes Advisor">
            <a:extLst>
              <a:ext uri="{FF2B5EF4-FFF2-40B4-BE49-F238E27FC236}">
                <a16:creationId xmlns:a16="http://schemas.microsoft.com/office/drawing/2014/main" id="{0C1A2A5B-3C4B-29C0-1ABF-0506C9F25F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61" r="17731"/>
          <a:stretch/>
        </p:blipFill>
        <p:spPr bwMode="auto">
          <a:xfrm>
            <a:off x="7208520" y="1126397"/>
            <a:ext cx="3867912" cy="4288536"/>
          </a:xfrm>
          <a:prstGeom prst="rect">
            <a:avLst/>
          </a:prstGeom>
          <a:noFill/>
          <a:ln w="3175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714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705839" y="640080"/>
            <a:ext cx="4475892" cy="1188720"/>
          </a:xfrm>
          <a:solidFill>
            <a:srgbClr val="FFFFFF"/>
          </a:solidFill>
          <a:ln>
            <a:solidFill>
              <a:srgbClr val="404040"/>
            </a:solidFill>
          </a:ln>
        </p:spPr>
        <p:txBody>
          <a:bodyPr vert="horz" lIns="182880" tIns="182880" rIns="182880" bIns="182880" rtlCol="0">
            <a:normAutofit/>
          </a:bodyPr>
          <a:lstStyle/>
          <a:p>
            <a:r>
              <a:rPr lang="en-US" sz="2000" dirty="0"/>
              <a:t>ML Training Dataset</a:t>
            </a:r>
          </a:p>
        </p:txBody>
      </p:sp>
      <p:sp>
        <p:nvSpPr>
          <p:cNvPr id="8201" name="Rectangle 8200">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3" name="Rectangle 8202">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What Is Fintech And How Does It Affect How I Bank? – Forbes Advisor">
            <a:extLst>
              <a:ext uri="{FF2B5EF4-FFF2-40B4-BE49-F238E27FC236}">
                <a16:creationId xmlns:a16="http://schemas.microsoft.com/office/drawing/2014/main" id="{0C1A2A5B-3C4B-29C0-1ABF-0506C9F25F5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61" r="17731"/>
          <a:stretch/>
        </p:blipFill>
        <p:spPr bwMode="auto">
          <a:xfrm>
            <a:off x="7208520" y="1126397"/>
            <a:ext cx="3867912" cy="4288536"/>
          </a:xfrm>
          <a:prstGeom prst="rect">
            <a:avLst/>
          </a:prstGeom>
          <a:noFill/>
          <a:ln w="31750">
            <a:no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4C0CFB7-9EE5-BA00-ABDC-601C99BF5AAE}"/>
              </a:ext>
            </a:extLst>
          </p:cNvPr>
          <p:cNvPicPr>
            <a:picLocks noChangeAspect="1"/>
          </p:cNvPicPr>
          <p:nvPr/>
        </p:nvPicPr>
        <p:blipFill>
          <a:blip r:embed="rId4"/>
          <a:stretch>
            <a:fillRect/>
          </a:stretch>
        </p:blipFill>
        <p:spPr>
          <a:xfrm>
            <a:off x="771656" y="2468882"/>
            <a:ext cx="4410075" cy="3590925"/>
          </a:xfrm>
          <a:prstGeom prst="rect">
            <a:avLst/>
          </a:prstGeom>
        </p:spPr>
      </p:pic>
    </p:spTree>
    <p:extLst>
      <p:ext uri="{BB962C8B-B14F-4D97-AF65-F5344CB8AC3E}">
        <p14:creationId xmlns:p14="http://schemas.microsoft.com/office/powerpoint/2010/main" val="345805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221226" y="643467"/>
            <a:ext cx="4203290" cy="1480301"/>
          </a:xfrm>
          <a:noFill/>
          <a:ln>
            <a:solidFill>
              <a:schemeClr val="bg1"/>
            </a:solidFill>
          </a:ln>
        </p:spPr>
        <p:txBody>
          <a:bodyPr vert="horz" wrap="square" lIns="182880" tIns="182880" rIns="182880" bIns="182880" rtlCol="0">
            <a:normAutofit fontScale="90000"/>
          </a:bodyPr>
          <a:lstStyle/>
          <a:p>
            <a:br>
              <a:rPr lang="en-US" dirty="0">
                <a:solidFill>
                  <a:schemeClr val="bg1"/>
                </a:solidFill>
              </a:rPr>
            </a:br>
            <a:r>
              <a:rPr lang="en-US" dirty="0">
                <a:solidFill>
                  <a:schemeClr val="bg1"/>
                </a:solidFill>
              </a:rPr>
              <a:t>Observations &amp; findings</a:t>
            </a:r>
            <a:br>
              <a:rPr lang="en-US" dirty="0">
                <a:solidFill>
                  <a:schemeClr val="bg1"/>
                </a:solidFill>
              </a:rPr>
            </a:br>
            <a:endParaRPr lang="en-US" dirty="0">
              <a:solidFill>
                <a:schemeClr val="bg1"/>
              </a:solidFill>
            </a:endParaRPr>
          </a:p>
        </p:txBody>
      </p:sp>
      <p:sp>
        <p:nvSpPr>
          <p:cNvPr id="3" name="Content Placeholder 2">
            <a:extLst>
              <a:ext uri="{FF2B5EF4-FFF2-40B4-BE49-F238E27FC236}">
                <a16:creationId xmlns:a16="http://schemas.microsoft.com/office/drawing/2014/main" id="{667D1328-A694-4327-A93A-3D919FD65B27}"/>
              </a:ext>
            </a:extLst>
          </p:cNvPr>
          <p:cNvSpPr>
            <a:spLocks noGrp="1"/>
          </p:cNvSpPr>
          <p:nvPr>
            <p:ph idx="1"/>
          </p:nvPr>
        </p:nvSpPr>
        <p:spPr>
          <a:xfrm>
            <a:off x="221226" y="2638043"/>
            <a:ext cx="4203290" cy="3969233"/>
          </a:xfrm>
        </p:spPr>
        <p:txBody>
          <a:bodyPr>
            <a:normAutofit/>
          </a:bodyPr>
          <a:lstStyle/>
          <a:p>
            <a:pPr marL="0" indent="0">
              <a:lnSpc>
                <a:spcPct val="90000"/>
              </a:lnSpc>
              <a:buNone/>
            </a:pPr>
            <a:endParaRPr lang="en-US" sz="1400" dirty="0">
              <a:solidFill>
                <a:schemeClr val="bg1"/>
              </a:solidFill>
              <a:latin typeface="-apple-system"/>
            </a:endParaRPr>
          </a:p>
          <a:p>
            <a:pPr>
              <a:lnSpc>
                <a:spcPct val="90000"/>
              </a:lnSpc>
            </a:pPr>
            <a:endParaRPr lang="en-US" sz="1400" dirty="0">
              <a:solidFill>
                <a:schemeClr val="bg1"/>
              </a:solidFill>
            </a:endParaRPr>
          </a:p>
        </p:txBody>
      </p:sp>
      <p:sp>
        <p:nvSpPr>
          <p:cNvPr id="5" name="TextBox 4">
            <a:extLst>
              <a:ext uri="{FF2B5EF4-FFF2-40B4-BE49-F238E27FC236}">
                <a16:creationId xmlns:a16="http://schemas.microsoft.com/office/drawing/2014/main" id="{48B9D3B8-19DA-AF56-A9DA-0E11AF14388B}"/>
              </a:ext>
            </a:extLst>
          </p:cNvPr>
          <p:cNvSpPr txBox="1"/>
          <p:nvPr/>
        </p:nvSpPr>
        <p:spPr>
          <a:xfrm>
            <a:off x="179930" y="2499000"/>
            <a:ext cx="420329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We had mixed results based on the timeframe we used.</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trading strategies we had were very much determined by the time frame we implemented them due to the market not being an average market with simple swings.  Swings were drastic and in one direction.</a:t>
            </a:r>
          </a:p>
          <a:p>
            <a:pPr marL="285750" indent="-285750">
              <a:buFont typeface="Arial" panose="020B0604020202020204" pitchFamily="34" charset="0"/>
              <a:buChar char="•"/>
            </a:pPr>
            <a:r>
              <a:rPr lang="en-US" dirty="0">
                <a:solidFill>
                  <a:schemeClr val="bg1"/>
                </a:solidFill>
              </a:rPr>
              <a:t>HODL strategy significantly outperformed either trading strategy over 2 years but underperformed both over a 1-year timeframe.</a:t>
            </a:r>
          </a:p>
          <a:p>
            <a:endParaRPr lang="en-US" dirty="0">
              <a:solidFill>
                <a:schemeClr val="bg1"/>
              </a:solidFill>
            </a:endParaRPr>
          </a:p>
          <a:p>
            <a:endParaRPr lang="en-US" dirty="0">
              <a:solidFill>
                <a:schemeClr val="bg1"/>
              </a:solidFill>
            </a:endParaRPr>
          </a:p>
        </p:txBody>
      </p:sp>
      <p:pic>
        <p:nvPicPr>
          <p:cNvPr id="7170" name="Picture 2" descr="Data Digest: AI/ML for Image Recognition, IoT, and Conversation |  Transforming Data with Intelligence">
            <a:extLst>
              <a:ext uri="{FF2B5EF4-FFF2-40B4-BE49-F238E27FC236}">
                <a16:creationId xmlns:a16="http://schemas.microsoft.com/office/drawing/2014/main" id="{657AF0AF-63B1-9D54-3C51-982457435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5741" y="-1"/>
            <a:ext cx="765209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79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338466" y="248937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Strategy visuals</a:t>
            </a:r>
            <a:br>
              <a:rPr lang="en-US" dirty="0">
                <a:solidFill>
                  <a:srgbClr val="FFFFFF"/>
                </a:solidFill>
              </a:rPr>
            </a:br>
            <a:r>
              <a:rPr lang="en-US" sz="1600" dirty="0">
                <a:solidFill>
                  <a:srgbClr val="FFFFFF"/>
                </a:solidFill>
              </a:rPr>
              <a:t>**Heatmap correlations**</a:t>
            </a:r>
          </a:p>
        </p:txBody>
      </p:sp>
      <p:pic>
        <p:nvPicPr>
          <p:cNvPr id="4" name="Picture 3">
            <a:extLst>
              <a:ext uri="{FF2B5EF4-FFF2-40B4-BE49-F238E27FC236}">
                <a16:creationId xmlns:a16="http://schemas.microsoft.com/office/drawing/2014/main" id="{CDA86F8C-B8CB-6433-56B7-191066209094}"/>
              </a:ext>
            </a:extLst>
          </p:cNvPr>
          <p:cNvPicPr>
            <a:picLocks noChangeAspect="1"/>
          </p:cNvPicPr>
          <p:nvPr/>
        </p:nvPicPr>
        <p:blipFill>
          <a:blip r:embed="rId3"/>
          <a:stretch>
            <a:fillRect/>
          </a:stretch>
        </p:blipFill>
        <p:spPr>
          <a:xfrm>
            <a:off x="968502" y="909637"/>
            <a:ext cx="5600700" cy="5038725"/>
          </a:xfrm>
          <a:prstGeom prst="rect">
            <a:avLst/>
          </a:prstGeom>
        </p:spPr>
      </p:pic>
    </p:spTree>
    <p:extLst>
      <p:ext uri="{BB962C8B-B14F-4D97-AF65-F5344CB8AC3E}">
        <p14:creationId xmlns:p14="http://schemas.microsoft.com/office/powerpoint/2010/main" val="328901204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4D5ADA-BB6C-46F4-9A97-3A3D44A9A8A6}">
  <ds:schemaRefs>
    <ds:schemaRef ds:uri="http://schemas.microsoft.com/office/2006/documentManagement/types"/>
    <ds:schemaRef ds:uri="16c05727-aa75-4e4a-9b5f-8a80a1165891"/>
    <ds:schemaRef ds:uri="http://www.w3.org/XML/1998/namespace"/>
    <ds:schemaRef ds:uri="71af3243-3dd4-4a8d-8c0d-dd76da1f02a5"/>
    <ds:schemaRef ds:uri="http://schemas.openxmlformats.org/package/2006/metadata/core-properties"/>
    <ds:schemaRef ds:uri="http://purl.org/dc/elements/1.1/"/>
    <ds:schemaRef ds:uri="http://purl.org/dc/terms/"/>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28223DC-4748-4F7F-8D8D-E4EA5A6C18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Parcel</Template>
  <TotalTime>3161</TotalTime>
  <Words>359</Words>
  <Application>Microsoft Office PowerPoint</Application>
  <PresentationFormat>Widescreen</PresentationFormat>
  <Paragraphs>67</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Gill Sans MT</vt:lpstr>
      <vt:lpstr>Wingdings</vt:lpstr>
      <vt:lpstr>Parcel</vt:lpstr>
      <vt:lpstr>Sentiment trading</vt:lpstr>
      <vt:lpstr> Overview </vt:lpstr>
      <vt:lpstr>Data PREP &amp; exploration</vt:lpstr>
      <vt:lpstr>Issues &amp; Trouble Shooting</vt:lpstr>
      <vt:lpstr>Indicators using our algorithms </vt:lpstr>
      <vt:lpstr> Questions </vt:lpstr>
      <vt:lpstr>ML Training Dataset</vt:lpstr>
      <vt:lpstr> Observations &amp; findings </vt:lpstr>
      <vt:lpstr>Strategy visuals **Heatmap correlations**</vt:lpstr>
      <vt:lpstr>Strategy visuals **ADA Price, 50 day SMA, 100 day SMA**</vt:lpstr>
      <vt:lpstr>Strategy visuals **2-year window**</vt:lpstr>
      <vt:lpstr>Strategy visuals **First 100 days vs last 100 days**</vt:lpstr>
      <vt:lpstr>Strategy visuals **1-year window**</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trading</dc:title>
  <dc:creator>Ameira Khaleq</dc:creator>
  <cp:lastModifiedBy>Justin Leffew</cp:lastModifiedBy>
  <cp:revision>42</cp:revision>
  <dcterms:created xsi:type="dcterms:W3CDTF">2022-06-09T01:05:41Z</dcterms:created>
  <dcterms:modified xsi:type="dcterms:W3CDTF">2022-06-11T15:24:36Z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