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9"/>
  </p:notesMasterIdLst>
  <p:handoutMasterIdLst>
    <p:handoutMasterId r:id="rId20"/>
  </p:handoutMasterIdLst>
  <p:sldIdLst>
    <p:sldId id="256" r:id="rId5"/>
    <p:sldId id="260" r:id="rId6"/>
    <p:sldId id="259" r:id="rId7"/>
    <p:sldId id="264" r:id="rId8"/>
    <p:sldId id="257" r:id="rId9"/>
    <p:sldId id="263" r:id="rId10"/>
    <p:sldId id="262" r:id="rId11"/>
    <p:sldId id="265" r:id="rId12"/>
    <p:sldId id="272" r:id="rId13"/>
    <p:sldId id="267" r:id="rId14"/>
    <p:sldId id="270" r:id="rId15"/>
    <p:sldId id="269"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3D346E-4D8D-4D42-A824-D6B5A44509F7}" v="15" dt="2022-06-11T14:56:04.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9" autoAdjust="0"/>
    <p:restoredTop sz="94660"/>
  </p:normalViewPr>
  <p:slideViewPr>
    <p:cSldViewPr snapToGrid="0">
      <p:cViewPr varScale="1">
        <p:scale>
          <a:sx n="149" d="100"/>
          <a:sy n="149" d="100"/>
        </p:scale>
        <p:origin x="184" y="48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When to Buy</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When to Sell</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When to Hold</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32" custLinFactNeighborY="-1592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Bitcoin (BTC)</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Ethereum (ETH)</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Cardano</a:t>
          </a:r>
          <a:r>
            <a:rPr lang="en-US" noProof="0" dirty="0">
              <a:solidFill>
                <a:schemeClr val="bg1"/>
              </a:solidFill>
              <a:effectLst>
                <a:glow rad="152400">
                  <a:schemeClr val="bg1">
                    <a:alpha val="19000"/>
                  </a:schemeClr>
                </a:glow>
              </a:effectLst>
            </a:rPr>
            <a:t> (ADA)</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Ang="10800000" custFlipVert="1" custFlipHor="1" custScaleX="97326" custScaleY="11413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07050" cy="70377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61019" y="206778"/>
          <a:ext cx="290816" cy="290816"/>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12855" y="300"/>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Buy</a:t>
          </a:r>
        </a:p>
      </dsp:txBody>
      <dsp:txXfrm>
        <a:off x="812855" y="300"/>
        <a:ext cx="4794194" cy="703770"/>
      </dsp:txXfrm>
    </dsp:sp>
    <dsp:sp modelId="{79919C57-A32A-40F6-B106-B4E0CE644E4C}">
      <dsp:nvSpPr>
        <dsp:cNvPr id="0" name=""/>
        <dsp:cNvSpPr/>
      </dsp:nvSpPr>
      <dsp:spPr>
        <a:xfrm>
          <a:off x="0" y="880014"/>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61019" y="1086491"/>
          <a:ext cx="290816" cy="290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12855" y="880014"/>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Sell</a:t>
          </a:r>
        </a:p>
      </dsp:txBody>
      <dsp:txXfrm>
        <a:off x="812855" y="880014"/>
        <a:ext cx="4794194" cy="703770"/>
      </dsp:txXfrm>
    </dsp:sp>
    <dsp:sp modelId="{436A8B1C-2D30-44BB-9150-7099503C8960}">
      <dsp:nvSpPr>
        <dsp:cNvPr id="0" name=""/>
        <dsp:cNvSpPr/>
      </dsp:nvSpPr>
      <dsp:spPr>
        <a:xfrm>
          <a:off x="0" y="1759728"/>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74238" y="1979424"/>
          <a:ext cx="264379" cy="264379"/>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12855" y="1759728"/>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Hold</a:t>
          </a:r>
        </a:p>
      </dsp:txBody>
      <dsp:txXfrm>
        <a:off x="812855" y="1759728"/>
        <a:ext cx="4794194" cy="703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30"/>
          <a:ext cx="5607050" cy="773282"/>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rot="10800000" flipH="1" flipV="1">
          <a:off x="239604" y="144254"/>
          <a:ext cx="413932" cy="4854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93140" y="330"/>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Bitcoin (BTC)</a:t>
          </a:r>
        </a:p>
      </dsp:txBody>
      <dsp:txXfrm>
        <a:off x="893140" y="330"/>
        <a:ext cx="4713909" cy="773282"/>
      </dsp:txXfrm>
    </dsp:sp>
    <dsp:sp modelId="{79919C57-A32A-40F6-B106-B4E0CE644E4C}">
      <dsp:nvSpPr>
        <dsp:cNvPr id="0" name=""/>
        <dsp:cNvSpPr/>
      </dsp:nvSpPr>
      <dsp:spPr>
        <a:xfrm>
          <a:off x="0" y="966932"/>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6800" y="1193803"/>
          <a:ext cx="319540" cy="3195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93140" y="966932"/>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Ethereum (ETH)</a:t>
          </a:r>
        </a:p>
      </dsp:txBody>
      <dsp:txXfrm>
        <a:off x="893140" y="966932"/>
        <a:ext cx="4713909" cy="773282"/>
      </dsp:txXfrm>
    </dsp:sp>
    <dsp:sp modelId="{436A8B1C-2D30-44BB-9150-7099503C8960}">
      <dsp:nvSpPr>
        <dsp:cNvPr id="0" name=""/>
        <dsp:cNvSpPr/>
      </dsp:nvSpPr>
      <dsp:spPr>
        <a:xfrm>
          <a:off x="0" y="1933535"/>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01324" y="2174930"/>
          <a:ext cx="290491" cy="2904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93140" y="1933535"/>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Cardano</a:t>
          </a:r>
          <a:r>
            <a:rPr lang="en-US" sz="2500" kern="1200" noProof="0" dirty="0">
              <a:solidFill>
                <a:schemeClr val="bg1"/>
              </a:solidFill>
              <a:effectLst>
                <a:glow rad="152400">
                  <a:schemeClr val="bg1">
                    <a:alpha val="19000"/>
                  </a:schemeClr>
                </a:glow>
              </a:effectLst>
            </a:rPr>
            <a:t> (ADA)</a:t>
          </a:r>
        </a:p>
      </dsp:txBody>
      <dsp:txXfrm>
        <a:off x="893140" y="1933535"/>
        <a:ext cx="4713909" cy="7732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6/11/22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6/11/22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291066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7715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1977252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2035080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111773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96639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73924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398830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203670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6/11/22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6/11/22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6/11/22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6/11/22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6/11/22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6/11/22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6/11/22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6/11/22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5" name="Rectangle 1024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4269282"/>
            <a:ext cx="8991600" cy="1264762"/>
          </a:xfrm>
        </p:spPr>
        <p:txBody>
          <a:bodyPr>
            <a:normAutofit/>
          </a:bodyPr>
          <a:lstStyle/>
          <a:p>
            <a:r>
              <a:rPr lang="en-US" sz="3200"/>
              <a:t>Sentiment trading</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5688535"/>
            <a:ext cx="6801612" cy="536125"/>
          </a:xfrm>
        </p:spPr>
        <p:txBody>
          <a:bodyPr>
            <a:normAutofit/>
          </a:bodyPr>
          <a:lstStyle/>
          <a:p>
            <a:r>
              <a:rPr lang="en-US" sz="1800">
                <a:solidFill>
                  <a:srgbClr val="FFFFFF"/>
                </a:solidFill>
              </a:rPr>
              <a:t>Jeff Brinker, Justin Leffew,  Ameira Khaleq</a:t>
            </a:r>
          </a:p>
        </p:txBody>
      </p:sp>
      <p:pic>
        <p:nvPicPr>
          <p:cNvPr id="10244" name="Picture 4" descr="Fintech Pressure on Internal Audit | Corporate Compliance Insights">
            <a:extLst>
              <a:ext uri="{FF2B5EF4-FFF2-40B4-BE49-F238E27FC236}">
                <a16:creationId xmlns:a16="http://schemas.microsoft.com/office/drawing/2014/main" id="{D753CFB7-BD38-4AFA-FA6F-5735613D27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8404" y="640078"/>
            <a:ext cx="5895191" cy="330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504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A4FA570F-64B5-362F-1D8B-536CAB111972}"/>
              </a:ext>
            </a:extLst>
          </p:cNvPr>
          <p:cNvPicPr>
            <a:picLocks noChangeAspect="1"/>
          </p:cNvPicPr>
          <p:nvPr/>
        </p:nvPicPr>
        <p:blipFill>
          <a:blip r:embed="rId3"/>
          <a:stretch>
            <a:fillRect/>
          </a:stretch>
        </p:blipFill>
        <p:spPr>
          <a:xfrm>
            <a:off x="381000" y="0"/>
            <a:ext cx="11430000" cy="6858000"/>
          </a:xfrm>
          <a:prstGeom prst="rect">
            <a:avLst/>
          </a:prstGeom>
        </p:spPr>
      </p:pic>
    </p:spTree>
    <p:extLst>
      <p:ext uri="{BB962C8B-B14F-4D97-AF65-F5344CB8AC3E}">
        <p14:creationId xmlns:p14="http://schemas.microsoft.com/office/powerpoint/2010/main" val="312085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 histogram&#10;&#10;Description automatically generated">
            <a:extLst>
              <a:ext uri="{FF2B5EF4-FFF2-40B4-BE49-F238E27FC236}">
                <a16:creationId xmlns:a16="http://schemas.microsoft.com/office/drawing/2014/main" id="{A3D0DA23-6E0C-E2BD-1EC5-8C383E34880F}"/>
              </a:ext>
            </a:extLst>
          </p:cNvPr>
          <p:cNvPicPr>
            <a:picLocks noChangeAspect="1"/>
          </p:cNvPicPr>
          <p:nvPr/>
        </p:nvPicPr>
        <p:blipFill>
          <a:blip r:embed="rId3"/>
          <a:stretch>
            <a:fillRect/>
          </a:stretch>
        </p:blipFill>
        <p:spPr>
          <a:xfrm>
            <a:off x="381000" y="0"/>
            <a:ext cx="11430000" cy="6858000"/>
          </a:xfrm>
          <a:prstGeom prst="rect">
            <a:avLst/>
          </a:prstGeom>
        </p:spPr>
      </p:pic>
    </p:spTree>
    <p:extLst>
      <p:ext uri="{BB962C8B-B14F-4D97-AF65-F5344CB8AC3E}">
        <p14:creationId xmlns:p14="http://schemas.microsoft.com/office/powerpoint/2010/main" val="158133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7A1017CF-231E-DD16-605B-3645E7F8A3A9}"/>
              </a:ext>
            </a:extLst>
          </p:cNvPr>
          <p:cNvPicPr>
            <a:picLocks noChangeAspect="1"/>
          </p:cNvPicPr>
          <p:nvPr/>
        </p:nvPicPr>
        <p:blipFill>
          <a:blip r:embed="rId3"/>
          <a:stretch>
            <a:fillRect/>
          </a:stretch>
        </p:blipFill>
        <p:spPr>
          <a:xfrm>
            <a:off x="381000" y="0"/>
            <a:ext cx="11430000" cy="6858000"/>
          </a:xfrm>
          <a:prstGeom prst="rect">
            <a:avLst/>
          </a:prstGeom>
        </p:spPr>
      </p:pic>
    </p:spTree>
    <p:extLst>
      <p:ext uri="{BB962C8B-B14F-4D97-AF65-F5344CB8AC3E}">
        <p14:creationId xmlns:p14="http://schemas.microsoft.com/office/powerpoint/2010/main" val="149235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EADC47D3-B044-A68C-A33E-54FCA837EB5F}"/>
              </a:ext>
            </a:extLst>
          </p:cNvPr>
          <p:cNvPicPr>
            <a:picLocks noChangeAspect="1"/>
          </p:cNvPicPr>
          <p:nvPr/>
        </p:nvPicPr>
        <p:blipFill>
          <a:blip r:embed="rId3"/>
          <a:stretch>
            <a:fillRect/>
          </a:stretch>
        </p:blipFill>
        <p:spPr>
          <a:xfrm>
            <a:off x="381000" y="0"/>
            <a:ext cx="11430000" cy="6858000"/>
          </a:xfrm>
          <a:prstGeom prst="rect">
            <a:avLst/>
          </a:prstGeom>
        </p:spPr>
      </p:pic>
    </p:spTree>
    <p:extLst>
      <p:ext uri="{BB962C8B-B14F-4D97-AF65-F5344CB8AC3E}">
        <p14:creationId xmlns:p14="http://schemas.microsoft.com/office/powerpoint/2010/main" val="413944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F2A9-B154-08AA-6683-D68FBA2997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2BD3F3-B175-D080-2BE4-E4FAD7533F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860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64692"/>
            <a:ext cx="4476806" cy="1188720"/>
          </a:xfrm>
        </p:spPr>
        <p:txBody>
          <a:bodyPr vert="horz" lIns="182880" tIns="182880" rIns="182880" bIns="182880" rtlCol="0">
            <a:normAutofit/>
          </a:bodyPr>
          <a:lstStyle/>
          <a:p>
            <a:br>
              <a:rPr lang="en-US" sz="2000" dirty="0"/>
            </a:br>
            <a:r>
              <a:rPr lang="en-US" sz="2000" dirty="0"/>
              <a:t>Overview</a:t>
            </a:r>
            <a:br>
              <a:rPr lang="en-US" sz="2000" dirty="0"/>
            </a:br>
            <a:endParaRPr lang="en-US" sz="2000" dirty="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3244" y="2638044"/>
            <a:ext cx="4492932" cy="3263206"/>
          </a:xfrm>
        </p:spPr>
        <p:txBody>
          <a:bodyPr>
            <a:normAutofit/>
          </a:bodyPr>
          <a:lstStyle/>
          <a:p>
            <a:r>
              <a:rPr lang="en-US" dirty="0"/>
              <a:t>Objective:</a:t>
            </a:r>
          </a:p>
          <a:p>
            <a:pPr lvl="1"/>
            <a:r>
              <a:rPr lang="en-US" dirty="0"/>
              <a:t>Create and compare sentiment-based trading (simple), ML strategy, and HODL approach</a:t>
            </a:r>
          </a:p>
          <a:p>
            <a:r>
              <a:rPr lang="en-US" dirty="0">
                <a:latin typeface="-apple-system"/>
              </a:rPr>
              <a:t>Start with $1,000 base investment to see profits/losses</a:t>
            </a:r>
          </a:p>
          <a:p>
            <a:r>
              <a:rPr lang="en-US" dirty="0"/>
              <a:t>Time Frame: 1-2 years</a:t>
            </a:r>
          </a:p>
          <a:p>
            <a:pPr marL="0" indent="0">
              <a:buNone/>
            </a:pPr>
            <a:endParaRPr lang="en-US" dirty="0">
              <a:latin typeface="-apple-system"/>
            </a:endParaRPr>
          </a:p>
          <a:p>
            <a:pPr marL="0" indent="0">
              <a:buNone/>
            </a:pPr>
            <a:endParaRPr lang="en-US" dirty="0">
              <a:latin typeface="-apple-system"/>
            </a:endParaRPr>
          </a:p>
          <a:p>
            <a:endParaRPr lang="en-US" dirty="0"/>
          </a:p>
        </p:txBody>
      </p:sp>
      <p:sp>
        <p:nvSpPr>
          <p:cNvPr id="3101" name="Rectangle 310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3" name="Rectangle 310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The Russian fintech scene in the spotlight - Emerging Europe">
            <a:extLst>
              <a:ext uri="{FF2B5EF4-FFF2-40B4-BE49-F238E27FC236}">
                <a16:creationId xmlns:a16="http://schemas.microsoft.com/office/drawing/2014/main" id="{45C8429F-2FB8-4396-0485-F7862CC7E9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789" y="2087946"/>
            <a:ext cx="4782312" cy="269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7059142" y="640080"/>
            <a:ext cx="4475892" cy="1188720"/>
          </a:xfrm>
          <a:solidFill>
            <a:srgbClr val="FFFFFF"/>
          </a:solidFill>
          <a:ln>
            <a:solidFill>
              <a:srgbClr val="404040"/>
            </a:solidFill>
          </a:ln>
        </p:spPr>
        <p:txBody>
          <a:bodyPr vert="horz" lIns="182880" tIns="182880" rIns="182880" bIns="182880" rtlCol="0" anchor="ctr">
            <a:normAutofit/>
          </a:bodyPr>
          <a:lstStyle/>
          <a:p>
            <a:r>
              <a:rPr lang="en-US" dirty="0"/>
              <a:t>Data PREP &amp; exploration</a:t>
            </a:r>
          </a:p>
        </p:txBody>
      </p:sp>
      <p:sp>
        <p:nvSpPr>
          <p:cNvPr id="2057" name="Rectangle 2056">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Data: Types of Data, and How to Analyze Data [Updated]">
            <a:extLst>
              <a:ext uri="{FF2B5EF4-FFF2-40B4-BE49-F238E27FC236}">
                <a16:creationId xmlns:a16="http://schemas.microsoft.com/office/drawing/2014/main" id="{3E407AA1-C338-3904-A63C-4D4EF970E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7" r="31916"/>
          <a:stretch/>
        </p:blipFill>
        <p:spPr bwMode="auto">
          <a:xfrm>
            <a:off x="1014467" y="956750"/>
            <a:ext cx="4044230" cy="46033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fontScale="92500" lnSpcReduction="20000"/>
          </a:bodyPr>
          <a:lstStyle/>
          <a:p>
            <a:pPr marL="285750" indent="-285750" defTabSz="914400">
              <a:spcBef>
                <a:spcPts val="1000"/>
              </a:spcBef>
              <a:buClr>
                <a:schemeClr val="accent2"/>
              </a:buClr>
              <a:buFont typeface="Arial" panose="020B0604020202020204" pitchFamily="34" charset="0"/>
              <a:buChar char="•"/>
            </a:pPr>
            <a:endParaRPr lang="en-US" dirty="0">
              <a:solidFill>
                <a:srgbClr val="FFFFFF"/>
              </a:solidFill>
            </a:endParaRPr>
          </a:p>
          <a:p>
            <a:pPr defTabSz="914400">
              <a:spcBef>
                <a:spcPts val="1000"/>
              </a:spcBef>
              <a:buClr>
                <a:schemeClr val="accent2"/>
              </a:buClr>
            </a:pPr>
            <a:r>
              <a:rPr lang="en-US" dirty="0">
                <a:solidFill>
                  <a:srgbClr val="FFFFFF"/>
                </a:solidFill>
              </a:rPr>
              <a:t>API Sources: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Fastquant</a:t>
            </a:r>
            <a:r>
              <a:rPr lang="en-US" dirty="0">
                <a:solidFill>
                  <a:srgbClr val="FFFFFF"/>
                </a:solidFill>
              </a:rPr>
              <a:t> (Crypto volume, prices)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Alternative.me</a:t>
            </a:r>
            <a:r>
              <a:rPr lang="en-US" dirty="0">
                <a:solidFill>
                  <a:srgbClr val="FFFFFF"/>
                </a:solidFill>
              </a:rPr>
              <a:t> (Fear &amp; Greed Index)</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Pytrend</a:t>
            </a:r>
            <a:r>
              <a:rPr lang="en-US" dirty="0">
                <a:solidFill>
                  <a:srgbClr val="FFFFFF"/>
                </a:solidFill>
              </a:rPr>
              <a:t> (Google Search Trends)</a:t>
            </a:r>
          </a:p>
          <a:p>
            <a:pPr defTabSz="914400">
              <a:spcBef>
                <a:spcPts val="1000"/>
              </a:spcBef>
              <a:buClr>
                <a:schemeClr val="accent2"/>
              </a:buClr>
            </a:pPr>
            <a:r>
              <a:rPr lang="en-US" dirty="0">
                <a:solidFill>
                  <a:srgbClr val="FFFFFF"/>
                </a:solidFill>
              </a:rPr>
              <a:t>Modularized into a single for loop</a:t>
            </a:r>
          </a:p>
          <a:p>
            <a:pPr lvl="1" defTabSz="914400">
              <a:spcBef>
                <a:spcPts val="1000"/>
              </a:spcBef>
              <a:buClr>
                <a:schemeClr val="accent2"/>
              </a:buClr>
            </a:pPr>
            <a:r>
              <a:rPr lang="en-US" dirty="0">
                <a:solidFill>
                  <a:srgbClr val="FFFFFF"/>
                </a:solidFill>
              </a:rPr>
              <a:t>• Easily change time frame</a:t>
            </a:r>
          </a:p>
          <a:p>
            <a:pPr lvl="1" defTabSz="914400">
              <a:spcBef>
                <a:spcPts val="1000"/>
              </a:spcBef>
              <a:buClr>
                <a:schemeClr val="accent2"/>
              </a:buClr>
            </a:pPr>
            <a:r>
              <a:rPr lang="en-US" dirty="0">
                <a:solidFill>
                  <a:srgbClr val="FFFFFF"/>
                </a:solidFill>
              </a:rPr>
              <a:t>• Scalability (apply to other cryptos)</a:t>
            </a:r>
          </a:p>
          <a:p>
            <a:pPr defTabSz="914400">
              <a:spcBef>
                <a:spcPts val="1000"/>
              </a:spcBef>
              <a:buClr>
                <a:schemeClr val="accent2"/>
              </a:buClr>
            </a:pPr>
            <a:r>
              <a:rPr lang="en-US" dirty="0">
                <a:solidFill>
                  <a:srgbClr val="FFFFFF"/>
                </a:solidFill>
              </a:rPr>
              <a:t>ML models: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Support Vector Machine Model (SVM) </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t>
            </a:r>
            <a:r>
              <a:rPr lang="en-US" dirty="0" err="1">
                <a:solidFill>
                  <a:srgbClr val="FFFFFF"/>
                </a:solidFill>
              </a:rPr>
              <a:t>SciKitLearn</a:t>
            </a:r>
            <a:r>
              <a:rPr lang="en-US" dirty="0">
                <a:solidFill>
                  <a:srgbClr val="FFFFFF"/>
                </a:solidFill>
              </a:rPr>
              <a:t>*</a:t>
            </a:r>
          </a:p>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20670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200"/>
              <a:t>Issues &amp; Trouble Shooting</a:t>
            </a:r>
          </a:p>
        </p:txBody>
      </p:sp>
      <p:sp>
        <p:nvSpPr>
          <p:cNvPr id="3" name="TextBox 2">
            <a:extLst>
              <a:ext uri="{FF2B5EF4-FFF2-40B4-BE49-F238E27FC236}">
                <a16:creationId xmlns:a16="http://schemas.microsoft.com/office/drawing/2014/main" id="{D9B6DDA6-59D5-0F0E-6334-90047796B008}"/>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Time constraints</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Data cleanup &amp; preparation</a:t>
            </a:r>
          </a:p>
          <a:p>
            <a:pPr marL="285750" indent="-228600" defTabSz="914400">
              <a:lnSpc>
                <a:spcPct val="90000"/>
              </a:lnSpc>
              <a:spcBef>
                <a:spcPts val="1000"/>
              </a:spcBef>
              <a:buClr>
                <a:schemeClr val="accent2"/>
              </a:buClr>
              <a:buFont typeface="Arial" panose="020B0604020202020204" pitchFamily="34" charset="0"/>
              <a:buChar char="•"/>
            </a:pPr>
            <a:r>
              <a:rPr lang="en-US" sz="1500" dirty="0" err="1">
                <a:solidFill>
                  <a:schemeClr val="tx1">
                    <a:lumMod val="85000"/>
                    <a:lumOff val="15000"/>
                  </a:schemeClr>
                </a:solidFill>
              </a:rPr>
              <a:t>SciKitLearn</a:t>
            </a:r>
            <a:r>
              <a:rPr lang="en-US" sz="1500" dirty="0">
                <a:solidFill>
                  <a:schemeClr val="tx1">
                    <a:lumMod val="85000"/>
                    <a:lumOff val="15000"/>
                  </a:schemeClr>
                </a:solidFill>
              </a:rPr>
              <a:t> errors (version compatibility)</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Limited data (time frame determinant variable)</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Scope Creep</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Only used </a:t>
            </a:r>
            <a:r>
              <a:rPr lang="en-US" sz="1500" dirty="0" err="1">
                <a:solidFill>
                  <a:schemeClr val="tx1">
                    <a:lumMod val="85000"/>
                    <a:lumOff val="15000"/>
                  </a:schemeClr>
                </a:solidFill>
              </a:rPr>
              <a:t>Cardano</a:t>
            </a:r>
            <a:r>
              <a:rPr lang="en-US" sz="1500" dirty="0">
                <a:solidFill>
                  <a:schemeClr val="tx1">
                    <a:lumMod val="85000"/>
                    <a:lumOff val="15000"/>
                  </a:schemeClr>
                </a:solidFill>
              </a:rPr>
              <a:t> (ADA)</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BTC and ETH excluded</a:t>
            </a:r>
          </a:p>
        </p:txBody>
      </p:sp>
      <p:sp>
        <p:nvSpPr>
          <p:cNvPr id="6151" name="Rectangle 615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ata Science vs. Big Data vs. Data Analytics [2022 Edition]">
            <a:extLst>
              <a:ext uri="{FF2B5EF4-FFF2-40B4-BE49-F238E27FC236}">
                <a16:creationId xmlns:a16="http://schemas.microsoft.com/office/drawing/2014/main" id="{069A4A58-7700-1E2C-B83C-A94292B5B6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1689393"/>
            <a:ext cx="6227064" cy="3487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95447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6" y="1083466"/>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Indicators using our algorithms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983282134"/>
              </p:ext>
            </p:extLst>
          </p:nvPr>
        </p:nvGraphicFramePr>
        <p:xfrm>
          <a:off x="5619750" y="965201"/>
          <a:ext cx="5607050" cy="246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58006DCA-439F-57D5-561A-3F72EAE10BB7}"/>
              </a:ext>
            </a:extLst>
          </p:cNvPr>
          <p:cNvSpPr txBox="1">
            <a:spLocks/>
          </p:cNvSpPr>
          <p:nvPr/>
        </p:nvSpPr>
        <p:spPr bwMode="black">
          <a:xfrm>
            <a:off x="173632" y="4278740"/>
            <a:ext cx="4303643" cy="1397679"/>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Cryptocurrencies used</a:t>
            </a:r>
            <a:endParaRPr lang="en-US" dirty="0">
              <a:solidFill>
                <a:schemeClr val="bg1"/>
              </a:solidFill>
            </a:endParaRPr>
          </a:p>
        </p:txBody>
      </p:sp>
      <p:graphicFrame>
        <p:nvGraphicFramePr>
          <p:cNvPr id="9" name="Content Placeholder 2" descr="Icon Bullets">
            <a:extLst>
              <a:ext uri="{FF2B5EF4-FFF2-40B4-BE49-F238E27FC236}">
                <a16:creationId xmlns:a16="http://schemas.microsoft.com/office/drawing/2014/main" id="{54B25F34-C937-D26E-A361-99A6CE13182E}"/>
              </a:ext>
            </a:extLst>
          </p:cNvPr>
          <p:cNvGraphicFramePr>
            <a:graphicFrameLocks/>
          </p:cNvGraphicFramePr>
          <p:nvPr>
            <p:extLst>
              <p:ext uri="{D42A27DB-BD31-4B8C-83A1-F6EECF244321}">
                <p14:modId xmlns:p14="http://schemas.microsoft.com/office/powerpoint/2010/main" val="3721733502"/>
              </p:ext>
            </p:extLst>
          </p:nvPr>
        </p:nvGraphicFramePr>
        <p:xfrm>
          <a:off x="5593403" y="3624005"/>
          <a:ext cx="5607050" cy="27071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6" name="Straight Connector 5">
            <a:extLst>
              <a:ext uri="{FF2B5EF4-FFF2-40B4-BE49-F238E27FC236}">
                <a16:creationId xmlns:a16="http://schemas.microsoft.com/office/drawing/2014/main" id="{66244759-BF8E-22E9-6821-F70A784182F8}"/>
              </a:ext>
            </a:extLst>
          </p:cNvPr>
          <p:cNvCxnSpPr>
            <a:stCxn id="7" idx="3"/>
          </p:cNvCxnSpPr>
          <p:nvPr/>
        </p:nvCxnSpPr>
        <p:spPr>
          <a:xfrm flipV="1">
            <a:off x="4477275" y="4173794"/>
            <a:ext cx="1116128" cy="803786"/>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94D7B2A9-DBB4-785D-50F7-76048EC1878E}"/>
              </a:ext>
            </a:extLst>
          </p:cNvPr>
          <p:cNvCxnSpPr>
            <a:stCxn id="7" idx="3"/>
          </p:cNvCxnSpPr>
          <p:nvPr/>
        </p:nvCxnSpPr>
        <p:spPr>
          <a:xfrm flipV="1">
            <a:off x="4477275" y="4977579"/>
            <a:ext cx="1116128"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E6B2EF1-FE94-24EC-7DE8-2360FCF75AE1}"/>
              </a:ext>
            </a:extLst>
          </p:cNvPr>
          <p:cNvCxnSpPr>
            <a:stCxn id="7" idx="3"/>
          </p:cNvCxnSpPr>
          <p:nvPr/>
        </p:nvCxnSpPr>
        <p:spPr>
          <a:xfrm>
            <a:off x="4477275" y="4977580"/>
            <a:ext cx="1142475" cy="1039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08324168-9872-B5F5-343B-276A68155711}"/>
              </a:ext>
            </a:extLst>
          </p:cNvPr>
          <p:cNvCxnSpPr>
            <a:stCxn id="2" idx="3"/>
          </p:cNvCxnSpPr>
          <p:nvPr/>
        </p:nvCxnSpPr>
        <p:spPr>
          <a:xfrm flipV="1">
            <a:off x="4007440" y="1430594"/>
            <a:ext cx="1585963" cy="4007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0DB15BE-B47D-4F63-2608-7096F3A18BB3}"/>
              </a:ext>
            </a:extLst>
          </p:cNvPr>
          <p:cNvCxnSpPr>
            <a:stCxn id="2" idx="3"/>
          </p:cNvCxnSpPr>
          <p:nvPr/>
        </p:nvCxnSpPr>
        <p:spPr>
          <a:xfrm>
            <a:off x="4007440" y="1831363"/>
            <a:ext cx="1585963" cy="3657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5115D67-A243-681E-E2DD-1B4A2C4233C3}"/>
              </a:ext>
            </a:extLst>
          </p:cNvPr>
          <p:cNvCxnSpPr>
            <a:stCxn id="2" idx="3"/>
          </p:cNvCxnSpPr>
          <p:nvPr/>
        </p:nvCxnSpPr>
        <p:spPr>
          <a:xfrm>
            <a:off x="4007440" y="1831363"/>
            <a:ext cx="1612310" cy="117730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431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182880" tIns="182880" rIns="182880" bIns="182880" rtlCol="0">
            <a:normAutofit/>
          </a:bodyPr>
          <a:lstStyle/>
          <a:p>
            <a:br>
              <a:rPr lang="en-US" sz="2000"/>
            </a:br>
            <a:r>
              <a:rPr lang="en-US" sz="2000"/>
              <a:t>Questions</a:t>
            </a:r>
            <a:br>
              <a:rPr lang="en-US" sz="2000"/>
            </a:br>
            <a:endParaRPr lang="en-US" sz="200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4672" y="2858703"/>
            <a:ext cx="4475892" cy="3042547"/>
          </a:xfrm>
        </p:spPr>
        <p:txBody>
          <a:bodyPr>
            <a:normAutofit/>
          </a:bodyPr>
          <a:lstStyle/>
          <a:p>
            <a:r>
              <a:rPr lang="en-US" dirty="0">
                <a:solidFill>
                  <a:srgbClr val="FFFFFF"/>
                </a:solidFill>
                <a:latin typeface="-apple-system"/>
              </a:rPr>
              <a:t>Is it better to buy and hold or develop a trading strategy?</a:t>
            </a:r>
          </a:p>
          <a:p>
            <a:endParaRPr lang="en-US" dirty="0">
              <a:solidFill>
                <a:srgbClr val="FFFFFF"/>
              </a:solidFill>
              <a:latin typeface="-apple-system"/>
            </a:endParaRPr>
          </a:p>
          <a:p>
            <a:r>
              <a:rPr lang="en-US" dirty="0">
                <a:solidFill>
                  <a:srgbClr val="FFFFFF"/>
                </a:solidFill>
                <a:latin typeface="-apple-system"/>
              </a:rPr>
              <a:t>Would there be patterns in volatility between the three crypto coins?</a:t>
            </a:r>
          </a:p>
          <a:p>
            <a:endParaRPr lang="en-US" dirty="0">
              <a:solidFill>
                <a:srgbClr val="FFFFFF"/>
              </a:solidFill>
              <a:latin typeface="-apple-system"/>
            </a:endParaRPr>
          </a:p>
          <a:p>
            <a:r>
              <a:rPr lang="en-US" dirty="0">
                <a:solidFill>
                  <a:srgbClr val="FFFFFF"/>
                </a:solidFill>
                <a:latin typeface="-apple-system"/>
              </a:rPr>
              <a:t>Can you use a trading strategy to grow in a bear market?</a:t>
            </a:r>
          </a:p>
          <a:p>
            <a:pPr marL="0" indent="0">
              <a:buNone/>
            </a:pPr>
            <a:endParaRPr lang="en-US" dirty="0">
              <a:solidFill>
                <a:srgbClr val="FFFFFF"/>
              </a:solidFill>
              <a:latin typeface="-apple-system"/>
            </a:endParaRPr>
          </a:p>
          <a:p>
            <a:endParaRPr lang="en-US" dirty="0">
              <a:solidFill>
                <a:srgbClr val="FFFFFF"/>
              </a:solidFill>
            </a:endParaRPr>
          </a:p>
        </p:txBody>
      </p:sp>
      <p:sp>
        <p:nvSpPr>
          <p:cNvPr id="8201" name="Rectangle 820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Fintech And How Does It Affect How I Bank? – Forbes Advisor">
            <a:extLst>
              <a:ext uri="{FF2B5EF4-FFF2-40B4-BE49-F238E27FC236}">
                <a16:creationId xmlns:a16="http://schemas.microsoft.com/office/drawing/2014/main" id="{0C1A2A5B-3C4B-29C0-1ABF-0506C9F25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r="17731"/>
          <a:stretch/>
        </p:blipFill>
        <p:spPr bwMode="auto">
          <a:xfrm>
            <a:off x="7208520" y="1126397"/>
            <a:ext cx="3867912" cy="4288536"/>
          </a:xfrm>
          <a:prstGeom prst="rect">
            <a:avLst/>
          </a:prstGeom>
          <a:noFill/>
          <a:ln w="317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1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221226" y="643467"/>
            <a:ext cx="4203290" cy="1743852"/>
          </a:xfrm>
          <a:noFill/>
          <a:ln>
            <a:solidFill>
              <a:schemeClr val="bg1"/>
            </a:solidFill>
          </a:ln>
        </p:spPr>
        <p:txBody>
          <a:bodyPr vert="horz" wrap="square" lIns="182880" tIns="182880" rIns="182880" bIns="182880" rtlCol="0">
            <a:normAutofit/>
          </a:bodyPr>
          <a:lstStyle/>
          <a:p>
            <a:r>
              <a:rPr lang="en-US" dirty="0">
                <a:solidFill>
                  <a:schemeClr val="bg1"/>
                </a:solidFill>
              </a:rPr>
              <a:t>Observations &amp; findings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221226" y="2638043"/>
            <a:ext cx="4203290" cy="3969233"/>
          </a:xfrm>
        </p:spPr>
        <p:txBody>
          <a:bodyPr>
            <a:normAutofit/>
          </a:bodyPr>
          <a:lstStyle/>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sp>
        <p:nvSpPr>
          <p:cNvPr id="5" name="TextBox 4">
            <a:extLst>
              <a:ext uri="{FF2B5EF4-FFF2-40B4-BE49-F238E27FC236}">
                <a16:creationId xmlns:a16="http://schemas.microsoft.com/office/drawing/2014/main" id="{48B9D3B8-19DA-AF56-A9DA-0E11AF14388B}"/>
              </a:ext>
            </a:extLst>
          </p:cNvPr>
          <p:cNvSpPr txBox="1"/>
          <p:nvPr/>
        </p:nvSpPr>
        <p:spPr>
          <a:xfrm>
            <a:off x="221226" y="2772697"/>
            <a:ext cx="4203290" cy="3139321"/>
          </a:xfrm>
          <a:prstGeom prst="rect">
            <a:avLst/>
          </a:prstGeom>
          <a:noFill/>
        </p:spPr>
        <p:txBody>
          <a:bodyPr wrap="square" rtlCol="0">
            <a:spAutoFit/>
          </a:bodyPr>
          <a:lstStyle/>
          <a:p>
            <a:r>
              <a:rPr lang="en-US" dirty="0">
                <a:solidFill>
                  <a:schemeClr val="bg1"/>
                </a:solidFill>
              </a:rPr>
              <a:t>We had mixed results based on the timeframe we used.</a:t>
            </a:r>
          </a:p>
          <a:p>
            <a:endParaRPr lang="en-US" dirty="0">
              <a:solidFill>
                <a:schemeClr val="bg1"/>
              </a:solidFill>
            </a:endParaRPr>
          </a:p>
          <a:p>
            <a:r>
              <a:rPr lang="en-US" dirty="0">
                <a:solidFill>
                  <a:schemeClr val="bg1"/>
                </a:solidFill>
              </a:rPr>
              <a:t>The trading strategies we had were very much determined by the time frame we implemented them due to the market not being an average market with simple swings.  Swings were drastic and in one direction.</a:t>
            </a:r>
          </a:p>
          <a:p>
            <a:endParaRPr lang="en-US" dirty="0">
              <a:solidFill>
                <a:schemeClr val="bg1"/>
              </a:solidFill>
            </a:endParaRPr>
          </a:p>
          <a:p>
            <a:endParaRPr lang="en-US" dirty="0">
              <a:solidFill>
                <a:schemeClr val="bg1"/>
              </a:solidFill>
            </a:endParaRPr>
          </a:p>
        </p:txBody>
      </p:sp>
      <p:pic>
        <p:nvPicPr>
          <p:cNvPr id="7170" name="Picture 2" descr="Data Digest: AI/ML for Image Recognition, IoT, and Conversation |  Transforming Data with Intelligence">
            <a:extLst>
              <a:ext uri="{FF2B5EF4-FFF2-40B4-BE49-F238E27FC236}">
                <a16:creationId xmlns:a16="http://schemas.microsoft.com/office/drawing/2014/main" id="{657AF0AF-63B1-9D54-3C51-982457435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1" y="-1"/>
            <a:ext cx="76520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**2 year window**</a:t>
            </a:r>
          </a:p>
        </p:txBody>
      </p:sp>
      <p:pic>
        <p:nvPicPr>
          <p:cNvPr id="8" name="Picture 7" descr="Graphical user interface, chart, line chart&#10;&#10;Description automatically generated">
            <a:extLst>
              <a:ext uri="{FF2B5EF4-FFF2-40B4-BE49-F238E27FC236}">
                <a16:creationId xmlns:a16="http://schemas.microsoft.com/office/drawing/2014/main" id="{BAC1BCE3-8F3B-7A61-4818-0C8F32BD6CC4}"/>
              </a:ext>
            </a:extLst>
          </p:cNvPr>
          <p:cNvPicPr>
            <a:picLocks noChangeAspect="1"/>
          </p:cNvPicPr>
          <p:nvPr/>
        </p:nvPicPr>
        <p:blipFill>
          <a:blip r:embed="rId3"/>
          <a:stretch>
            <a:fillRect/>
          </a:stretch>
        </p:blipFill>
        <p:spPr>
          <a:xfrm>
            <a:off x="257441" y="836239"/>
            <a:ext cx="6540500" cy="2159000"/>
          </a:xfrm>
          <a:prstGeom prst="rect">
            <a:avLst/>
          </a:prstGeom>
        </p:spPr>
      </p:pic>
      <p:pic>
        <p:nvPicPr>
          <p:cNvPr id="13" name="Picture 12" descr="Chart, waterfall chart&#10;&#10;Description automatically generated">
            <a:extLst>
              <a:ext uri="{FF2B5EF4-FFF2-40B4-BE49-F238E27FC236}">
                <a16:creationId xmlns:a16="http://schemas.microsoft.com/office/drawing/2014/main" id="{CCCCEA24-56DE-ABF2-BC81-C1FF01ABAC99}"/>
              </a:ext>
            </a:extLst>
          </p:cNvPr>
          <p:cNvPicPr>
            <a:picLocks noChangeAspect="1"/>
          </p:cNvPicPr>
          <p:nvPr/>
        </p:nvPicPr>
        <p:blipFill>
          <a:blip r:embed="rId4"/>
          <a:stretch>
            <a:fillRect/>
          </a:stretch>
        </p:blipFill>
        <p:spPr>
          <a:xfrm>
            <a:off x="257441" y="3831477"/>
            <a:ext cx="6953624" cy="2349940"/>
          </a:xfrm>
          <a:prstGeom prst="rect">
            <a:avLst/>
          </a:prstGeom>
        </p:spPr>
      </p:pic>
    </p:spTree>
    <p:extLst>
      <p:ext uri="{BB962C8B-B14F-4D97-AF65-F5344CB8AC3E}">
        <p14:creationId xmlns:p14="http://schemas.microsoft.com/office/powerpoint/2010/main" val="344831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177427C-6C3F-4B0D-2D9A-62F0CF9E4CF4}"/>
              </a:ext>
            </a:extLst>
          </p:cNvPr>
          <p:cNvPicPr>
            <a:picLocks noChangeAspect="1"/>
          </p:cNvPicPr>
          <p:nvPr/>
        </p:nvPicPr>
        <p:blipFill>
          <a:blip r:embed="rId3"/>
          <a:stretch>
            <a:fillRect/>
          </a:stretch>
        </p:blipFill>
        <p:spPr>
          <a:xfrm>
            <a:off x="381000" y="0"/>
            <a:ext cx="11430000" cy="6858000"/>
          </a:xfrm>
          <a:prstGeom prst="rect">
            <a:avLst/>
          </a:prstGeom>
        </p:spPr>
      </p:pic>
    </p:spTree>
    <p:extLst>
      <p:ext uri="{BB962C8B-B14F-4D97-AF65-F5344CB8AC3E}">
        <p14:creationId xmlns:p14="http://schemas.microsoft.com/office/powerpoint/2010/main" val="21256908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2.xml><?xml version="1.0" encoding="utf-8"?>
<ds:datastoreItem xmlns:ds="http://schemas.openxmlformats.org/officeDocument/2006/customXml" ds:itemID="{1F4D5ADA-BB6C-46F4-9A97-3A3D44A9A8A6}">
  <ds:schemaRefs>
    <ds:schemaRef ds:uri="http://schemas.microsoft.com/office/2006/documentManagement/types"/>
    <ds:schemaRef ds:uri="16c05727-aa75-4e4a-9b5f-8a80a1165891"/>
    <ds:schemaRef ds:uri="http://www.w3.org/XML/1998/namespace"/>
    <ds:schemaRef ds:uri="71af3243-3dd4-4a8d-8c0d-dd76da1f02a5"/>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Parcel</Template>
  <TotalTime>3140</TotalTime>
  <Words>287</Words>
  <Application>Microsoft Macintosh PowerPoint</Application>
  <PresentationFormat>Widescreen</PresentationFormat>
  <Paragraphs>60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Gill Sans MT</vt:lpstr>
      <vt:lpstr>Parcel</vt:lpstr>
      <vt:lpstr>Sentiment trading</vt:lpstr>
      <vt:lpstr> Overview </vt:lpstr>
      <vt:lpstr>Data PREP &amp; exploration</vt:lpstr>
      <vt:lpstr>Issues &amp; Trouble Shooting</vt:lpstr>
      <vt:lpstr>Indicators using our algorithms </vt:lpstr>
      <vt:lpstr> Questions </vt:lpstr>
      <vt:lpstr>Observations &amp; findings </vt:lpstr>
      <vt:lpstr>Strategy visuals **2 year window**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trading</dc:title>
  <dc:creator>Ameira Khaleq</dc:creator>
  <cp:lastModifiedBy>Jeff Alacrity</cp:lastModifiedBy>
  <cp:revision>41</cp:revision>
  <dcterms:created xsi:type="dcterms:W3CDTF">2022-06-09T01:05:41Z</dcterms:created>
  <dcterms:modified xsi:type="dcterms:W3CDTF">2022-06-11T15:00:34Z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