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4"/>
  </p:notesMasterIdLst>
  <p:handoutMasterIdLst>
    <p:handoutMasterId r:id="rId15"/>
  </p:handoutMasterIdLst>
  <p:sldIdLst>
    <p:sldId id="256" r:id="rId5"/>
    <p:sldId id="259" r:id="rId6"/>
    <p:sldId id="264" r:id="rId7"/>
    <p:sldId id="260" r:id="rId8"/>
    <p:sldId id="257" r:id="rId9"/>
    <p:sldId id="263" r:id="rId10"/>
    <p:sldId id="262" r:id="rId11"/>
    <p:sldId id="25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99" autoAdjust="0"/>
    <p:restoredTop sz="94660"/>
  </p:normalViewPr>
  <p:slideViewPr>
    <p:cSldViewPr snapToGrid="0">
      <p:cViewPr varScale="1">
        <p:scale>
          <a:sx n="149" d="100"/>
          <a:sy n="149" d="100"/>
        </p:scale>
        <p:origin x="184" y="48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When to Buy</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When to Sell</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When to Hold</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32" custLinFactNeighborY="-1592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Bitcoin (BTC)</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Ethereum (ETH)</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err="1">
              <a:solidFill>
                <a:schemeClr val="bg1"/>
              </a:solidFill>
              <a:effectLst>
                <a:glow rad="152400">
                  <a:schemeClr val="bg1">
                    <a:alpha val="19000"/>
                  </a:schemeClr>
                </a:glow>
              </a:effectLst>
            </a:rPr>
            <a:t>Cardano</a:t>
          </a:r>
          <a:r>
            <a:rPr lang="en-US" noProof="0" dirty="0">
              <a:solidFill>
                <a:schemeClr val="bg1"/>
              </a:solidFill>
              <a:effectLst>
                <a:glow rad="152400">
                  <a:schemeClr val="bg1">
                    <a:alpha val="19000"/>
                  </a:schemeClr>
                </a:glow>
              </a:effectLst>
            </a:rPr>
            <a:t> (ADA)</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Ang="10800000" custFlipVert="1" custFlipHor="1" custScaleX="97326" custScaleY="11413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607050" cy="70377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61019" y="206778"/>
          <a:ext cx="290816" cy="290816"/>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12855" y="300"/>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Buy</a:t>
          </a:r>
        </a:p>
      </dsp:txBody>
      <dsp:txXfrm>
        <a:off x="812855" y="300"/>
        <a:ext cx="4794194" cy="703770"/>
      </dsp:txXfrm>
    </dsp:sp>
    <dsp:sp modelId="{79919C57-A32A-40F6-B106-B4E0CE644E4C}">
      <dsp:nvSpPr>
        <dsp:cNvPr id="0" name=""/>
        <dsp:cNvSpPr/>
      </dsp:nvSpPr>
      <dsp:spPr>
        <a:xfrm>
          <a:off x="0" y="880014"/>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61019" y="1086491"/>
          <a:ext cx="290816" cy="290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12855" y="880014"/>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Sell</a:t>
          </a:r>
        </a:p>
      </dsp:txBody>
      <dsp:txXfrm>
        <a:off x="812855" y="880014"/>
        <a:ext cx="4794194" cy="703770"/>
      </dsp:txXfrm>
    </dsp:sp>
    <dsp:sp modelId="{436A8B1C-2D30-44BB-9150-7099503C8960}">
      <dsp:nvSpPr>
        <dsp:cNvPr id="0" name=""/>
        <dsp:cNvSpPr/>
      </dsp:nvSpPr>
      <dsp:spPr>
        <a:xfrm>
          <a:off x="0" y="1759728"/>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74238" y="1979424"/>
          <a:ext cx="264379" cy="264379"/>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12855" y="1759728"/>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Hold</a:t>
          </a:r>
        </a:p>
      </dsp:txBody>
      <dsp:txXfrm>
        <a:off x="812855" y="1759728"/>
        <a:ext cx="4794194" cy="703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30"/>
          <a:ext cx="5607050" cy="773282"/>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rot="10800000" flipH="1" flipV="1">
          <a:off x="239604" y="144254"/>
          <a:ext cx="413932" cy="4854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93140" y="330"/>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Bitcoin (BTC)</a:t>
          </a:r>
        </a:p>
      </dsp:txBody>
      <dsp:txXfrm>
        <a:off x="893140" y="330"/>
        <a:ext cx="4713909" cy="773282"/>
      </dsp:txXfrm>
    </dsp:sp>
    <dsp:sp modelId="{79919C57-A32A-40F6-B106-B4E0CE644E4C}">
      <dsp:nvSpPr>
        <dsp:cNvPr id="0" name=""/>
        <dsp:cNvSpPr/>
      </dsp:nvSpPr>
      <dsp:spPr>
        <a:xfrm>
          <a:off x="0" y="966932"/>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86800" y="1193803"/>
          <a:ext cx="319540" cy="3195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93140" y="966932"/>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Ethereum (ETH)</a:t>
          </a:r>
        </a:p>
      </dsp:txBody>
      <dsp:txXfrm>
        <a:off x="893140" y="966932"/>
        <a:ext cx="4713909" cy="773282"/>
      </dsp:txXfrm>
    </dsp:sp>
    <dsp:sp modelId="{436A8B1C-2D30-44BB-9150-7099503C8960}">
      <dsp:nvSpPr>
        <dsp:cNvPr id="0" name=""/>
        <dsp:cNvSpPr/>
      </dsp:nvSpPr>
      <dsp:spPr>
        <a:xfrm>
          <a:off x="0" y="1933535"/>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01324" y="2174930"/>
          <a:ext cx="290491" cy="2904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93140" y="1933535"/>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Cardano</a:t>
          </a:r>
          <a:r>
            <a:rPr lang="en-US" sz="2500" kern="1200" noProof="0" dirty="0">
              <a:solidFill>
                <a:schemeClr val="bg1"/>
              </a:solidFill>
              <a:effectLst>
                <a:glow rad="152400">
                  <a:schemeClr val="bg1">
                    <a:alpha val="19000"/>
                  </a:schemeClr>
                </a:glow>
              </a:effectLst>
            </a:rPr>
            <a:t> (ADA)</a:t>
          </a:r>
        </a:p>
      </dsp:txBody>
      <dsp:txXfrm>
        <a:off x="893140" y="1933535"/>
        <a:ext cx="4713909" cy="7732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6/11/22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6/11/22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11773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96639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73924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98830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6/11/22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6/11/22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6/11/22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6/11/22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5" name="Rectangle 1024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600200" y="4269282"/>
            <a:ext cx="8991600" cy="1264762"/>
          </a:xfrm>
        </p:spPr>
        <p:txBody>
          <a:bodyPr>
            <a:normAutofit/>
          </a:bodyPr>
          <a:lstStyle/>
          <a:p>
            <a:r>
              <a:rPr lang="en-US" sz="3200"/>
              <a:t>Sentiment trading</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2695194" y="5688535"/>
            <a:ext cx="6801612" cy="536125"/>
          </a:xfrm>
        </p:spPr>
        <p:txBody>
          <a:bodyPr>
            <a:normAutofit/>
          </a:bodyPr>
          <a:lstStyle/>
          <a:p>
            <a:r>
              <a:rPr lang="en-US" sz="1800">
                <a:solidFill>
                  <a:srgbClr val="FFFFFF"/>
                </a:solidFill>
              </a:rPr>
              <a:t>Jeff Brinker, Justin Leffew,  Ameira Khaleq</a:t>
            </a:r>
          </a:p>
        </p:txBody>
      </p:sp>
      <p:pic>
        <p:nvPicPr>
          <p:cNvPr id="10244" name="Picture 4" descr="Fintech Pressure on Internal Audit | Corporate Compliance Insights">
            <a:extLst>
              <a:ext uri="{FF2B5EF4-FFF2-40B4-BE49-F238E27FC236}">
                <a16:creationId xmlns:a16="http://schemas.microsoft.com/office/drawing/2014/main" id="{D753CFB7-BD38-4AFA-FA6F-5735613D27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8404" y="640078"/>
            <a:ext cx="5895191" cy="330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504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7EAFAA4-859B-42B4-AC85-F32CFE69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7059142" y="640080"/>
            <a:ext cx="4475892" cy="1188720"/>
          </a:xfrm>
          <a:solidFill>
            <a:srgbClr val="FFFFFF"/>
          </a:solidFill>
          <a:ln>
            <a:solidFill>
              <a:srgbClr val="404040"/>
            </a:solidFill>
          </a:ln>
        </p:spPr>
        <p:txBody>
          <a:bodyPr vert="horz" lIns="182880" tIns="182880" rIns="182880" bIns="182880" rtlCol="0" anchor="ctr">
            <a:normAutofit/>
          </a:bodyPr>
          <a:lstStyle/>
          <a:p>
            <a:r>
              <a:rPr lang="en-US" dirty="0"/>
              <a:t>Data PREP &amp; exploration</a:t>
            </a:r>
          </a:p>
        </p:txBody>
      </p:sp>
      <p:sp>
        <p:nvSpPr>
          <p:cNvPr id="2057" name="Rectangle 2056">
            <a:extLst>
              <a:ext uri="{FF2B5EF4-FFF2-40B4-BE49-F238E27FC236}">
                <a16:creationId xmlns:a16="http://schemas.microsoft.com/office/drawing/2014/main" id="{B3855DB9-46C3-47FA-992C-FC2BE58A7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A2B401D5-BF67-49A4-8617-0C6BD886C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Data: Types of Data, and How to Analyze Data [Updated]">
            <a:extLst>
              <a:ext uri="{FF2B5EF4-FFF2-40B4-BE49-F238E27FC236}">
                <a16:creationId xmlns:a16="http://schemas.microsoft.com/office/drawing/2014/main" id="{3E407AA1-C338-3904-A63C-4D4EF970E4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77" r="31916"/>
          <a:stretch/>
        </p:blipFill>
        <p:spPr bwMode="auto">
          <a:xfrm>
            <a:off x="1014467" y="956750"/>
            <a:ext cx="4044230" cy="46033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fontScale="92500" lnSpcReduction="20000"/>
          </a:bodyPr>
          <a:lstStyle/>
          <a:p>
            <a:pPr marL="285750" indent="-285750" defTabSz="914400">
              <a:spcBef>
                <a:spcPts val="1000"/>
              </a:spcBef>
              <a:buClr>
                <a:schemeClr val="accent2"/>
              </a:buClr>
              <a:buFont typeface="Arial" panose="020B0604020202020204" pitchFamily="34" charset="0"/>
              <a:buChar char="•"/>
            </a:pPr>
            <a:endParaRPr lang="en-US" dirty="0">
              <a:solidFill>
                <a:srgbClr val="FFFFFF"/>
              </a:solidFill>
            </a:endParaRPr>
          </a:p>
          <a:p>
            <a:pPr defTabSz="914400">
              <a:spcBef>
                <a:spcPts val="1000"/>
              </a:spcBef>
              <a:buClr>
                <a:schemeClr val="accent2"/>
              </a:buClr>
            </a:pPr>
            <a:r>
              <a:rPr lang="en-US" dirty="0">
                <a:solidFill>
                  <a:srgbClr val="FFFFFF"/>
                </a:solidFill>
              </a:rPr>
              <a:t>API Sources: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Fastquant</a:t>
            </a:r>
            <a:r>
              <a:rPr lang="en-US" dirty="0">
                <a:solidFill>
                  <a:srgbClr val="FFFFFF"/>
                </a:solidFill>
              </a:rPr>
              <a:t> (Crypto volume, prices)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Alternative.me</a:t>
            </a:r>
            <a:r>
              <a:rPr lang="en-US" dirty="0">
                <a:solidFill>
                  <a:srgbClr val="FFFFFF"/>
                </a:solidFill>
              </a:rPr>
              <a:t> (Fear &amp; Greed Index)</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Pytrend</a:t>
            </a:r>
            <a:r>
              <a:rPr lang="en-US" dirty="0">
                <a:solidFill>
                  <a:srgbClr val="FFFFFF"/>
                </a:solidFill>
              </a:rPr>
              <a:t> (Google Search Trends)</a:t>
            </a:r>
          </a:p>
          <a:p>
            <a:pPr defTabSz="914400">
              <a:spcBef>
                <a:spcPts val="1000"/>
              </a:spcBef>
              <a:buClr>
                <a:schemeClr val="accent2"/>
              </a:buClr>
            </a:pPr>
            <a:r>
              <a:rPr lang="en-US" dirty="0">
                <a:solidFill>
                  <a:srgbClr val="FFFFFF"/>
                </a:solidFill>
              </a:rPr>
              <a:t>Modularized into a single for loop</a:t>
            </a:r>
          </a:p>
          <a:p>
            <a:pPr lvl="1" defTabSz="914400">
              <a:spcBef>
                <a:spcPts val="1000"/>
              </a:spcBef>
              <a:buClr>
                <a:schemeClr val="accent2"/>
              </a:buClr>
            </a:pPr>
            <a:r>
              <a:rPr lang="en-US" dirty="0">
                <a:solidFill>
                  <a:srgbClr val="FFFFFF"/>
                </a:solidFill>
              </a:rPr>
              <a:t>• Easily change time frame</a:t>
            </a:r>
          </a:p>
          <a:p>
            <a:pPr lvl="1" defTabSz="914400">
              <a:spcBef>
                <a:spcPts val="1000"/>
              </a:spcBef>
              <a:buClr>
                <a:schemeClr val="accent2"/>
              </a:buClr>
            </a:pPr>
            <a:r>
              <a:rPr lang="en-US" dirty="0">
                <a:solidFill>
                  <a:srgbClr val="FFFFFF"/>
                </a:solidFill>
              </a:rPr>
              <a:t>• Scalability (apply to other cryptos)</a:t>
            </a:r>
          </a:p>
          <a:p>
            <a:pPr defTabSz="914400">
              <a:spcBef>
                <a:spcPts val="1000"/>
              </a:spcBef>
              <a:buClr>
                <a:schemeClr val="accent2"/>
              </a:buClr>
            </a:pPr>
            <a:r>
              <a:rPr lang="en-US" dirty="0">
                <a:solidFill>
                  <a:srgbClr val="FFFFFF"/>
                </a:solidFill>
              </a:rPr>
              <a:t>ML models: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Support Vector Machine Model (SVM) </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SciKitLearn</a:t>
            </a:r>
            <a:r>
              <a:rPr lang="en-US" dirty="0">
                <a:solidFill>
                  <a:srgbClr val="FFFFFF"/>
                </a:solidFill>
              </a:rPr>
              <a:t>*</a:t>
            </a:r>
          </a:p>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206700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200"/>
              <a:t>Issues &amp; Trouble Shooting</a:t>
            </a:r>
          </a:p>
        </p:txBody>
      </p:sp>
      <p:sp>
        <p:nvSpPr>
          <p:cNvPr id="3" name="TextBox 2">
            <a:extLst>
              <a:ext uri="{FF2B5EF4-FFF2-40B4-BE49-F238E27FC236}">
                <a16:creationId xmlns:a16="http://schemas.microsoft.com/office/drawing/2014/main" id="{D9B6DDA6-59D5-0F0E-6334-90047796B008}"/>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Time constraints</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Data cleanup &amp; preparation</a:t>
            </a:r>
          </a:p>
          <a:p>
            <a:pPr marL="285750" indent="-228600" defTabSz="914400">
              <a:lnSpc>
                <a:spcPct val="90000"/>
              </a:lnSpc>
              <a:spcBef>
                <a:spcPts val="1000"/>
              </a:spcBef>
              <a:buClr>
                <a:schemeClr val="accent2"/>
              </a:buClr>
              <a:buFont typeface="Arial" panose="020B0604020202020204" pitchFamily="34" charset="0"/>
              <a:buChar char="•"/>
            </a:pPr>
            <a:r>
              <a:rPr lang="en-US" sz="1500" dirty="0" err="1">
                <a:solidFill>
                  <a:schemeClr val="tx1">
                    <a:lumMod val="85000"/>
                    <a:lumOff val="15000"/>
                  </a:schemeClr>
                </a:solidFill>
              </a:rPr>
              <a:t>SciKitLearn</a:t>
            </a:r>
            <a:r>
              <a:rPr lang="en-US" sz="1500" dirty="0">
                <a:solidFill>
                  <a:schemeClr val="tx1">
                    <a:lumMod val="85000"/>
                    <a:lumOff val="15000"/>
                  </a:schemeClr>
                </a:solidFill>
              </a:rPr>
              <a:t> errors (version compatibility)</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Limited data (time frame determinant variable)</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Scope Creep</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Only used </a:t>
            </a:r>
            <a:r>
              <a:rPr lang="en-US" sz="1500" dirty="0" err="1">
                <a:solidFill>
                  <a:schemeClr val="tx1">
                    <a:lumMod val="85000"/>
                    <a:lumOff val="15000"/>
                  </a:schemeClr>
                </a:solidFill>
              </a:rPr>
              <a:t>Cardano</a:t>
            </a:r>
            <a:endParaRPr lang="en-US" sz="1500" dirty="0">
              <a:solidFill>
                <a:schemeClr val="tx1">
                  <a:lumMod val="85000"/>
                  <a:lumOff val="15000"/>
                </a:schemeClr>
              </a:solidFill>
            </a:endParaRPr>
          </a:p>
        </p:txBody>
      </p:sp>
      <p:sp>
        <p:nvSpPr>
          <p:cNvPr id="6151" name="Rectangle 615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ata Science vs. Big Data vs. Data Analytics [2022 Edition]">
            <a:extLst>
              <a:ext uri="{FF2B5EF4-FFF2-40B4-BE49-F238E27FC236}">
                <a16:creationId xmlns:a16="http://schemas.microsoft.com/office/drawing/2014/main" id="{069A4A58-7700-1E2C-B83C-A94292B5B6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1689393"/>
            <a:ext cx="6227064" cy="3487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95447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964692"/>
            <a:ext cx="4476806" cy="1188720"/>
          </a:xfrm>
        </p:spPr>
        <p:txBody>
          <a:bodyPr vert="horz" lIns="182880" tIns="182880" rIns="182880" bIns="182880" rtlCol="0">
            <a:normAutofit/>
          </a:bodyPr>
          <a:lstStyle/>
          <a:p>
            <a:br>
              <a:rPr lang="en-US" sz="2000"/>
            </a:br>
            <a:r>
              <a:rPr lang="en-US" sz="2000"/>
              <a:t>Overview</a:t>
            </a:r>
            <a:br>
              <a:rPr lang="en-US" sz="2000"/>
            </a:br>
            <a:endParaRPr lang="en-US" sz="200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3244" y="2638044"/>
            <a:ext cx="4492932" cy="3263206"/>
          </a:xfrm>
        </p:spPr>
        <p:txBody>
          <a:bodyPr>
            <a:normAutofit/>
          </a:bodyPr>
          <a:lstStyle/>
          <a:p>
            <a:pPr marL="0" indent="0">
              <a:buNone/>
            </a:pPr>
            <a:endParaRPr lang="en-US" dirty="0">
              <a:latin typeface="-apple-system"/>
            </a:endParaRPr>
          </a:p>
          <a:p>
            <a:pPr marL="0" indent="0">
              <a:buNone/>
            </a:pPr>
            <a:r>
              <a:rPr lang="en-US" dirty="0">
                <a:latin typeface="-apple-system"/>
              </a:rPr>
              <a:t>Observed &amp; analyzed BTC,ETH,ADA to see the  volatility over approximately the last 2 years to current day by applying algorithms and machine learning to assist in letting a crypto investor know to buy, sell, or hold on to their investments.</a:t>
            </a:r>
          </a:p>
          <a:p>
            <a:pPr marL="0" indent="0">
              <a:buNone/>
            </a:pPr>
            <a:r>
              <a:rPr lang="en-US" dirty="0">
                <a:latin typeface="-apple-system"/>
              </a:rPr>
              <a:t>We applied $1000 as our base investment to see our profits and losses.</a:t>
            </a:r>
          </a:p>
          <a:p>
            <a:pPr marL="0" indent="0">
              <a:buNone/>
            </a:pPr>
            <a:endParaRPr lang="en-US" dirty="0">
              <a:latin typeface="-apple-system"/>
            </a:endParaRPr>
          </a:p>
          <a:p>
            <a:endParaRPr lang="en-US" dirty="0"/>
          </a:p>
        </p:txBody>
      </p:sp>
      <p:sp>
        <p:nvSpPr>
          <p:cNvPr id="3101" name="Rectangle 310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3" name="Rectangle 310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The Russian fintech scene in the spotlight - Emerging Europe">
            <a:extLst>
              <a:ext uri="{FF2B5EF4-FFF2-40B4-BE49-F238E27FC236}">
                <a16:creationId xmlns:a16="http://schemas.microsoft.com/office/drawing/2014/main" id="{45C8429F-2FB8-4396-0485-F7862CC7E9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2789" y="2087946"/>
            <a:ext cx="4782312" cy="269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4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6" y="1083466"/>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Indicators using our algorithms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983282134"/>
              </p:ext>
            </p:extLst>
          </p:nvPr>
        </p:nvGraphicFramePr>
        <p:xfrm>
          <a:off x="5619750" y="965201"/>
          <a:ext cx="5607050" cy="246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58006DCA-439F-57D5-561A-3F72EAE10BB7}"/>
              </a:ext>
            </a:extLst>
          </p:cNvPr>
          <p:cNvSpPr txBox="1">
            <a:spLocks/>
          </p:cNvSpPr>
          <p:nvPr/>
        </p:nvSpPr>
        <p:spPr bwMode="black">
          <a:xfrm>
            <a:off x="173632" y="4278740"/>
            <a:ext cx="4303643" cy="1397679"/>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Cryptocurrencies used</a:t>
            </a:r>
            <a:endParaRPr lang="en-US" dirty="0">
              <a:solidFill>
                <a:schemeClr val="bg1"/>
              </a:solidFill>
            </a:endParaRPr>
          </a:p>
        </p:txBody>
      </p:sp>
      <p:graphicFrame>
        <p:nvGraphicFramePr>
          <p:cNvPr id="9" name="Content Placeholder 2" descr="Icon Bullets">
            <a:extLst>
              <a:ext uri="{FF2B5EF4-FFF2-40B4-BE49-F238E27FC236}">
                <a16:creationId xmlns:a16="http://schemas.microsoft.com/office/drawing/2014/main" id="{54B25F34-C937-D26E-A361-99A6CE13182E}"/>
              </a:ext>
            </a:extLst>
          </p:cNvPr>
          <p:cNvGraphicFramePr>
            <a:graphicFrameLocks/>
          </p:cNvGraphicFramePr>
          <p:nvPr>
            <p:extLst>
              <p:ext uri="{D42A27DB-BD31-4B8C-83A1-F6EECF244321}">
                <p14:modId xmlns:p14="http://schemas.microsoft.com/office/powerpoint/2010/main" val="3721733502"/>
              </p:ext>
            </p:extLst>
          </p:nvPr>
        </p:nvGraphicFramePr>
        <p:xfrm>
          <a:off x="5593403" y="3624005"/>
          <a:ext cx="5607050" cy="27071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6" name="Straight Connector 5">
            <a:extLst>
              <a:ext uri="{FF2B5EF4-FFF2-40B4-BE49-F238E27FC236}">
                <a16:creationId xmlns:a16="http://schemas.microsoft.com/office/drawing/2014/main" id="{66244759-BF8E-22E9-6821-F70A784182F8}"/>
              </a:ext>
            </a:extLst>
          </p:cNvPr>
          <p:cNvCxnSpPr>
            <a:stCxn id="7" idx="3"/>
          </p:cNvCxnSpPr>
          <p:nvPr/>
        </p:nvCxnSpPr>
        <p:spPr>
          <a:xfrm flipV="1">
            <a:off x="4477275" y="4173794"/>
            <a:ext cx="1116128" cy="803786"/>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94D7B2A9-DBB4-785D-50F7-76048EC1878E}"/>
              </a:ext>
            </a:extLst>
          </p:cNvPr>
          <p:cNvCxnSpPr>
            <a:stCxn id="7" idx="3"/>
          </p:cNvCxnSpPr>
          <p:nvPr/>
        </p:nvCxnSpPr>
        <p:spPr>
          <a:xfrm flipV="1">
            <a:off x="4477275" y="4977579"/>
            <a:ext cx="1116128"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E6B2EF1-FE94-24EC-7DE8-2360FCF75AE1}"/>
              </a:ext>
            </a:extLst>
          </p:cNvPr>
          <p:cNvCxnSpPr>
            <a:stCxn id="7" idx="3"/>
          </p:cNvCxnSpPr>
          <p:nvPr/>
        </p:nvCxnSpPr>
        <p:spPr>
          <a:xfrm>
            <a:off x="4477275" y="4977580"/>
            <a:ext cx="1142475" cy="1039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08324168-9872-B5F5-343B-276A68155711}"/>
              </a:ext>
            </a:extLst>
          </p:cNvPr>
          <p:cNvCxnSpPr>
            <a:stCxn id="2" idx="3"/>
          </p:cNvCxnSpPr>
          <p:nvPr/>
        </p:nvCxnSpPr>
        <p:spPr>
          <a:xfrm flipV="1">
            <a:off x="4007440" y="1430594"/>
            <a:ext cx="1585963" cy="400769"/>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0DB15BE-B47D-4F63-2608-7096F3A18BB3}"/>
              </a:ext>
            </a:extLst>
          </p:cNvPr>
          <p:cNvCxnSpPr>
            <a:stCxn id="2" idx="3"/>
          </p:cNvCxnSpPr>
          <p:nvPr/>
        </p:nvCxnSpPr>
        <p:spPr>
          <a:xfrm>
            <a:off x="4007440" y="1831363"/>
            <a:ext cx="1585963" cy="3657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35115D67-A243-681E-E2DD-1B4A2C4233C3}"/>
              </a:ext>
            </a:extLst>
          </p:cNvPr>
          <p:cNvCxnSpPr>
            <a:stCxn id="2" idx="3"/>
          </p:cNvCxnSpPr>
          <p:nvPr/>
        </p:nvCxnSpPr>
        <p:spPr>
          <a:xfrm>
            <a:off x="4007440" y="1831363"/>
            <a:ext cx="1612310" cy="117730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431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ormAutofit/>
          </a:bodyPr>
          <a:lstStyle/>
          <a:p>
            <a:br>
              <a:rPr lang="en-US" sz="2000"/>
            </a:br>
            <a:r>
              <a:rPr lang="en-US" sz="2000"/>
              <a:t>Questions</a:t>
            </a:r>
            <a:br>
              <a:rPr lang="en-US" sz="2000"/>
            </a:br>
            <a:endParaRPr lang="en-US" sz="200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4672" y="2858703"/>
            <a:ext cx="4475892" cy="3042547"/>
          </a:xfrm>
        </p:spPr>
        <p:txBody>
          <a:bodyPr>
            <a:normAutofit/>
          </a:bodyPr>
          <a:lstStyle/>
          <a:p>
            <a:r>
              <a:rPr lang="en-US">
                <a:solidFill>
                  <a:srgbClr val="FFFFFF"/>
                </a:solidFill>
                <a:latin typeface="-apple-system"/>
              </a:rPr>
              <a:t>Is it better to buy and hold or develop a trading strategy?</a:t>
            </a:r>
          </a:p>
          <a:p>
            <a:r>
              <a:rPr lang="en-US">
                <a:solidFill>
                  <a:srgbClr val="FFFFFF"/>
                </a:solidFill>
                <a:latin typeface="-apple-system"/>
              </a:rPr>
              <a:t>Would there be patterns in volatility between the three crypto coins?</a:t>
            </a:r>
          </a:p>
          <a:p>
            <a:r>
              <a:rPr lang="en-US">
                <a:solidFill>
                  <a:srgbClr val="FFFFFF"/>
                </a:solidFill>
                <a:latin typeface="-apple-system"/>
              </a:rPr>
              <a:t>Will our algorithms show us which direction to go with our investments in order to increase profit and minimize losses?</a:t>
            </a:r>
          </a:p>
          <a:p>
            <a:pPr marL="0" indent="0">
              <a:buNone/>
            </a:pPr>
            <a:endParaRPr lang="en-US">
              <a:solidFill>
                <a:srgbClr val="FFFFFF"/>
              </a:solidFill>
              <a:latin typeface="-apple-system"/>
            </a:endParaRPr>
          </a:p>
          <a:p>
            <a:endParaRPr lang="en-US">
              <a:solidFill>
                <a:srgbClr val="FFFFFF"/>
              </a:solidFill>
            </a:endParaRPr>
          </a:p>
        </p:txBody>
      </p:sp>
      <p:sp>
        <p:nvSpPr>
          <p:cNvPr id="8201" name="Rectangle 820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hat Is Fintech And How Does It Affect How I Bank? – Forbes Advisor">
            <a:extLst>
              <a:ext uri="{FF2B5EF4-FFF2-40B4-BE49-F238E27FC236}">
                <a16:creationId xmlns:a16="http://schemas.microsoft.com/office/drawing/2014/main" id="{0C1A2A5B-3C4B-29C0-1ABF-0506C9F25F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r="17731"/>
          <a:stretch/>
        </p:blipFill>
        <p:spPr bwMode="auto">
          <a:xfrm>
            <a:off x="7208520" y="1126397"/>
            <a:ext cx="3867912" cy="4288536"/>
          </a:xfrm>
          <a:prstGeom prst="rect">
            <a:avLst/>
          </a:prstGeom>
          <a:noFill/>
          <a:ln w="3175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71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221226" y="643467"/>
            <a:ext cx="4203290" cy="1743852"/>
          </a:xfrm>
          <a:noFill/>
          <a:ln>
            <a:solidFill>
              <a:schemeClr val="bg1"/>
            </a:solidFill>
          </a:ln>
        </p:spPr>
        <p:txBody>
          <a:bodyPr vert="horz" wrap="square" lIns="182880" tIns="182880" rIns="182880" bIns="182880" rtlCol="0">
            <a:normAutofit/>
          </a:bodyPr>
          <a:lstStyle/>
          <a:p>
            <a:r>
              <a:rPr lang="en-US" dirty="0">
                <a:solidFill>
                  <a:schemeClr val="bg1"/>
                </a:solidFill>
              </a:rPr>
              <a:t>Observations &amp; findings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221226" y="2638043"/>
            <a:ext cx="4203290" cy="3969233"/>
          </a:xfrm>
        </p:spPr>
        <p:txBody>
          <a:bodyPr>
            <a:normAutofit/>
          </a:bodyPr>
          <a:lstStyle/>
          <a:p>
            <a:pPr marL="0" indent="0">
              <a:lnSpc>
                <a:spcPct val="90000"/>
              </a:lnSpc>
              <a:buNone/>
            </a:pPr>
            <a:endParaRPr lang="en-US" sz="1400" dirty="0">
              <a:solidFill>
                <a:schemeClr val="bg1"/>
              </a:solidFill>
              <a:latin typeface="-apple-system"/>
            </a:endParaRPr>
          </a:p>
          <a:p>
            <a:pPr>
              <a:lnSpc>
                <a:spcPct val="90000"/>
              </a:lnSpc>
            </a:pPr>
            <a:endParaRPr lang="en-US" sz="1400" dirty="0">
              <a:solidFill>
                <a:schemeClr val="bg1"/>
              </a:solidFill>
            </a:endParaRPr>
          </a:p>
        </p:txBody>
      </p:sp>
      <p:sp>
        <p:nvSpPr>
          <p:cNvPr id="5" name="TextBox 4">
            <a:extLst>
              <a:ext uri="{FF2B5EF4-FFF2-40B4-BE49-F238E27FC236}">
                <a16:creationId xmlns:a16="http://schemas.microsoft.com/office/drawing/2014/main" id="{48B9D3B8-19DA-AF56-A9DA-0E11AF14388B}"/>
              </a:ext>
            </a:extLst>
          </p:cNvPr>
          <p:cNvSpPr txBox="1"/>
          <p:nvPr/>
        </p:nvSpPr>
        <p:spPr>
          <a:xfrm>
            <a:off x="221226" y="2772697"/>
            <a:ext cx="4203290" cy="3139321"/>
          </a:xfrm>
          <a:prstGeom prst="rect">
            <a:avLst/>
          </a:prstGeom>
          <a:noFill/>
        </p:spPr>
        <p:txBody>
          <a:bodyPr wrap="square" rtlCol="0">
            <a:spAutoFit/>
          </a:bodyPr>
          <a:lstStyle/>
          <a:p>
            <a:r>
              <a:rPr lang="en-US" dirty="0">
                <a:solidFill>
                  <a:schemeClr val="bg1"/>
                </a:solidFill>
              </a:rPr>
              <a:t>We had mixed results based on the timeframe we used.</a:t>
            </a:r>
          </a:p>
          <a:p>
            <a:endParaRPr lang="en-US" dirty="0">
              <a:solidFill>
                <a:schemeClr val="bg1"/>
              </a:solidFill>
            </a:endParaRPr>
          </a:p>
          <a:p>
            <a:r>
              <a:rPr lang="en-US" dirty="0">
                <a:solidFill>
                  <a:schemeClr val="bg1"/>
                </a:solidFill>
              </a:rPr>
              <a:t>The trading strategies we had were very much determined by the time frame we implemented them due to the market not being an average market with simple swings.  Swings were drastic and in one direction.</a:t>
            </a:r>
          </a:p>
          <a:p>
            <a:endParaRPr lang="en-US" dirty="0">
              <a:solidFill>
                <a:schemeClr val="bg1"/>
              </a:solidFill>
            </a:endParaRPr>
          </a:p>
          <a:p>
            <a:endParaRPr lang="en-US" dirty="0">
              <a:solidFill>
                <a:schemeClr val="bg1"/>
              </a:solidFill>
            </a:endParaRPr>
          </a:p>
        </p:txBody>
      </p:sp>
      <p:pic>
        <p:nvPicPr>
          <p:cNvPr id="7170" name="Picture 2" descr="Data Digest: AI/ML for Image Recognition, IoT, and Conversation |  Transforming Data with Intelligence">
            <a:extLst>
              <a:ext uri="{FF2B5EF4-FFF2-40B4-BE49-F238E27FC236}">
                <a16:creationId xmlns:a16="http://schemas.microsoft.com/office/drawing/2014/main" id="{657AF0AF-63B1-9D54-3C51-982457435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1" y="-1"/>
            <a:ext cx="76520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90983" y="3831477"/>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Strategy visuals</a:t>
            </a:r>
            <a:br>
              <a:rPr lang="en-US" dirty="0">
                <a:solidFill>
                  <a:srgbClr val="FFFFFF"/>
                </a:solidFill>
              </a:rPr>
            </a:br>
            <a:r>
              <a:rPr lang="en-US" sz="1600" dirty="0">
                <a:solidFill>
                  <a:srgbClr val="FFFFFF"/>
                </a:solidFill>
              </a:rPr>
              <a:t>**2 year window**</a:t>
            </a:r>
          </a:p>
        </p:txBody>
      </p:sp>
      <p:pic>
        <p:nvPicPr>
          <p:cNvPr id="10" name="Picture 9" descr="Chart&#10;&#10;Description automatically generated">
            <a:extLst>
              <a:ext uri="{FF2B5EF4-FFF2-40B4-BE49-F238E27FC236}">
                <a16:creationId xmlns:a16="http://schemas.microsoft.com/office/drawing/2014/main" id="{04F052E9-FF7D-BA2E-ED54-ADECCA8AABE4}"/>
              </a:ext>
            </a:extLst>
          </p:cNvPr>
          <p:cNvPicPr>
            <a:picLocks noChangeAspect="1"/>
          </p:cNvPicPr>
          <p:nvPr/>
        </p:nvPicPr>
        <p:blipFill>
          <a:blip r:embed="rId3"/>
          <a:stretch>
            <a:fillRect/>
          </a:stretch>
        </p:blipFill>
        <p:spPr>
          <a:xfrm>
            <a:off x="7800321" y="294968"/>
            <a:ext cx="3766515" cy="3052916"/>
          </a:xfrm>
          <a:prstGeom prst="rect">
            <a:avLst/>
          </a:prstGeom>
        </p:spPr>
      </p:pic>
      <p:pic>
        <p:nvPicPr>
          <p:cNvPr id="9" name="Picture 8" descr="Graphical user interface, chart, histogram&#10;&#10;Description automatically generated">
            <a:extLst>
              <a:ext uri="{FF2B5EF4-FFF2-40B4-BE49-F238E27FC236}">
                <a16:creationId xmlns:a16="http://schemas.microsoft.com/office/drawing/2014/main" id="{AA37DBF4-0478-A9A2-CE6B-D1B04ABCB444}"/>
              </a:ext>
            </a:extLst>
          </p:cNvPr>
          <p:cNvPicPr>
            <a:picLocks noChangeAspect="1"/>
          </p:cNvPicPr>
          <p:nvPr/>
        </p:nvPicPr>
        <p:blipFill>
          <a:blip r:embed="rId4"/>
          <a:stretch>
            <a:fillRect/>
          </a:stretch>
        </p:blipFill>
        <p:spPr>
          <a:xfrm>
            <a:off x="646204" y="3347884"/>
            <a:ext cx="6245296" cy="3393202"/>
          </a:xfrm>
          <a:prstGeom prst="rect">
            <a:avLst/>
          </a:prstGeom>
        </p:spPr>
      </p:pic>
      <p:pic>
        <p:nvPicPr>
          <p:cNvPr id="12" name="Picture 11" descr="Chart, histogram&#10;&#10;Description automatically generated">
            <a:extLst>
              <a:ext uri="{FF2B5EF4-FFF2-40B4-BE49-F238E27FC236}">
                <a16:creationId xmlns:a16="http://schemas.microsoft.com/office/drawing/2014/main" id="{F7C3151D-8C67-2C05-986B-43C62F6E9EFB}"/>
              </a:ext>
            </a:extLst>
          </p:cNvPr>
          <p:cNvPicPr>
            <a:picLocks noChangeAspect="1"/>
          </p:cNvPicPr>
          <p:nvPr/>
        </p:nvPicPr>
        <p:blipFill>
          <a:blip r:embed="rId5"/>
          <a:stretch>
            <a:fillRect/>
          </a:stretch>
        </p:blipFill>
        <p:spPr>
          <a:xfrm>
            <a:off x="646203" y="221226"/>
            <a:ext cx="6266338" cy="3126658"/>
          </a:xfrm>
          <a:prstGeom prst="rect">
            <a:avLst/>
          </a:prstGeom>
        </p:spPr>
      </p:pic>
    </p:spTree>
    <p:extLst>
      <p:ext uri="{BB962C8B-B14F-4D97-AF65-F5344CB8AC3E}">
        <p14:creationId xmlns:p14="http://schemas.microsoft.com/office/powerpoint/2010/main" val="412895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Strategy visuals</a:t>
            </a:r>
            <a:br>
              <a:rPr lang="en-US" dirty="0">
                <a:solidFill>
                  <a:srgbClr val="FFFFFF"/>
                </a:solidFill>
              </a:rPr>
            </a:br>
            <a:r>
              <a:rPr lang="en-US" sz="1600" dirty="0">
                <a:solidFill>
                  <a:srgbClr val="FFFFFF"/>
                </a:solidFill>
              </a:rPr>
              <a:t>**2 year window**</a:t>
            </a:r>
          </a:p>
        </p:txBody>
      </p:sp>
      <p:pic>
        <p:nvPicPr>
          <p:cNvPr id="8" name="Picture 7" descr="Graphical user interface, chart, line chart&#10;&#10;Description automatically generated">
            <a:extLst>
              <a:ext uri="{FF2B5EF4-FFF2-40B4-BE49-F238E27FC236}">
                <a16:creationId xmlns:a16="http://schemas.microsoft.com/office/drawing/2014/main" id="{BAC1BCE3-8F3B-7A61-4818-0C8F32BD6CC4}"/>
              </a:ext>
            </a:extLst>
          </p:cNvPr>
          <p:cNvPicPr>
            <a:picLocks noChangeAspect="1"/>
          </p:cNvPicPr>
          <p:nvPr/>
        </p:nvPicPr>
        <p:blipFill>
          <a:blip r:embed="rId3"/>
          <a:stretch>
            <a:fillRect/>
          </a:stretch>
        </p:blipFill>
        <p:spPr>
          <a:xfrm>
            <a:off x="257441" y="836239"/>
            <a:ext cx="6540500" cy="2159000"/>
          </a:xfrm>
          <a:prstGeom prst="rect">
            <a:avLst/>
          </a:prstGeom>
        </p:spPr>
      </p:pic>
      <p:pic>
        <p:nvPicPr>
          <p:cNvPr id="13" name="Picture 12" descr="Chart, waterfall chart&#10;&#10;Description automatically generated">
            <a:extLst>
              <a:ext uri="{FF2B5EF4-FFF2-40B4-BE49-F238E27FC236}">
                <a16:creationId xmlns:a16="http://schemas.microsoft.com/office/drawing/2014/main" id="{CCCCEA24-56DE-ABF2-BC81-C1FF01ABAC99}"/>
              </a:ext>
            </a:extLst>
          </p:cNvPr>
          <p:cNvPicPr>
            <a:picLocks noChangeAspect="1"/>
          </p:cNvPicPr>
          <p:nvPr/>
        </p:nvPicPr>
        <p:blipFill>
          <a:blip r:embed="rId4"/>
          <a:stretch>
            <a:fillRect/>
          </a:stretch>
        </p:blipFill>
        <p:spPr>
          <a:xfrm>
            <a:off x="257441" y="3831477"/>
            <a:ext cx="6953624" cy="2349940"/>
          </a:xfrm>
          <a:prstGeom prst="rect">
            <a:avLst/>
          </a:prstGeom>
        </p:spPr>
      </p:pic>
    </p:spTree>
    <p:extLst>
      <p:ext uri="{BB962C8B-B14F-4D97-AF65-F5344CB8AC3E}">
        <p14:creationId xmlns:p14="http://schemas.microsoft.com/office/powerpoint/2010/main" val="34483168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documentManagement/types"/>
    <ds:schemaRef ds:uri="16c05727-aa75-4e4a-9b5f-8a80a1165891"/>
    <ds:schemaRef ds:uri="http://www.w3.org/XML/1998/namespace"/>
    <ds:schemaRef ds:uri="71af3243-3dd4-4a8d-8c0d-dd76da1f02a5"/>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Parcel</Template>
  <TotalTime>3117</TotalTime>
  <Words>322</Words>
  <Application>Microsoft Macintosh PowerPoint</Application>
  <PresentationFormat>Widescreen</PresentationFormat>
  <Paragraphs>52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Gill Sans MT</vt:lpstr>
      <vt:lpstr>Parcel</vt:lpstr>
      <vt:lpstr>Sentiment trading</vt:lpstr>
      <vt:lpstr>Data PREP &amp; exploration</vt:lpstr>
      <vt:lpstr>Issues &amp; Trouble Shooting</vt:lpstr>
      <vt:lpstr> Overview </vt:lpstr>
      <vt:lpstr>Indicators using our algorithms </vt:lpstr>
      <vt:lpstr> Questions </vt:lpstr>
      <vt:lpstr>Observations &amp; findings </vt:lpstr>
      <vt:lpstr>Strategy visuals **2 year window**</vt:lpstr>
      <vt:lpstr>Strategy visuals **2 year window**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trading</dc:title>
  <dc:creator>Ameira Khaleq</dc:creator>
  <cp:lastModifiedBy>Jeff Alacrity</cp:lastModifiedBy>
  <cp:revision>41</cp:revision>
  <dcterms:created xsi:type="dcterms:W3CDTF">2022-06-09T01:05:41Z</dcterms:created>
  <dcterms:modified xsi:type="dcterms:W3CDTF">2022-06-11T14:36:58Z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