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71"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6" d="100"/>
          <a:sy n="96" d="100"/>
        </p:scale>
        <p:origin x="96"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4307-465E-42B7-AD0D-070C669D4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B747A3-3D25-4EC5-8CF8-001CDBED5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14CA1D-5AF1-4A60-A3FB-A25E66AFABD6}"/>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A8A69E14-708C-477D-9617-C9E93099E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A9C15-6525-43A1-8275-C86059C7F252}"/>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420928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EFD2-CF1A-4613-976E-32CEE10A2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42A2E7-1A01-4048-A758-2C18695B9B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9BD56-77AB-4EED-8695-696DF91F55AC}"/>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56799BD6-15B8-430D-93C0-EDBF8C56E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D628A-08E6-4DE3-BC2D-145DC9A54A06}"/>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409701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7C5A5-6251-4250-A5FF-CDE7AD6DDA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1166C1-3AC6-49DF-A4AC-C564C76A4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C5A42-E059-4392-96B3-CBCBEA455F0D}"/>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03FDB1C7-B71B-4520-A7B6-280A6E8F6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9C8AD-8435-422D-8A1E-F2742A184CE4}"/>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172079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4437-2AEC-4138-9055-9BC091A3C1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648C7-1039-492F-8A89-74D317553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84339-CEAE-4FA3-BC28-40E72CC3C230}"/>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3B5D0DA0-690A-484B-B38E-8018FAFAF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32686-19E1-4DDA-B51C-279A213233DA}"/>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166160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7B12-2B5B-4B62-B316-F4BDF4B23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0CEE3-D801-4E50-AB07-1948DB7B53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A45C9-E202-4700-AFFA-5D98BEF76A1B}"/>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CCE1F30C-8D75-4FF3-A0D1-4AFFF1FFA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92697-4DC5-4504-9F41-0206106A9414}"/>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389428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8893-E923-4B80-A161-387F2FBB3A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7C6B4-9E32-45B3-A284-36977B8C07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E17C4-BBAB-4C1C-8EC4-38CDBD7DD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8488C-0EF3-40EA-BC9C-3AAE42891E97}"/>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6" name="Footer Placeholder 5">
            <a:extLst>
              <a:ext uri="{FF2B5EF4-FFF2-40B4-BE49-F238E27FC236}">
                <a16:creationId xmlns:a16="http://schemas.microsoft.com/office/drawing/2014/main" id="{3E9042C5-CD04-4EB7-9D89-DEC3C61CF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14517-29B7-4238-9D8B-7DCA7029643C}"/>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420891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FC9F-92E1-4ADB-B08D-0408DC441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51A4AC-4E86-47D8-A0B2-E04BAA5F5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23000-F23D-4D0B-86F8-C2F1BA53E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FE780-AC77-42FA-827B-E86FA6E78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7E1AD-A20C-45F9-9403-0F22DC7DB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AE968-B0A6-46A8-BFA7-A5EA8FCB1071}"/>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8" name="Footer Placeholder 7">
            <a:extLst>
              <a:ext uri="{FF2B5EF4-FFF2-40B4-BE49-F238E27FC236}">
                <a16:creationId xmlns:a16="http://schemas.microsoft.com/office/drawing/2014/main" id="{F0E44F01-28B2-4753-B53D-4EA7ADD321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FCDF7-4FCD-4CF9-AF13-0946603F322D}"/>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187866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32CD-FC52-44BC-9D2C-5D68CF137C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B39616-9FA5-4D14-9B0E-FCCB0CDFBDAB}"/>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4" name="Footer Placeholder 3">
            <a:extLst>
              <a:ext uri="{FF2B5EF4-FFF2-40B4-BE49-F238E27FC236}">
                <a16:creationId xmlns:a16="http://schemas.microsoft.com/office/drawing/2014/main" id="{81CE4056-7309-4066-99E5-2C1820970B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DA928-0F2C-471A-9AB2-4EB500C39B2C}"/>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235836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F87E9-E7E6-4B40-858B-50EAEF3C2EFB}"/>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3" name="Footer Placeholder 2">
            <a:extLst>
              <a:ext uri="{FF2B5EF4-FFF2-40B4-BE49-F238E27FC236}">
                <a16:creationId xmlns:a16="http://schemas.microsoft.com/office/drawing/2014/main" id="{D7A07F7B-62C1-4015-B488-ACDEA12C8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E4BF63-93C7-44A2-9A24-3676C56AE303}"/>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228599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E3F8-27BB-4318-B4B9-38B58443D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B41349-6A43-4A24-BDF0-6AB74737D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19DAD3-F390-459E-9648-55D804103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B961B-8485-4E96-B00A-BE202DDF485E}"/>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6" name="Footer Placeholder 5">
            <a:extLst>
              <a:ext uri="{FF2B5EF4-FFF2-40B4-BE49-F238E27FC236}">
                <a16:creationId xmlns:a16="http://schemas.microsoft.com/office/drawing/2014/main" id="{7C4229BA-4AE2-4BDE-99C2-788975243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DCC7C-E5F5-410C-AD5B-CE5B478F371D}"/>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3460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C7B6-42A4-40B8-A0AE-F597A6C68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48ED3-C031-492C-84C6-0457CD73B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8416B4-4E10-41AD-8655-387B0E802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F1CD1-C563-4508-B432-3E3F69D24F1C}"/>
              </a:ext>
            </a:extLst>
          </p:cNvPr>
          <p:cNvSpPr>
            <a:spLocks noGrp="1"/>
          </p:cNvSpPr>
          <p:nvPr>
            <p:ph type="dt" sz="half" idx="10"/>
          </p:nvPr>
        </p:nvSpPr>
        <p:spPr/>
        <p:txBody>
          <a:bodyPr/>
          <a:lstStyle/>
          <a:p>
            <a:fld id="{A643E040-6DE8-4B81-99F1-11DD2A113E14}" type="datetimeFigureOut">
              <a:rPr lang="en-US" smtClean="0"/>
              <a:t>4/9/2022</a:t>
            </a:fld>
            <a:endParaRPr lang="en-US"/>
          </a:p>
        </p:txBody>
      </p:sp>
      <p:sp>
        <p:nvSpPr>
          <p:cNvPr id="6" name="Footer Placeholder 5">
            <a:extLst>
              <a:ext uri="{FF2B5EF4-FFF2-40B4-BE49-F238E27FC236}">
                <a16:creationId xmlns:a16="http://schemas.microsoft.com/office/drawing/2014/main" id="{3C87CC0A-3E7F-4737-A81F-930BAC06E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90452-8475-4D82-885A-341139E703A3}"/>
              </a:ext>
            </a:extLst>
          </p:cNvPr>
          <p:cNvSpPr>
            <a:spLocks noGrp="1"/>
          </p:cNvSpPr>
          <p:nvPr>
            <p:ph type="sldNum" sz="quarter" idx="12"/>
          </p:nvPr>
        </p:nvSpPr>
        <p:spPr/>
        <p:txBody>
          <a:bodyPr/>
          <a:lstStyle/>
          <a:p>
            <a:fld id="{FE8A7E4F-4C61-4BA0-AAE2-B0B9F3BE0E71}" type="slidenum">
              <a:rPr lang="en-US" smtClean="0"/>
              <a:t>‹#›</a:t>
            </a:fld>
            <a:endParaRPr lang="en-US"/>
          </a:p>
        </p:txBody>
      </p:sp>
    </p:spTree>
    <p:extLst>
      <p:ext uri="{BB962C8B-B14F-4D97-AF65-F5344CB8AC3E}">
        <p14:creationId xmlns:p14="http://schemas.microsoft.com/office/powerpoint/2010/main" val="380695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94DCD-20E5-469E-B414-723DCDA51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4587B-7ADB-4FC9-895B-695D3121F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22179-E360-4D94-A664-616FBE6A7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3E040-6DE8-4B81-99F1-11DD2A113E14}" type="datetimeFigureOut">
              <a:rPr lang="en-US" smtClean="0"/>
              <a:t>4/9/2022</a:t>
            </a:fld>
            <a:endParaRPr lang="en-US"/>
          </a:p>
        </p:txBody>
      </p:sp>
      <p:sp>
        <p:nvSpPr>
          <p:cNvPr id="5" name="Footer Placeholder 4">
            <a:extLst>
              <a:ext uri="{FF2B5EF4-FFF2-40B4-BE49-F238E27FC236}">
                <a16:creationId xmlns:a16="http://schemas.microsoft.com/office/drawing/2014/main" id="{6C169289-7A42-4559-9D82-F7D5BBA93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6D9B74-251C-42F5-B1FF-759D4EA97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A7E4F-4C61-4BA0-AAE2-B0B9F3BE0E71}" type="slidenum">
              <a:rPr lang="en-US" smtClean="0"/>
              <a:t>‹#›</a:t>
            </a:fld>
            <a:endParaRPr lang="en-US"/>
          </a:p>
        </p:txBody>
      </p:sp>
    </p:spTree>
    <p:extLst>
      <p:ext uri="{BB962C8B-B14F-4D97-AF65-F5344CB8AC3E}">
        <p14:creationId xmlns:p14="http://schemas.microsoft.com/office/powerpoint/2010/main" val="290896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89C76B-6021-4AAF-8487-1EFFA86A53AD}"/>
              </a:ext>
            </a:extLst>
          </p:cNvPr>
          <p:cNvPicPr>
            <a:picLocks noChangeAspect="1"/>
          </p:cNvPicPr>
          <p:nvPr/>
        </p:nvPicPr>
        <p:blipFill rotWithShape="1">
          <a:blip r:embed="rId2"/>
          <a:srcRect l="8895" r="26642"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36B31-B6DF-4911-839B-95E5ABA5A699}"/>
              </a:ext>
            </a:extLst>
          </p:cNvPr>
          <p:cNvSpPr>
            <a:spLocks noGrp="1"/>
          </p:cNvSpPr>
          <p:nvPr>
            <p:ph type="ctrTitle"/>
          </p:nvPr>
        </p:nvSpPr>
        <p:spPr>
          <a:xfrm>
            <a:off x="477981" y="1122363"/>
            <a:ext cx="4023360" cy="3204134"/>
          </a:xfrm>
        </p:spPr>
        <p:txBody>
          <a:bodyPr anchor="b">
            <a:normAutofit/>
          </a:bodyPr>
          <a:lstStyle/>
          <a:p>
            <a:pPr algn="l"/>
            <a:r>
              <a:rPr lang="en-US" sz="4800"/>
              <a:t>Small Cap Cryptos</a:t>
            </a:r>
          </a:p>
        </p:txBody>
      </p:sp>
      <p:sp>
        <p:nvSpPr>
          <p:cNvPr id="3" name="Subtitle 2">
            <a:extLst>
              <a:ext uri="{FF2B5EF4-FFF2-40B4-BE49-F238E27FC236}">
                <a16:creationId xmlns:a16="http://schemas.microsoft.com/office/drawing/2014/main" id="{6630CCF9-F237-4EDB-A503-8B41B1C7A53A}"/>
              </a:ext>
            </a:extLst>
          </p:cNvPr>
          <p:cNvSpPr>
            <a:spLocks noGrp="1"/>
          </p:cNvSpPr>
          <p:nvPr>
            <p:ph type="subTitle" idx="1"/>
          </p:nvPr>
        </p:nvSpPr>
        <p:spPr>
          <a:xfrm>
            <a:off x="477980" y="4872922"/>
            <a:ext cx="4023359" cy="1208141"/>
          </a:xfrm>
        </p:spPr>
        <p:txBody>
          <a:bodyPr>
            <a:normAutofit/>
          </a:bodyPr>
          <a:lstStyle/>
          <a:p>
            <a:pPr algn="l"/>
            <a:r>
              <a:rPr lang="en-US" sz="1300"/>
              <a:t>Christine Nashashibi</a:t>
            </a:r>
          </a:p>
          <a:p>
            <a:pPr algn="l"/>
            <a:r>
              <a:rPr lang="en-US" sz="1300"/>
              <a:t>Ameira Khaleq</a:t>
            </a:r>
          </a:p>
          <a:p>
            <a:pPr algn="l"/>
            <a:r>
              <a:rPr lang="en-US" sz="1300"/>
              <a:t>Jeff Brinker</a:t>
            </a:r>
          </a:p>
          <a:p>
            <a:pPr algn="l"/>
            <a:r>
              <a:rPr lang="en-US" sz="1300"/>
              <a:t>Justin Leffew</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6079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8A8EE8-DE2F-4D3D-8853-F54BB5D6AC1E}"/>
              </a:ext>
            </a:extLst>
          </p:cNvPr>
          <p:cNvPicPr>
            <a:picLocks noChangeAspect="1"/>
          </p:cNvPicPr>
          <p:nvPr/>
        </p:nvPicPr>
        <p:blipFill rotWithShape="1">
          <a:blip r:embed="rId2"/>
          <a:srcRect r="9334" b="1"/>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07F93655-E21D-414C-AC28-AE6C92886AEF}"/>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i="1">
                <a:solidFill>
                  <a:schemeClr val="tx1">
                    <a:lumMod val="85000"/>
                    <a:lumOff val="15000"/>
                  </a:schemeClr>
                </a:solidFill>
              </a:rPr>
              <a:t>Larger Data Visualizations</a:t>
            </a:r>
          </a:p>
        </p:txBody>
      </p:sp>
    </p:spTree>
    <p:extLst>
      <p:ext uri="{BB962C8B-B14F-4D97-AF65-F5344CB8AC3E}">
        <p14:creationId xmlns:p14="http://schemas.microsoft.com/office/powerpoint/2010/main" val="392587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982DD49F-7A66-4BED-93EB-8A6B0CBBF979}"/>
              </a:ext>
            </a:extLst>
          </p:cNvPr>
          <p:cNvPicPr>
            <a:picLocks noGrp="1" noChangeAspect="1"/>
          </p:cNvPicPr>
          <p:nvPr>
            <p:ph idx="1"/>
          </p:nvPr>
        </p:nvPicPr>
        <p:blipFill rotWithShape="1">
          <a:blip r:embed="rId2"/>
          <a:srcRect l="1709" r="496"/>
          <a:stretch/>
        </p:blipFill>
        <p:spPr>
          <a:xfrm>
            <a:off x="811868" y="457200"/>
            <a:ext cx="10568264" cy="5943600"/>
          </a:xfrm>
          <a:prstGeom prst="rect">
            <a:avLst/>
          </a:prstGeom>
        </p:spPr>
      </p:pic>
    </p:spTree>
    <p:extLst>
      <p:ext uri="{BB962C8B-B14F-4D97-AF65-F5344CB8AC3E}">
        <p14:creationId xmlns:p14="http://schemas.microsoft.com/office/powerpoint/2010/main" val="315910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0E7FEE-5882-492C-8456-88CD3048833C}"/>
              </a:ext>
            </a:extLst>
          </p:cNvPr>
          <p:cNvPicPr>
            <a:picLocks noGrp="1" noChangeAspect="1"/>
          </p:cNvPicPr>
          <p:nvPr>
            <p:ph idx="1"/>
          </p:nvPr>
        </p:nvPicPr>
        <p:blipFill>
          <a:blip r:embed="rId2"/>
          <a:stretch>
            <a:fillRect/>
          </a:stretch>
        </p:blipFill>
        <p:spPr>
          <a:xfrm>
            <a:off x="739206" y="643466"/>
            <a:ext cx="10713588" cy="5571067"/>
          </a:xfrm>
          <a:prstGeom prst="rect">
            <a:avLst/>
          </a:prstGeom>
        </p:spPr>
      </p:pic>
    </p:spTree>
    <p:extLst>
      <p:ext uri="{BB962C8B-B14F-4D97-AF65-F5344CB8AC3E}">
        <p14:creationId xmlns:p14="http://schemas.microsoft.com/office/powerpoint/2010/main" val="324408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97EB32-BCC7-4621-BFF6-DA5D9E2002D6}"/>
              </a:ext>
            </a:extLst>
          </p:cNvPr>
          <p:cNvPicPr>
            <a:picLocks noGrp="1" noChangeAspect="1"/>
          </p:cNvPicPr>
          <p:nvPr>
            <p:ph idx="1"/>
          </p:nvPr>
        </p:nvPicPr>
        <p:blipFill>
          <a:blip r:embed="rId2"/>
          <a:stretch>
            <a:fillRect/>
          </a:stretch>
        </p:blipFill>
        <p:spPr>
          <a:xfrm>
            <a:off x="643467" y="1384300"/>
            <a:ext cx="10905066" cy="4089398"/>
          </a:xfrm>
          <a:prstGeom prst="rect">
            <a:avLst/>
          </a:prstGeom>
        </p:spPr>
      </p:pic>
      <p:sp>
        <p:nvSpPr>
          <p:cNvPr id="5" name="TextBox 4">
            <a:extLst>
              <a:ext uri="{FF2B5EF4-FFF2-40B4-BE49-F238E27FC236}">
                <a16:creationId xmlns:a16="http://schemas.microsoft.com/office/drawing/2014/main" id="{9CB7D71E-DF47-4EC4-8C9B-3DA918FBDB3D}"/>
              </a:ext>
            </a:extLst>
          </p:cNvPr>
          <p:cNvSpPr txBox="1"/>
          <p:nvPr/>
        </p:nvSpPr>
        <p:spPr>
          <a:xfrm>
            <a:off x="2141466" y="259571"/>
            <a:ext cx="7102823" cy="584775"/>
          </a:xfrm>
          <a:prstGeom prst="rect">
            <a:avLst/>
          </a:prstGeom>
          <a:noFill/>
        </p:spPr>
        <p:txBody>
          <a:bodyPr wrap="square" rtlCol="0">
            <a:spAutoFit/>
          </a:bodyPr>
          <a:lstStyle/>
          <a:p>
            <a:pPr algn="ctr"/>
            <a:r>
              <a:rPr lang="en-US" sz="3200" dirty="0"/>
              <a:t>Correlations</a:t>
            </a:r>
          </a:p>
        </p:txBody>
      </p:sp>
    </p:spTree>
    <p:extLst>
      <p:ext uri="{BB962C8B-B14F-4D97-AF65-F5344CB8AC3E}">
        <p14:creationId xmlns:p14="http://schemas.microsoft.com/office/powerpoint/2010/main" val="91297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histogram&#10;&#10;Description automatically generated">
            <a:extLst>
              <a:ext uri="{FF2B5EF4-FFF2-40B4-BE49-F238E27FC236}">
                <a16:creationId xmlns:a16="http://schemas.microsoft.com/office/drawing/2014/main" id="{53CAC805-F02C-478D-8E4E-B4F0B2EA4FAB}"/>
              </a:ext>
            </a:extLst>
          </p:cNvPr>
          <p:cNvPicPr>
            <a:picLocks noGrp="1" noChangeAspect="1"/>
          </p:cNvPicPr>
          <p:nvPr>
            <p:ph idx="1"/>
          </p:nvPr>
        </p:nvPicPr>
        <p:blipFill>
          <a:blip r:embed="rId2"/>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147473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5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 histogram&#10;&#10;Description automatically generated">
            <a:extLst>
              <a:ext uri="{FF2B5EF4-FFF2-40B4-BE49-F238E27FC236}">
                <a16:creationId xmlns:a16="http://schemas.microsoft.com/office/drawing/2014/main" id="{48BCD60C-102A-4EA0-BC57-641DA378BAF7}"/>
              </a:ext>
            </a:extLst>
          </p:cNvPr>
          <p:cNvPicPr>
            <a:picLocks noGrp="1" noChangeAspect="1"/>
          </p:cNvPicPr>
          <p:nvPr>
            <p:ph idx="1"/>
          </p:nvPr>
        </p:nvPicPr>
        <p:blipFill>
          <a:blip r:embed="rId2"/>
          <a:stretch>
            <a:fillRect/>
          </a:stretch>
        </p:blipFill>
        <p:spPr>
          <a:xfrm>
            <a:off x="643467" y="1343407"/>
            <a:ext cx="10905066" cy="4171186"/>
          </a:xfrm>
          <a:prstGeom prst="rect">
            <a:avLst/>
          </a:prstGeom>
        </p:spPr>
      </p:pic>
    </p:spTree>
    <p:extLst>
      <p:ext uri="{BB962C8B-B14F-4D97-AF65-F5344CB8AC3E}">
        <p14:creationId xmlns:p14="http://schemas.microsoft.com/office/powerpoint/2010/main" val="268961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B7157-F090-484E-BAAB-2F1C8CC32F56}"/>
              </a:ext>
            </a:extLst>
          </p:cNvPr>
          <p:cNvPicPr>
            <a:picLocks noChangeAspect="1"/>
          </p:cNvPicPr>
          <p:nvPr/>
        </p:nvPicPr>
        <p:blipFill rotWithShape="1">
          <a:blip r:embed="rId2"/>
          <a:srcRect l="25930" r="6076" b="-1"/>
          <a:stretch/>
        </p:blipFill>
        <p:spPr>
          <a:xfrm>
            <a:off x="4117521" y="10"/>
            <a:ext cx="8074479" cy="6857990"/>
          </a:xfrm>
          <a:prstGeom prst="rect">
            <a:avLst/>
          </a:prstGeom>
        </p:spPr>
      </p:pic>
      <p:sp>
        <p:nvSpPr>
          <p:cNvPr id="10" name="Freeform: Shape 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BE9F23-291D-413C-92FF-EA08045F13C5}"/>
              </a:ext>
            </a:extLst>
          </p:cNvPr>
          <p:cNvSpPr>
            <a:spLocks noGrp="1"/>
          </p:cNvSpPr>
          <p:nvPr>
            <p:ph type="title"/>
          </p:nvPr>
        </p:nvSpPr>
        <p:spPr>
          <a:xfrm>
            <a:off x="453943" y="139656"/>
            <a:ext cx="5821596" cy="1325563"/>
          </a:xfrm>
        </p:spPr>
        <p:txBody>
          <a:bodyPr>
            <a:normAutofit/>
          </a:bodyPr>
          <a:lstStyle/>
          <a:p>
            <a:r>
              <a:rPr lang="en-US" dirty="0"/>
              <a:t>Motivation &amp; Summary</a:t>
            </a:r>
          </a:p>
        </p:txBody>
      </p:sp>
      <p:sp>
        <p:nvSpPr>
          <p:cNvPr id="3" name="Content Placeholder 2">
            <a:extLst>
              <a:ext uri="{FF2B5EF4-FFF2-40B4-BE49-F238E27FC236}">
                <a16:creationId xmlns:a16="http://schemas.microsoft.com/office/drawing/2014/main" id="{24C37305-F97E-4939-8491-32813EB27FC4}"/>
              </a:ext>
            </a:extLst>
          </p:cNvPr>
          <p:cNvSpPr>
            <a:spLocks noGrp="1"/>
          </p:cNvSpPr>
          <p:nvPr>
            <p:ph idx="1"/>
          </p:nvPr>
        </p:nvSpPr>
        <p:spPr>
          <a:xfrm>
            <a:off x="338204" y="1465219"/>
            <a:ext cx="4922728" cy="4711743"/>
          </a:xfrm>
        </p:spPr>
        <p:txBody>
          <a:bodyPr>
            <a:normAutofit fontScale="92500"/>
          </a:bodyPr>
          <a:lstStyle/>
          <a:p>
            <a:pPr marL="0" indent="0" algn="ctr">
              <a:buNone/>
            </a:pPr>
            <a:r>
              <a:rPr lang="en-US" sz="1300" b="1" i="0" u="sng" dirty="0">
                <a:effectLst/>
                <a:latin typeface="-apple-system"/>
              </a:rPr>
              <a:t>Motivations</a:t>
            </a:r>
          </a:p>
          <a:p>
            <a:pPr marL="0" indent="0">
              <a:buNone/>
            </a:pPr>
            <a:r>
              <a:rPr lang="en-US" sz="1200" b="0" i="0" dirty="0">
                <a:effectLst/>
                <a:latin typeface="-apple-system"/>
              </a:rPr>
              <a:t>We wanted to see whether a portfolio or individual selection of a small bucket of lower market cap cryptocurrencies performed better, worse, or same as a more traditional crypto portfolio of Bitcoin and Ethereum.</a:t>
            </a:r>
          </a:p>
          <a:p>
            <a:pPr marL="0" indent="0" algn="ctr">
              <a:buNone/>
            </a:pPr>
            <a:r>
              <a:rPr lang="en-US" sz="1300" b="1" i="0" u="sng" dirty="0">
                <a:effectLst/>
                <a:latin typeface="-apple-system"/>
              </a:rPr>
              <a:t>Questions</a:t>
            </a:r>
          </a:p>
          <a:p>
            <a:r>
              <a:rPr lang="en-US" sz="1200" dirty="0">
                <a:latin typeface="-apple-system"/>
              </a:rPr>
              <a:t>Would picking a token with a small market cap outperform Bitcoin and Ethereum on a risk-adjusted basis over a 1-year timeframe?</a:t>
            </a:r>
          </a:p>
          <a:p>
            <a:r>
              <a:rPr lang="en-US" sz="1200" b="0" i="0" dirty="0">
                <a:effectLst/>
                <a:latin typeface="-apple-system"/>
              </a:rPr>
              <a:t>Is picking one of these smaller tokens akin to buying a l</a:t>
            </a:r>
            <a:r>
              <a:rPr lang="en-US" sz="1200" dirty="0">
                <a:latin typeface="-apple-system"/>
              </a:rPr>
              <a:t>ottery ticket or could it be a solid investment?</a:t>
            </a:r>
          </a:p>
          <a:p>
            <a:r>
              <a:rPr lang="en-US" sz="1200" b="0" i="0" dirty="0">
                <a:effectLst/>
                <a:latin typeface="-apple-system"/>
              </a:rPr>
              <a:t>Would it be better to randomly pick any token with a market cap under $1 billion or to take a portfolio of many?</a:t>
            </a:r>
          </a:p>
          <a:p>
            <a:pPr marL="0" indent="0">
              <a:buNone/>
            </a:pPr>
            <a:endParaRPr lang="en-US" sz="1200" b="0" i="0" dirty="0">
              <a:effectLst/>
              <a:latin typeface="-apple-system"/>
            </a:endParaRPr>
          </a:p>
          <a:p>
            <a:pPr marL="0" indent="0" algn="ctr">
              <a:buNone/>
            </a:pPr>
            <a:r>
              <a:rPr lang="en-US" sz="1300" b="1" u="sng" dirty="0">
                <a:latin typeface="-apple-system"/>
              </a:rPr>
              <a:t>Summary of Findings</a:t>
            </a:r>
          </a:p>
          <a:p>
            <a:pPr>
              <a:buFont typeface="Arial" panose="020B0604020202020204" pitchFamily="34" charset="0"/>
              <a:buChar char="•"/>
            </a:pPr>
            <a:r>
              <a:rPr lang="en-US" sz="1300" b="0" i="0" dirty="0">
                <a:effectLst/>
                <a:latin typeface="-apple-system"/>
              </a:rPr>
              <a:t>While we were cut short on time to compute and analyze everything we wanted, we did get a good chunk of data. This data confirms that Bitcoin and Ethereum are the lowest risk of the selection of tokens we sampled, but also have the lowest potential returns.</a:t>
            </a:r>
          </a:p>
          <a:p>
            <a:pPr>
              <a:buFont typeface="Arial" panose="020B0604020202020204" pitchFamily="34" charset="0"/>
              <a:buChar char="•"/>
            </a:pPr>
            <a:r>
              <a:rPr lang="en-US" sz="1300" dirty="0">
                <a:latin typeface="-apple-system"/>
              </a:rPr>
              <a:t>Daily returns of Bitcoin and Ethereum are muted compared to the other tokens we selected, as were the standard deviations.</a:t>
            </a:r>
          </a:p>
          <a:p>
            <a:pPr>
              <a:buFont typeface="Arial" panose="020B0604020202020204" pitchFamily="34" charset="0"/>
              <a:buChar char="•"/>
            </a:pPr>
            <a:r>
              <a:rPr lang="en-US" sz="1300" dirty="0">
                <a:latin typeface="-apple-system"/>
              </a:rPr>
              <a:t>Monte Carlo Simulation returned data seems too good to be true due to sample size and dates </a:t>
            </a:r>
            <a:endParaRPr lang="en-US" sz="1300" b="0" i="0" dirty="0">
              <a:effectLst/>
              <a:latin typeface="-apple-system"/>
            </a:endParaRPr>
          </a:p>
          <a:p>
            <a:endParaRPr lang="en-US" sz="1300" dirty="0"/>
          </a:p>
        </p:txBody>
      </p:sp>
    </p:spTree>
    <p:extLst>
      <p:ext uri="{BB962C8B-B14F-4D97-AF65-F5344CB8AC3E}">
        <p14:creationId xmlns:p14="http://schemas.microsoft.com/office/powerpoint/2010/main" val="32457597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1712D-F10D-4D3A-99AD-499EFFBA6F50}"/>
              </a:ext>
            </a:extLst>
          </p:cNvPr>
          <p:cNvSpPr>
            <a:spLocks noGrp="1"/>
          </p:cNvSpPr>
          <p:nvPr>
            <p:ph type="title"/>
          </p:nvPr>
        </p:nvSpPr>
        <p:spPr>
          <a:xfrm>
            <a:off x="5297762" y="329184"/>
            <a:ext cx="6251110" cy="1783080"/>
          </a:xfrm>
        </p:spPr>
        <p:txBody>
          <a:bodyPr anchor="b">
            <a:normAutofit/>
          </a:bodyPr>
          <a:lstStyle/>
          <a:p>
            <a:r>
              <a:rPr lang="en-US" sz="5400"/>
              <a:t>Questions &amp; Data</a:t>
            </a:r>
          </a:p>
        </p:txBody>
      </p:sp>
      <p:pic>
        <p:nvPicPr>
          <p:cNvPr id="4" name="Picture 3">
            <a:extLst>
              <a:ext uri="{FF2B5EF4-FFF2-40B4-BE49-F238E27FC236}">
                <a16:creationId xmlns:a16="http://schemas.microsoft.com/office/drawing/2014/main" id="{4FF6EBA7-F9AD-4DE6-A11A-6FBB3A9AC180}"/>
              </a:ext>
            </a:extLst>
          </p:cNvPr>
          <p:cNvPicPr>
            <a:picLocks noChangeAspect="1"/>
          </p:cNvPicPr>
          <p:nvPr/>
        </p:nvPicPr>
        <p:blipFill rotWithShape="1">
          <a:blip r:embed="rId2"/>
          <a:srcRect l="40318" r="2046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9F7FD1-6AE6-4922-851F-73D3446C650A}"/>
              </a:ext>
            </a:extLst>
          </p:cNvPr>
          <p:cNvSpPr>
            <a:spLocks noGrp="1"/>
          </p:cNvSpPr>
          <p:nvPr>
            <p:ph idx="1"/>
          </p:nvPr>
        </p:nvSpPr>
        <p:spPr>
          <a:xfrm>
            <a:off x="5297762" y="2706624"/>
            <a:ext cx="6251110" cy="3483864"/>
          </a:xfrm>
        </p:spPr>
        <p:txBody>
          <a:bodyPr>
            <a:normAutofit/>
          </a:bodyPr>
          <a:lstStyle/>
          <a:p>
            <a:r>
              <a:rPr lang="en-US" sz="1200" dirty="0">
                <a:latin typeface="-apple-system"/>
              </a:rPr>
              <a:t>Would picking a token with a small market cap outperform Bitcoin and Ethereum on a risk-adjusted basis over a 1-year timeframe?</a:t>
            </a:r>
          </a:p>
          <a:p>
            <a:pPr lvl="1"/>
            <a:r>
              <a:rPr lang="en-US" sz="1200" dirty="0"/>
              <a:t>To do this, first we had to select a random number of crypto tokens. We randomly chose some under $1 billion in total market capitalization, with most under $500 million. We then compared the previous one year returns to that of Bitcoin and Ethereum, as well as running a monte carlo simulation to determine potential future returns. </a:t>
            </a:r>
          </a:p>
          <a:p>
            <a:r>
              <a:rPr lang="en-US" sz="1200" b="0" i="0" dirty="0">
                <a:effectLst/>
                <a:latin typeface="-apple-system"/>
              </a:rPr>
              <a:t>Is picking one of these smaller tokens akin to buying a l</a:t>
            </a:r>
            <a:r>
              <a:rPr lang="en-US" sz="1200" dirty="0">
                <a:latin typeface="-apple-system"/>
              </a:rPr>
              <a:t>ottery ticket or could it be a solid investment?</a:t>
            </a:r>
          </a:p>
          <a:p>
            <a:pPr lvl="1"/>
            <a:r>
              <a:rPr lang="en-US" sz="1200" dirty="0"/>
              <a:t>Probably more like a lottery ticket. Our data is not robust enough in that we only have roughly 1 year of data, which happened to take place during a major bull market for alt coins. Picking almost any of these would have generated better returns than investing in Bitcoin or Ethereum during the same timespan. </a:t>
            </a:r>
          </a:p>
          <a:p>
            <a:r>
              <a:rPr lang="en-US" sz="1200" dirty="0"/>
              <a:t>We did not have time to get into the random token returns vs multiple token returns but given the high standard deviations of these tokens, logically it would be a much safer bet to buy a small amount of many lower cap tokens than a large amount of any single one.</a:t>
            </a:r>
          </a:p>
          <a:p>
            <a:endParaRPr lang="en-US" sz="1200" dirty="0"/>
          </a:p>
        </p:txBody>
      </p:sp>
    </p:spTree>
    <p:extLst>
      <p:ext uri="{BB962C8B-B14F-4D97-AF65-F5344CB8AC3E}">
        <p14:creationId xmlns:p14="http://schemas.microsoft.com/office/powerpoint/2010/main" val="271781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BC024-F88D-4580-8C3B-F154099F3E2E}"/>
              </a:ext>
            </a:extLst>
          </p:cNvPr>
          <p:cNvSpPr>
            <a:spLocks noGrp="1"/>
          </p:cNvSpPr>
          <p:nvPr>
            <p:ph type="title"/>
          </p:nvPr>
        </p:nvSpPr>
        <p:spPr>
          <a:xfrm>
            <a:off x="838201" y="365125"/>
            <a:ext cx="5251316" cy="1807305"/>
          </a:xfrm>
        </p:spPr>
        <p:txBody>
          <a:bodyPr>
            <a:normAutofit/>
          </a:bodyPr>
          <a:lstStyle/>
          <a:p>
            <a:r>
              <a:rPr lang="en-US" dirty="0"/>
              <a:t>Data Cleanup &amp; Exploration</a:t>
            </a:r>
          </a:p>
        </p:txBody>
      </p:sp>
      <p:sp>
        <p:nvSpPr>
          <p:cNvPr id="3" name="Content Placeholder 2">
            <a:extLst>
              <a:ext uri="{FF2B5EF4-FFF2-40B4-BE49-F238E27FC236}">
                <a16:creationId xmlns:a16="http://schemas.microsoft.com/office/drawing/2014/main" id="{8FB5EA98-D6E4-425F-8282-DE30522BB373}"/>
              </a:ext>
            </a:extLst>
          </p:cNvPr>
          <p:cNvSpPr>
            <a:spLocks noGrp="1"/>
          </p:cNvSpPr>
          <p:nvPr>
            <p:ph idx="1"/>
          </p:nvPr>
        </p:nvSpPr>
        <p:spPr>
          <a:xfrm>
            <a:off x="838200" y="2333297"/>
            <a:ext cx="4619621" cy="3843666"/>
          </a:xfrm>
        </p:spPr>
        <p:txBody>
          <a:bodyPr>
            <a:normAutofit fontScale="92500" lnSpcReduction="10000"/>
          </a:bodyPr>
          <a:lstStyle/>
          <a:p>
            <a:pPr>
              <a:buFont typeface="Arial" panose="020B0604020202020204" pitchFamily="34" charset="0"/>
              <a:buChar char="•"/>
            </a:pPr>
            <a:r>
              <a:rPr lang="en-US" sz="1600" b="0" i="0" dirty="0">
                <a:effectLst/>
                <a:latin typeface="-apple-system"/>
              </a:rPr>
              <a:t>We used </a:t>
            </a:r>
            <a:r>
              <a:rPr lang="en-US" sz="1600" b="0" i="0" dirty="0" err="1">
                <a:effectLst/>
                <a:latin typeface="-apple-system"/>
              </a:rPr>
              <a:t>CoinGecko</a:t>
            </a:r>
            <a:r>
              <a:rPr lang="en-US" sz="1600" dirty="0" err="1">
                <a:latin typeface="-apple-system"/>
              </a:rPr>
              <a:t>’s</a:t>
            </a:r>
            <a:r>
              <a:rPr lang="en-US" sz="1600" dirty="0">
                <a:latin typeface="-apple-system"/>
              </a:rPr>
              <a:t> API to pull data in, then transferred to a csv to save compute power and time. </a:t>
            </a:r>
            <a:r>
              <a:rPr lang="en-US" sz="1600" dirty="0" err="1">
                <a:latin typeface="-apple-system"/>
              </a:rPr>
              <a:t>CoinGecko</a:t>
            </a:r>
            <a:r>
              <a:rPr lang="en-US" sz="1600" dirty="0">
                <a:latin typeface="-apple-system"/>
              </a:rPr>
              <a:t> used Unix time, which required some adjustments to get to a proper datetime format.</a:t>
            </a:r>
            <a:endParaRPr lang="en-US" sz="1600" b="0" i="0" dirty="0">
              <a:effectLst/>
              <a:latin typeface="-apple-system"/>
            </a:endParaRPr>
          </a:p>
          <a:p>
            <a:pPr>
              <a:buFont typeface="Arial" panose="020B0604020202020204" pitchFamily="34" charset="0"/>
              <a:buChar char="•"/>
            </a:pPr>
            <a:r>
              <a:rPr lang="en-US" sz="1600" b="0" i="0" dirty="0">
                <a:effectLst/>
                <a:latin typeface="-apple-system"/>
              </a:rPr>
              <a:t>While running the data, we had a few tokens that ended up giving us problems when trying to combine all data into a readable chart. We ended up dropping a few tokens that were giving us this issue, which enabled us to read clean data.</a:t>
            </a:r>
          </a:p>
          <a:p>
            <a:pPr>
              <a:buFont typeface="Arial" panose="020B0604020202020204" pitchFamily="34" charset="0"/>
              <a:buChar char="•"/>
            </a:pPr>
            <a:r>
              <a:rPr lang="en-US" sz="1600" dirty="0">
                <a:latin typeface="-apple-system"/>
              </a:rPr>
              <a:t>Data kept giving us </a:t>
            </a:r>
            <a:r>
              <a:rPr lang="en-US" sz="1600" dirty="0" err="1">
                <a:latin typeface="-apple-system"/>
              </a:rPr>
              <a:t>NaN</a:t>
            </a:r>
            <a:r>
              <a:rPr lang="en-US" sz="1600" dirty="0">
                <a:latin typeface="-apple-system"/>
              </a:rPr>
              <a:t> values when running </a:t>
            </a:r>
            <a:r>
              <a:rPr lang="en-US" sz="1600" dirty="0" err="1">
                <a:latin typeface="-apple-system"/>
              </a:rPr>
              <a:t>MCSimulation</a:t>
            </a:r>
            <a:r>
              <a:rPr lang="en-US" sz="1600" dirty="0">
                <a:latin typeface="-apple-system"/>
              </a:rPr>
              <a:t> and some of the values were such outliers that we couldn’t properly chart our data. To solve this, we ended up omitting the outlier data.</a:t>
            </a:r>
          </a:p>
          <a:p>
            <a:r>
              <a:rPr lang="en-US" sz="1600" b="0" i="0" dirty="0">
                <a:effectLst/>
                <a:latin typeface="-apple-system"/>
              </a:rPr>
              <a:t>To analyze the data, we ran it through a variety of methods. Sharpe Ratio, cumulative returns, standard deviations, correlations with other cryptos, and ran a Monte Carlo Simulation</a:t>
            </a:r>
          </a:p>
          <a:p>
            <a:endParaRPr lang="en-US" sz="1600" dirty="0"/>
          </a:p>
        </p:txBody>
      </p:sp>
      <p:pic>
        <p:nvPicPr>
          <p:cNvPr id="4" name="Picture 3">
            <a:extLst>
              <a:ext uri="{FF2B5EF4-FFF2-40B4-BE49-F238E27FC236}">
                <a16:creationId xmlns:a16="http://schemas.microsoft.com/office/drawing/2014/main" id="{B54DEADF-AF5D-492B-AB84-4F70A71DB9FD}"/>
              </a:ext>
            </a:extLst>
          </p:cNvPr>
          <p:cNvPicPr>
            <a:picLocks noChangeAspect="1"/>
          </p:cNvPicPr>
          <p:nvPr/>
        </p:nvPicPr>
        <p:blipFill rotWithShape="1">
          <a:blip r:embed="rId2"/>
          <a:srcRect l="34821" r="1496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8175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B5C43-2857-4EBB-8A85-0BD478976705}"/>
              </a:ext>
            </a:extLst>
          </p:cNvPr>
          <p:cNvSpPr>
            <a:spLocks noGrp="1"/>
          </p:cNvSpPr>
          <p:nvPr>
            <p:ph type="title"/>
          </p:nvPr>
        </p:nvSpPr>
        <p:spPr>
          <a:xfrm>
            <a:off x="532015" y="3930305"/>
            <a:ext cx="3861960" cy="2437244"/>
          </a:xfrm>
        </p:spPr>
        <p:txBody>
          <a:bodyPr anchor="ctr">
            <a:normAutofit/>
          </a:bodyPr>
          <a:lstStyle/>
          <a:p>
            <a:r>
              <a:rPr lang="en-US" sz="3600"/>
              <a:t>Data Analysis</a:t>
            </a:r>
          </a:p>
        </p:txBody>
      </p:sp>
      <p:sp>
        <p:nvSpPr>
          <p:cNvPr id="35" name="Rectangle 3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E202284-C86D-4DFB-AB07-A1986247BD2C}"/>
              </a:ext>
            </a:extLst>
          </p:cNvPr>
          <p:cNvPicPr>
            <a:picLocks noChangeAspect="1"/>
          </p:cNvPicPr>
          <p:nvPr/>
        </p:nvPicPr>
        <p:blipFill>
          <a:blip r:embed="rId2"/>
          <a:stretch>
            <a:fillRect/>
          </a:stretch>
        </p:blipFill>
        <p:spPr>
          <a:xfrm>
            <a:off x="838200" y="872781"/>
            <a:ext cx="3335789" cy="1834683"/>
          </a:xfrm>
          <a:prstGeom prst="rect">
            <a:avLst/>
          </a:prstGeom>
        </p:spPr>
      </p:pic>
      <p:pic>
        <p:nvPicPr>
          <p:cNvPr id="28" name="Picture 27">
            <a:extLst>
              <a:ext uri="{FF2B5EF4-FFF2-40B4-BE49-F238E27FC236}">
                <a16:creationId xmlns:a16="http://schemas.microsoft.com/office/drawing/2014/main" id="{45997F2B-48CA-40D2-A9C9-C3AABF0EFEF0}"/>
              </a:ext>
            </a:extLst>
          </p:cNvPr>
          <p:cNvPicPr>
            <a:picLocks noChangeAspect="1"/>
          </p:cNvPicPr>
          <p:nvPr/>
        </p:nvPicPr>
        <p:blipFill>
          <a:blip r:embed="rId3"/>
          <a:stretch>
            <a:fillRect/>
          </a:stretch>
        </p:blipFill>
        <p:spPr>
          <a:xfrm>
            <a:off x="4466396" y="922514"/>
            <a:ext cx="3336953" cy="1735215"/>
          </a:xfrm>
          <a:prstGeom prst="rect">
            <a:avLst/>
          </a:prstGeom>
        </p:spPr>
      </p:pic>
      <p:pic>
        <p:nvPicPr>
          <p:cNvPr id="7" name="Picture 6">
            <a:extLst>
              <a:ext uri="{FF2B5EF4-FFF2-40B4-BE49-F238E27FC236}">
                <a16:creationId xmlns:a16="http://schemas.microsoft.com/office/drawing/2014/main" id="{260C810D-BAA5-42AF-8FFD-B1C1CD811D08}"/>
              </a:ext>
            </a:extLst>
          </p:cNvPr>
          <p:cNvPicPr>
            <a:picLocks noChangeAspect="1"/>
          </p:cNvPicPr>
          <p:nvPr/>
        </p:nvPicPr>
        <p:blipFill>
          <a:blip r:embed="rId4"/>
          <a:stretch>
            <a:fillRect/>
          </a:stretch>
        </p:blipFill>
        <p:spPr>
          <a:xfrm>
            <a:off x="8095756" y="1164444"/>
            <a:ext cx="3336953" cy="1251356"/>
          </a:xfrm>
          <a:prstGeom prst="rect">
            <a:avLst/>
          </a:prstGeom>
        </p:spPr>
      </p:pic>
      <p:sp>
        <p:nvSpPr>
          <p:cNvPr id="39" name="Rectangle 3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61415E-4C3C-48D9-83C3-4F6D0F5308BB}"/>
              </a:ext>
            </a:extLst>
          </p:cNvPr>
          <p:cNvSpPr>
            <a:spLocks noGrp="1"/>
          </p:cNvSpPr>
          <p:nvPr>
            <p:ph idx="1"/>
          </p:nvPr>
        </p:nvSpPr>
        <p:spPr>
          <a:xfrm>
            <a:off x="5162719" y="3930305"/>
            <a:ext cx="6586915" cy="2437244"/>
          </a:xfrm>
        </p:spPr>
        <p:txBody>
          <a:bodyPr anchor="ctr">
            <a:normAutofit fontScale="92500" lnSpcReduction="20000"/>
          </a:bodyPr>
          <a:lstStyle/>
          <a:p>
            <a:pPr>
              <a:buFont typeface="Arial" panose="020B0604020202020204" pitchFamily="34" charset="0"/>
              <a:buChar char="•"/>
            </a:pPr>
            <a:r>
              <a:rPr lang="en-US" sz="2000" b="0" i="0" dirty="0">
                <a:effectLst/>
                <a:latin typeface="-apple-system"/>
              </a:rPr>
              <a:t>Surprisingly, Bitcoin did not have the highest Sharpe Ratio. This honor went to Polyswarm. The token with the lowest Sharpe Ratio was Alchemix.</a:t>
            </a:r>
          </a:p>
          <a:p>
            <a:pPr>
              <a:buFont typeface="Arial" panose="020B0604020202020204" pitchFamily="34" charset="0"/>
              <a:buChar char="•"/>
            </a:pPr>
            <a:r>
              <a:rPr lang="en-US" sz="2000" dirty="0">
                <a:latin typeface="-apple-system"/>
              </a:rPr>
              <a:t>Many of these tokens outperformed both Bitcoin and Ethereum during this time sample but most had much higher risk profiles</a:t>
            </a:r>
          </a:p>
          <a:p>
            <a:r>
              <a:rPr lang="en-US" sz="2000" b="0" i="0" dirty="0">
                <a:effectLst/>
                <a:latin typeface="-apple-system"/>
              </a:rPr>
              <a:t>The correlation most of these smaller cap tokens have to Bitcoin is much lower than we anticipated. From 0.02 (</a:t>
            </a:r>
            <a:r>
              <a:rPr lang="en-US" sz="2000" b="0" i="0" dirty="0" err="1">
                <a:effectLst/>
                <a:latin typeface="-apple-system"/>
              </a:rPr>
              <a:t>Gyen</a:t>
            </a:r>
            <a:r>
              <a:rPr lang="en-US" sz="2000" b="0" i="0" dirty="0">
                <a:effectLst/>
                <a:latin typeface="-apple-system"/>
              </a:rPr>
              <a:t>) to 0.81 (Ethereum), there is a significantly broader correlation than we expected.</a:t>
            </a:r>
          </a:p>
          <a:p>
            <a:endParaRPr lang="en-US" sz="2000" dirty="0"/>
          </a:p>
        </p:txBody>
      </p:sp>
    </p:spTree>
    <p:extLst>
      <p:ext uri="{BB962C8B-B14F-4D97-AF65-F5344CB8AC3E}">
        <p14:creationId xmlns:p14="http://schemas.microsoft.com/office/powerpoint/2010/main" val="183854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EEC953-930E-4B34-A4C4-8BE4A49B2D99}"/>
              </a:ext>
            </a:extLst>
          </p:cNvPr>
          <p:cNvSpPr>
            <a:spLocks noGrp="1"/>
          </p:cNvSpPr>
          <p:nvPr>
            <p:ph type="title"/>
          </p:nvPr>
        </p:nvSpPr>
        <p:spPr>
          <a:xfrm>
            <a:off x="838199" y="978408"/>
            <a:ext cx="4056530" cy="1106424"/>
          </a:xfrm>
        </p:spPr>
        <p:txBody>
          <a:bodyPr>
            <a:normAutofit/>
          </a:bodyPr>
          <a:lstStyle/>
          <a:p>
            <a:r>
              <a:rPr lang="en-US" sz="2800"/>
              <a:t>Discussion</a:t>
            </a:r>
          </a:p>
        </p:txBody>
      </p:sp>
      <p:sp>
        <p:nvSpPr>
          <p:cNvPr id="32" name="Rectangle 31">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564B23-8275-42A3-AACD-B12834A6DD03}"/>
              </a:ext>
            </a:extLst>
          </p:cNvPr>
          <p:cNvSpPr>
            <a:spLocks noGrp="1"/>
          </p:cNvSpPr>
          <p:nvPr>
            <p:ph idx="1"/>
          </p:nvPr>
        </p:nvSpPr>
        <p:spPr>
          <a:xfrm>
            <a:off x="838199" y="2359152"/>
            <a:ext cx="4056530" cy="3429000"/>
          </a:xfrm>
        </p:spPr>
        <p:txBody>
          <a:bodyPr>
            <a:normAutofit/>
          </a:bodyPr>
          <a:lstStyle/>
          <a:p>
            <a:r>
              <a:rPr lang="en-US" sz="1800" dirty="0"/>
              <a:t>Combing through crypto data is much more difficult than stock data. Some of these actually doubled during a single day, which is something that doesn’t happen in traditional markets.</a:t>
            </a:r>
          </a:p>
          <a:p>
            <a:r>
              <a:rPr lang="en-US" sz="1800" b="0" i="0" dirty="0">
                <a:effectLst/>
                <a:latin typeface="-apple-system"/>
              </a:rPr>
              <a:t>Standard devi</a:t>
            </a:r>
            <a:r>
              <a:rPr lang="en-US" sz="1800" dirty="0">
                <a:latin typeface="-apple-system"/>
              </a:rPr>
              <a:t>ations of the smaller tokens were multitudes higher than those of Bitcoin and Ethereum. BTC and ETH are still considered very volatile assets, which means the other tokens were considered are SIGNIFICANTLY riskier. </a:t>
            </a:r>
            <a:endParaRPr lang="en-US" sz="1800" b="0" i="0" dirty="0">
              <a:effectLst/>
              <a:latin typeface="-apple-system"/>
            </a:endParaRPr>
          </a:p>
          <a:p>
            <a:pPr marL="0" indent="0">
              <a:buNone/>
            </a:pPr>
            <a:endParaRPr lang="en-US" sz="1800" dirty="0"/>
          </a:p>
        </p:txBody>
      </p:sp>
      <p:pic>
        <p:nvPicPr>
          <p:cNvPr id="7" name="Picture 6">
            <a:extLst>
              <a:ext uri="{FF2B5EF4-FFF2-40B4-BE49-F238E27FC236}">
                <a16:creationId xmlns:a16="http://schemas.microsoft.com/office/drawing/2014/main" id="{B50B5FB0-92EB-4D47-A482-7B88558D0056}"/>
              </a:ext>
            </a:extLst>
          </p:cNvPr>
          <p:cNvPicPr>
            <a:picLocks noChangeAspect="1"/>
          </p:cNvPicPr>
          <p:nvPr/>
        </p:nvPicPr>
        <p:blipFill>
          <a:blip r:embed="rId2"/>
          <a:stretch>
            <a:fillRect/>
          </a:stretch>
        </p:blipFill>
        <p:spPr>
          <a:xfrm>
            <a:off x="6584307" y="596476"/>
            <a:ext cx="4514124" cy="2290917"/>
          </a:xfrm>
          <a:prstGeom prst="rect">
            <a:avLst/>
          </a:prstGeom>
        </p:spPr>
      </p:pic>
      <p:pic>
        <p:nvPicPr>
          <p:cNvPr id="13" name="Picture 12">
            <a:extLst>
              <a:ext uri="{FF2B5EF4-FFF2-40B4-BE49-F238E27FC236}">
                <a16:creationId xmlns:a16="http://schemas.microsoft.com/office/drawing/2014/main" id="{F5AE3E34-8296-459E-8BF5-E875ADAC9990}"/>
              </a:ext>
            </a:extLst>
          </p:cNvPr>
          <p:cNvPicPr>
            <a:picLocks noChangeAspect="1"/>
          </p:cNvPicPr>
          <p:nvPr/>
        </p:nvPicPr>
        <p:blipFill>
          <a:blip r:embed="rId3"/>
          <a:stretch>
            <a:fillRect/>
          </a:stretch>
        </p:blipFill>
        <p:spPr>
          <a:xfrm>
            <a:off x="5846705" y="3492636"/>
            <a:ext cx="5989328" cy="2290917"/>
          </a:xfrm>
          <a:prstGeom prst="rect">
            <a:avLst/>
          </a:prstGeom>
        </p:spPr>
      </p:pic>
    </p:spTree>
    <p:extLst>
      <p:ext uri="{BB962C8B-B14F-4D97-AF65-F5344CB8AC3E}">
        <p14:creationId xmlns:p14="http://schemas.microsoft.com/office/powerpoint/2010/main" val="17609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84EA27-4A09-4D46-9735-868DCBA12ACA}"/>
              </a:ext>
            </a:extLst>
          </p:cNvPr>
          <p:cNvSpPr>
            <a:spLocks noGrp="1"/>
          </p:cNvSpPr>
          <p:nvPr>
            <p:ph idx="1"/>
          </p:nvPr>
        </p:nvSpPr>
        <p:spPr>
          <a:xfrm>
            <a:off x="4945336" y="506727"/>
            <a:ext cx="6609921" cy="1526741"/>
          </a:xfrm>
        </p:spPr>
        <p:txBody>
          <a:bodyPr anchor="ctr">
            <a:normAutofit/>
          </a:bodyPr>
          <a:lstStyle/>
          <a:p>
            <a:r>
              <a:rPr lang="en-US" sz="2200" dirty="0">
                <a:solidFill>
                  <a:schemeClr val="bg1"/>
                </a:solidFill>
              </a:rPr>
              <a:t>                         Monte Carlo Simulation Results</a:t>
            </a:r>
          </a:p>
        </p:txBody>
      </p:sp>
      <p:pic>
        <p:nvPicPr>
          <p:cNvPr id="5" name="Picture 4">
            <a:extLst>
              <a:ext uri="{FF2B5EF4-FFF2-40B4-BE49-F238E27FC236}">
                <a16:creationId xmlns:a16="http://schemas.microsoft.com/office/drawing/2014/main" id="{1BCBC8D8-8E9A-43D1-A098-03D2C4DF40FF}"/>
              </a:ext>
            </a:extLst>
          </p:cNvPr>
          <p:cNvPicPr>
            <a:picLocks noChangeAspect="1"/>
          </p:cNvPicPr>
          <p:nvPr/>
        </p:nvPicPr>
        <p:blipFill>
          <a:blip r:embed="rId2"/>
          <a:stretch>
            <a:fillRect/>
          </a:stretch>
        </p:blipFill>
        <p:spPr>
          <a:xfrm>
            <a:off x="2086207" y="352931"/>
            <a:ext cx="4069983" cy="1811142"/>
          </a:xfrm>
          <a:prstGeom prst="rect">
            <a:avLst/>
          </a:prstGeom>
        </p:spPr>
      </p:pic>
      <p:pic>
        <p:nvPicPr>
          <p:cNvPr id="8" name="Picture 7">
            <a:extLst>
              <a:ext uri="{FF2B5EF4-FFF2-40B4-BE49-F238E27FC236}">
                <a16:creationId xmlns:a16="http://schemas.microsoft.com/office/drawing/2014/main" id="{703A70D5-8E06-4C75-87F6-864E5CA5520F}"/>
              </a:ext>
            </a:extLst>
          </p:cNvPr>
          <p:cNvPicPr>
            <a:picLocks noChangeAspect="1"/>
          </p:cNvPicPr>
          <p:nvPr/>
        </p:nvPicPr>
        <p:blipFill rotWithShape="1">
          <a:blip r:embed="rId3"/>
          <a:srcRect l="25930" r="6076" b="-1"/>
          <a:stretch/>
        </p:blipFill>
        <p:spPr>
          <a:xfrm>
            <a:off x="6818202" y="2527997"/>
            <a:ext cx="4414022" cy="3749040"/>
          </a:xfrm>
          <a:prstGeom prst="rect">
            <a:avLst/>
          </a:prstGeom>
        </p:spPr>
      </p:pic>
      <p:pic>
        <p:nvPicPr>
          <p:cNvPr id="10" name="Picture 9">
            <a:extLst>
              <a:ext uri="{FF2B5EF4-FFF2-40B4-BE49-F238E27FC236}">
                <a16:creationId xmlns:a16="http://schemas.microsoft.com/office/drawing/2014/main" id="{347067C8-4BAD-4FD9-B6D2-9246BA526A16}"/>
              </a:ext>
            </a:extLst>
          </p:cNvPr>
          <p:cNvPicPr>
            <a:picLocks noChangeAspect="1"/>
          </p:cNvPicPr>
          <p:nvPr/>
        </p:nvPicPr>
        <p:blipFill>
          <a:blip r:embed="rId4"/>
          <a:stretch>
            <a:fillRect/>
          </a:stretch>
        </p:blipFill>
        <p:spPr>
          <a:xfrm>
            <a:off x="393308" y="352931"/>
            <a:ext cx="1586725" cy="1844256"/>
          </a:xfrm>
          <a:prstGeom prst="rect">
            <a:avLst/>
          </a:prstGeom>
        </p:spPr>
      </p:pic>
      <p:sp>
        <p:nvSpPr>
          <p:cNvPr id="14" name="TextBox 13">
            <a:extLst>
              <a:ext uri="{FF2B5EF4-FFF2-40B4-BE49-F238E27FC236}">
                <a16:creationId xmlns:a16="http://schemas.microsoft.com/office/drawing/2014/main" id="{8CA09372-39CB-4509-B8A6-8C8DDAD5CF49}"/>
              </a:ext>
            </a:extLst>
          </p:cNvPr>
          <p:cNvSpPr txBox="1"/>
          <p:nvPr/>
        </p:nvSpPr>
        <p:spPr>
          <a:xfrm>
            <a:off x="300625" y="2527997"/>
            <a:ext cx="6037545" cy="3416320"/>
          </a:xfrm>
          <a:prstGeom prst="rect">
            <a:avLst/>
          </a:prstGeom>
          <a:noFill/>
        </p:spPr>
        <p:txBody>
          <a:bodyPr wrap="square" rtlCol="0">
            <a:spAutoFit/>
          </a:bodyPr>
          <a:lstStyle/>
          <a:p>
            <a:r>
              <a:rPr lang="en-US" dirty="0"/>
              <a:t>After reviewing our Monte Carlo Simulation results, we determined there are two likely scenarios. </a:t>
            </a:r>
          </a:p>
          <a:p>
            <a:endParaRPr lang="en-US" dirty="0"/>
          </a:p>
          <a:p>
            <a:pPr marL="342900" indent="-342900">
              <a:buAutoNum type="arabicPeriod"/>
            </a:pPr>
            <a:r>
              <a:rPr lang="en-US" dirty="0"/>
              <a:t>We do not have enough data. Considering the mean return over 1500 days is 233x, this is an almost 6.5% daily return. </a:t>
            </a:r>
          </a:p>
          <a:p>
            <a:pPr marL="342900" indent="-342900">
              <a:buAutoNum type="arabicPeriod"/>
            </a:pPr>
            <a:endParaRPr lang="en-US" dirty="0"/>
          </a:p>
          <a:p>
            <a:pPr marL="342900" indent="-342900">
              <a:buAutoNum type="arabicPeriod"/>
            </a:pPr>
            <a:r>
              <a:rPr lang="en-US" dirty="0"/>
              <a:t>We should all put as much money as we can into this portfolio allocation. </a:t>
            </a:r>
          </a:p>
          <a:p>
            <a:pPr marL="342900" indent="-342900">
              <a:buAutoNum type="arabicPeriod"/>
            </a:pPr>
            <a:endParaRPr lang="en-US" dirty="0"/>
          </a:p>
          <a:p>
            <a:pPr marL="342900" indent="-342900">
              <a:buAutoNum type="arabicPeriod"/>
            </a:pPr>
            <a:endParaRPr lang="en-US" dirty="0"/>
          </a:p>
          <a:p>
            <a:r>
              <a:rPr lang="en-US" dirty="0"/>
              <a:t>While we wish the correct answer were scenario #2, we are 99.99% sure it’s scenario #1.</a:t>
            </a:r>
          </a:p>
        </p:txBody>
      </p:sp>
    </p:spTree>
    <p:extLst>
      <p:ext uri="{BB962C8B-B14F-4D97-AF65-F5344CB8AC3E}">
        <p14:creationId xmlns:p14="http://schemas.microsoft.com/office/powerpoint/2010/main" val="138061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ED57-3A67-48D1-892B-019B23A3A812}"/>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A7B3DFAB-215E-42AF-8BB5-63A732612088}"/>
              </a:ext>
            </a:extLst>
          </p:cNvPr>
          <p:cNvSpPr>
            <a:spLocks noGrp="1"/>
          </p:cNvSpPr>
          <p:nvPr>
            <p:ph idx="1"/>
          </p:nvPr>
        </p:nvSpPr>
        <p:spPr/>
        <p:txBody>
          <a:bodyPr/>
          <a:lstStyle/>
          <a:p>
            <a:pPr algn="l">
              <a:buFont typeface="Arial" panose="020B0604020202020204" pitchFamily="34" charset="0"/>
              <a:buChar char="•"/>
            </a:pPr>
            <a:r>
              <a:rPr lang="en-US" dirty="0"/>
              <a:t>Ultimately, there is simply not enough data for us to properly answer all of our questions. Considering there are now almost 19,000 cryptocurrencies with thousands being created each year.</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We would like to have had some kind of random function that chose a certain random token from a list and compared that to a BTC/ETH portfolio. </a:t>
            </a:r>
          </a:p>
          <a:p>
            <a:pPr algn="l">
              <a:buFont typeface="Arial" panose="020B0604020202020204" pitchFamily="34" charset="0"/>
              <a:buChar char="•"/>
            </a:pPr>
            <a:r>
              <a:rPr lang="en-US" dirty="0">
                <a:solidFill>
                  <a:srgbClr val="24292F"/>
                </a:solidFill>
                <a:latin typeface="-apple-system"/>
              </a:rPr>
              <a:t>We also would have liked if there were more data (including data from a bear market).</a:t>
            </a:r>
          </a:p>
          <a:p>
            <a:pPr algn="l">
              <a:buFont typeface="Arial" panose="020B0604020202020204" pitchFamily="34" charset="0"/>
              <a:buChar char="•"/>
            </a:pPr>
            <a:r>
              <a:rPr lang="en-US" b="0" i="0" dirty="0">
                <a:solidFill>
                  <a:srgbClr val="24292F"/>
                </a:solidFill>
                <a:effectLst/>
                <a:latin typeface="-apple-system"/>
              </a:rPr>
              <a:t>Ultimately, there is much more we can do with this data by further manipulation or additions during future projects.</a:t>
            </a:r>
          </a:p>
          <a:p>
            <a:endParaRPr lang="en-US" dirty="0"/>
          </a:p>
        </p:txBody>
      </p:sp>
    </p:spTree>
    <p:extLst>
      <p:ext uri="{BB962C8B-B14F-4D97-AF65-F5344CB8AC3E}">
        <p14:creationId xmlns:p14="http://schemas.microsoft.com/office/powerpoint/2010/main" val="387238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66F3ADA-8BF0-4F54-8049-83A08AE77D3D}"/>
              </a:ext>
            </a:extLst>
          </p:cNvPr>
          <p:cNvPicPr>
            <a:picLocks noChangeAspect="1"/>
          </p:cNvPicPr>
          <p:nvPr/>
        </p:nvPicPr>
        <p:blipFill rotWithShape="1">
          <a:blip r:embed="rId2"/>
          <a:srcRect r="3553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58C88-4B18-4EB1-998B-76463DC3FFE5}"/>
              </a:ext>
            </a:extLst>
          </p:cNvPr>
          <p:cNvSpPr>
            <a:spLocks noGrp="1"/>
          </p:cNvSpPr>
          <p:nvPr>
            <p:ph type="title"/>
          </p:nvPr>
        </p:nvSpPr>
        <p:spPr>
          <a:xfrm>
            <a:off x="371094" y="1161288"/>
            <a:ext cx="3438144" cy="1124712"/>
          </a:xfrm>
        </p:spPr>
        <p:txBody>
          <a:bodyPr anchor="b">
            <a:normAutofit/>
          </a:bodyPr>
          <a:lstStyle/>
          <a:p>
            <a:r>
              <a:rPr lang="en-US" sz="2800"/>
              <a:t>Questions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280D0A-EB21-4DA2-92EB-AC421FC40074}"/>
              </a:ext>
            </a:extLst>
          </p:cNvPr>
          <p:cNvSpPr>
            <a:spLocks noGrp="1"/>
          </p:cNvSpPr>
          <p:nvPr>
            <p:ph idx="1"/>
          </p:nvPr>
        </p:nvSpPr>
        <p:spPr>
          <a:xfrm>
            <a:off x="371094" y="2718054"/>
            <a:ext cx="3438906" cy="3207258"/>
          </a:xfrm>
        </p:spPr>
        <p:txBody>
          <a:bodyPr anchor="t">
            <a:normAutofit/>
          </a:bodyPr>
          <a:lstStyle/>
          <a:p>
            <a:pPr marL="0" indent="0">
              <a:buNone/>
            </a:pPr>
            <a:r>
              <a:rPr lang="en-US" sz="1700" b="0" i="0">
                <a:effectLst/>
                <a:latin typeface="-apple-system"/>
              </a:rPr>
              <a:t># Open-floor Q&amp;A with the audience</a:t>
            </a:r>
          </a:p>
          <a:p>
            <a:endParaRPr lang="en-US" sz="1700"/>
          </a:p>
        </p:txBody>
      </p:sp>
    </p:spTree>
    <p:extLst>
      <p:ext uri="{BB962C8B-B14F-4D97-AF65-F5344CB8AC3E}">
        <p14:creationId xmlns:p14="http://schemas.microsoft.com/office/powerpoint/2010/main" val="1916667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TotalTime>
  <Words>954</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Small Cap Cryptos</vt:lpstr>
      <vt:lpstr>Motivation &amp; Summary</vt:lpstr>
      <vt:lpstr>Questions &amp; Data</vt:lpstr>
      <vt:lpstr>Data Cleanup &amp; Exploration</vt:lpstr>
      <vt:lpstr>Data Analysis</vt:lpstr>
      <vt:lpstr>Discussion</vt:lpstr>
      <vt:lpstr>PowerPoint Presentation</vt:lpstr>
      <vt:lpstr>Postmortem</vt:lpstr>
      <vt:lpstr>Questions</vt:lpstr>
      <vt:lpstr>Larger Data Visualizations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Cap Cryptos</dc:title>
  <dc:creator>Justin Leffew</dc:creator>
  <cp:lastModifiedBy>Justin Leffew</cp:lastModifiedBy>
  <cp:revision>4</cp:revision>
  <cp:lastPrinted>2022-04-11T22:08:31Z</cp:lastPrinted>
  <dcterms:created xsi:type="dcterms:W3CDTF">2022-04-05T01:17:03Z</dcterms:created>
  <dcterms:modified xsi:type="dcterms:W3CDTF">2022-04-12T00:19:39Z</dcterms:modified>
</cp:coreProperties>
</file>