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QL\countries%20spent%20on%20roc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QL\Jazz%20most%20song%20wri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QL\media%20typ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QL\the%20expensive%20albu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Countries spent on Rock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Sheet1!$F$2:$F$25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United Kingdom</c:v>
                </c:pt>
                <c:pt idx="6">
                  <c:v>Portugal</c:v>
                </c:pt>
                <c:pt idx="7">
                  <c:v>India</c:v>
                </c:pt>
                <c:pt idx="8">
                  <c:v>Czech Republic</c:v>
                </c:pt>
                <c:pt idx="9">
                  <c:v>Spain</c:v>
                </c:pt>
                <c:pt idx="10">
                  <c:v>Poland</c:v>
                </c:pt>
                <c:pt idx="11">
                  <c:v>Australia</c:v>
                </c:pt>
                <c:pt idx="12">
                  <c:v>Denmark</c:v>
                </c:pt>
                <c:pt idx="13">
                  <c:v>Belgium</c:v>
                </c:pt>
                <c:pt idx="14">
                  <c:v>Netherlands</c:v>
                </c:pt>
                <c:pt idx="15">
                  <c:v>Italy</c:v>
                </c:pt>
                <c:pt idx="16">
                  <c:v>Finland</c:v>
                </c:pt>
                <c:pt idx="17">
                  <c:v>Norway</c:v>
                </c:pt>
                <c:pt idx="18">
                  <c:v>Austria</c:v>
                </c:pt>
                <c:pt idx="19">
                  <c:v>Ireland</c:v>
                </c:pt>
                <c:pt idx="20">
                  <c:v>Hungary</c:v>
                </c:pt>
                <c:pt idx="21">
                  <c:v>Sweden</c:v>
                </c:pt>
                <c:pt idx="22">
                  <c:v>Chile</c:v>
                </c:pt>
                <c:pt idx="23">
                  <c:v>Argentina</c:v>
                </c:pt>
              </c:strCache>
            </c:strRef>
          </c:cat>
          <c:val>
            <c:numRef>
              <c:f>Sheet1!$G$2:$G$25</c:f>
              <c:numCache>
                <c:formatCode>General</c:formatCode>
                <c:ptCount val="24"/>
                <c:pt idx="0">
                  <c:v>155.43</c:v>
                </c:pt>
                <c:pt idx="1">
                  <c:v>105.93</c:v>
                </c:pt>
                <c:pt idx="2">
                  <c:v>80.19</c:v>
                </c:pt>
                <c:pt idx="3">
                  <c:v>64.349999999999994</c:v>
                </c:pt>
                <c:pt idx="4">
                  <c:v>61.38</c:v>
                </c:pt>
                <c:pt idx="5">
                  <c:v>36.630000000000003</c:v>
                </c:pt>
                <c:pt idx="6">
                  <c:v>30.69</c:v>
                </c:pt>
                <c:pt idx="7">
                  <c:v>24.75</c:v>
                </c:pt>
                <c:pt idx="8">
                  <c:v>24.75</c:v>
                </c:pt>
                <c:pt idx="9">
                  <c:v>21.78</c:v>
                </c:pt>
                <c:pt idx="10">
                  <c:v>21.78</c:v>
                </c:pt>
                <c:pt idx="11">
                  <c:v>21.78</c:v>
                </c:pt>
                <c:pt idx="12">
                  <c:v>20.79</c:v>
                </c:pt>
                <c:pt idx="13">
                  <c:v>20.79</c:v>
                </c:pt>
                <c:pt idx="14">
                  <c:v>17.82</c:v>
                </c:pt>
                <c:pt idx="15">
                  <c:v>17.82</c:v>
                </c:pt>
                <c:pt idx="16">
                  <c:v>17.82</c:v>
                </c:pt>
                <c:pt idx="17">
                  <c:v>16.829999999999998</c:v>
                </c:pt>
                <c:pt idx="18">
                  <c:v>14.85</c:v>
                </c:pt>
                <c:pt idx="19">
                  <c:v>11.88</c:v>
                </c:pt>
                <c:pt idx="20">
                  <c:v>10.89</c:v>
                </c:pt>
                <c:pt idx="21">
                  <c:v>9.9</c:v>
                </c:pt>
                <c:pt idx="22">
                  <c:v>8.91</c:v>
                </c:pt>
                <c:pt idx="23">
                  <c:v>8.91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EE-42D0-A207-4088A015FD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15156447"/>
        <c:axId val="615169759"/>
      </c:barChart>
      <c:catAx>
        <c:axId val="6151564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169759"/>
        <c:crosses val="autoZero"/>
        <c:auto val="1"/>
        <c:lblAlgn val="ctr"/>
        <c:lblOffset val="100"/>
        <c:noMultiLvlLbl val="0"/>
      </c:catAx>
      <c:valAx>
        <c:axId val="61516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Spent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156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Jazz Song Writers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songs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Sheet1!$B$2:$B$11</c:f>
              <c:strCache>
                <c:ptCount val="10"/>
                <c:pt idx="0">
                  <c:v>Miles Davis</c:v>
                </c:pt>
                <c:pt idx="1">
                  <c:v>Gene Krupa</c:v>
                </c:pt>
                <c:pt idx="2">
                  <c:v>Spyro Gyra</c:v>
                </c:pt>
                <c:pt idx="3">
                  <c:v>Antônio Carlos Jobim</c:v>
                </c:pt>
                <c:pt idx="4">
                  <c:v>Incognito</c:v>
                </c:pt>
                <c:pt idx="5">
                  <c:v>Dennis Chambers</c:v>
                </c:pt>
                <c:pt idx="6">
                  <c:v>Billy Cobham</c:v>
                </c:pt>
                <c:pt idx="7">
                  <c:v>Gilberto Gil</c:v>
                </c:pt>
                <c:pt idx="8">
                  <c:v>Aisha Duo</c:v>
                </c:pt>
                <c:pt idx="9">
                  <c:v>Aaron Goldberg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37</c:v>
                </c:pt>
                <c:pt idx="1">
                  <c:v>22</c:v>
                </c:pt>
                <c:pt idx="2">
                  <c:v>21</c:v>
                </c:pt>
                <c:pt idx="3">
                  <c:v>14</c:v>
                </c:pt>
                <c:pt idx="4">
                  <c:v>13</c:v>
                </c:pt>
                <c:pt idx="5">
                  <c:v>9</c:v>
                </c:pt>
                <c:pt idx="6">
                  <c:v>8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D5-42E8-B3AC-CA840B531B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22041104"/>
        <c:axId val="1322038608"/>
      </c:barChart>
      <c:catAx>
        <c:axId val="1322041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038608"/>
        <c:crosses val="autoZero"/>
        <c:auto val="1"/>
        <c:lblAlgn val="ctr"/>
        <c:lblOffset val="100"/>
        <c:noMultiLvlLbl val="0"/>
      </c:catAx>
      <c:valAx>
        <c:axId val="132203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041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Tracks Media Types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tracks</c:v>
                </c:pt>
              </c:strCache>
            </c:strRef>
          </c:tx>
          <c:dPt>
            <c:idx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081-4E73-8BCD-3F4CDCCF3A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081-4E73-8BCD-3F4CDCCF3A8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081-4E73-8BCD-3F4CDCCF3A8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081-4E73-8BCD-3F4CDCCF3A8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081-4E73-8BCD-3F4CDCCF3A85}"/>
              </c:ext>
            </c:extLst>
          </c:dPt>
          <c:dLbls>
            <c:dLbl>
              <c:idx val="0"/>
              <c:layout>
                <c:manualLayout>
                  <c:x val="-4.9523191808602221E-2"/>
                  <c:y val="7.957058888765665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081-4E73-8BCD-3F4CDCCF3A85}"/>
                </c:ext>
              </c:extLst>
            </c:dLbl>
            <c:dLbl>
              <c:idx val="1"/>
              <c:layout>
                <c:manualLayout>
                  <c:x val="1.988558678929549E-2"/>
                  <c:y val="6.8253003585819358E-2"/>
                </c:manualLayout>
              </c:layout>
              <c:spPr>
                <a:solidFill>
                  <a:srgbClr val="FF9933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081-4E73-8BCD-3F4CDCCF3A85}"/>
                </c:ext>
              </c:extLst>
            </c:dLbl>
            <c:dLbl>
              <c:idx val="2"/>
              <c:spPr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C081-4E73-8BCD-3F4CDCCF3A85}"/>
                </c:ext>
              </c:extLst>
            </c:dLbl>
            <c:dLbl>
              <c:idx val="3"/>
              <c:spPr>
                <a:solidFill>
                  <a:srgbClr val="FFC00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C081-4E73-8BCD-3F4CDCCF3A85}"/>
                </c:ext>
              </c:extLst>
            </c:dLbl>
            <c:dLbl>
              <c:idx val="4"/>
              <c:spPr>
                <a:solidFill>
                  <a:srgbClr val="00B0F0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C081-4E73-8BCD-3F4CDCCF3A85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Purchased AAC audio file</c:v>
                </c:pt>
                <c:pt idx="1">
                  <c:v>AAC audio file</c:v>
                </c:pt>
                <c:pt idx="2">
                  <c:v>Protected MPEG-4 video file</c:v>
                </c:pt>
                <c:pt idx="3">
                  <c:v>Protected AAC audio file</c:v>
                </c:pt>
                <c:pt idx="4">
                  <c:v>MPEG audio file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11</c:v>
                </c:pt>
                <c:pt idx="2">
                  <c:v>214</c:v>
                </c:pt>
                <c:pt idx="3">
                  <c:v>237</c:v>
                </c:pt>
                <c:pt idx="4">
                  <c:v>3034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081-4E73-8BCD-3F4CDCCF3A8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album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Price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Sheet1!$B$2:$B$11</c:f>
              <c:strCache>
                <c:ptCount val="10"/>
                <c:pt idx="0">
                  <c:v>Greatest Hits</c:v>
                </c:pt>
                <c:pt idx="1">
                  <c:v>Lost, Season 3</c:v>
                </c:pt>
                <c:pt idx="2">
                  <c:v>Lost, Season 1</c:v>
                </c:pt>
                <c:pt idx="3">
                  <c:v>The Office, Season 3</c:v>
                </c:pt>
                <c:pt idx="4">
                  <c:v>Battlestar Galactica (Classic), Season 1</c:v>
                </c:pt>
                <c:pt idx="5">
                  <c:v>Lost, Season 2</c:v>
                </c:pt>
                <c:pt idx="6">
                  <c:v>Heroes, Season 1</c:v>
                </c:pt>
                <c:pt idx="7">
                  <c:v>The Office, Season 2</c:v>
                </c:pt>
                <c:pt idx="8">
                  <c:v>Battlestar Galactica, Season 3</c:v>
                </c:pt>
                <c:pt idx="9">
                  <c:v>LOST, Season 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56.43</c:v>
                </c:pt>
                <c:pt idx="1">
                  <c:v>51.74</c:v>
                </c:pt>
                <c:pt idx="2">
                  <c:v>49.75</c:v>
                </c:pt>
                <c:pt idx="3">
                  <c:v>49.75</c:v>
                </c:pt>
                <c:pt idx="4">
                  <c:v>47.76</c:v>
                </c:pt>
                <c:pt idx="5">
                  <c:v>47.76</c:v>
                </c:pt>
                <c:pt idx="6">
                  <c:v>45.77</c:v>
                </c:pt>
                <c:pt idx="7">
                  <c:v>43.78</c:v>
                </c:pt>
                <c:pt idx="8">
                  <c:v>37.81</c:v>
                </c:pt>
                <c:pt idx="9">
                  <c:v>33.83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0C-4543-8AFD-E908A14F5FF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07731376"/>
        <c:axId val="1507723056"/>
      </c:barChart>
      <c:catAx>
        <c:axId val="1507731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Albums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723056"/>
        <c:crosses val="autoZero"/>
        <c:auto val="1"/>
        <c:lblAlgn val="ctr"/>
        <c:lblOffset val="100"/>
        <c:noMultiLvlLbl val="0"/>
      </c:catAx>
      <c:valAx>
        <c:axId val="150772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73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DA03-3B1E-4272-B43E-160619DE4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8BDAD-DBB5-4014-B71B-C0946CAD3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AF893-5DC6-4ACE-A29D-5FBD8E88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25A8-6B04-43E1-8868-084C130B28A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9280-5363-4BF2-9505-B83500AF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EB84D-763B-4CE6-9C3F-F12C0B97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EAB-FBE6-4B27-9013-E3D26F71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7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FC35-BE46-4C1E-8A78-6BE4AEDF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21882-62B1-4270-B507-0397112C3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D811-1D9C-454A-A979-0050E6C6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25A8-6B04-43E1-8868-084C130B28A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BA61-3A15-44CE-BA4D-77CB6786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C896-F529-4F75-8660-97E8498A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EAB-FBE6-4B27-9013-E3D26F71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86D77-6198-4DC3-A66A-2A66C1FCB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5F11A-C532-4AFE-874C-A075F6183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918CC-D29C-40B2-92E8-6F4376C8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25A8-6B04-43E1-8868-084C130B28A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06E5-4654-42C3-9EBF-24F9A4D4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D897-5480-46D9-8CB4-EB618A94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EAB-FBE6-4B27-9013-E3D26F71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3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A6AA-27E1-4B01-8C8D-CCA83F71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527B-7AF4-4BBA-8067-9615486A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53DD7-78B6-41FF-8726-82495C1E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25A8-6B04-43E1-8868-084C130B28A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AFB49-1EDF-427A-B5DA-99DD5243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1668D-6CDF-4C76-AAE3-10E1A29D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EAB-FBE6-4B27-9013-E3D26F71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9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68F7-99AD-43E5-8BAD-00A65B9E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A8406-171D-4DC1-A94C-D71B22E9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4447-CF5F-4A0F-8007-4A9BBFAF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25A8-6B04-43E1-8868-084C130B28A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3647-805A-4F95-8756-B4F0582D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D9F8D-EA2B-4605-A02C-BDB67F63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EAB-FBE6-4B27-9013-E3D26F71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9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AF7F-748C-4A63-90CB-7D975EB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3C9-8DB1-4851-8F5F-8A12D492F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14E22-21D1-40E9-9349-DA1829B56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17866-BC8A-437C-9F0F-FB06FD73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25A8-6B04-43E1-8868-084C130B28A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EF191-0167-43AC-B551-56064B49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DCD09-1153-46F5-B326-B91A6DD0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EAB-FBE6-4B27-9013-E3D26F71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3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AA50-7A94-4728-A766-8978C6CC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ECE53-CC3B-4ABD-9490-7EF411809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404FD-3DF3-4B4F-8DDD-609737E75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8C650-9D42-4459-9806-E981E7C17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AF253-B703-4E69-AFAB-9A0E2CED3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AE7BE-0DC5-4AF6-997C-1CCD2DEF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25A8-6B04-43E1-8868-084C130B28A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2B5DE-ECE4-43F9-A28E-ECD06242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EE415-8327-4BAA-9EA4-F6EC06A7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EAB-FBE6-4B27-9013-E3D26F71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7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DF6D-BA6A-4E73-9673-AB25E23B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27B9A-2C82-4D1D-882E-B91FD0B3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25A8-6B04-43E1-8868-084C130B28A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D8652-5A35-4643-BE8D-DCBD29DC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E0BF8-37C6-4C53-A2E0-12920A3F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EAB-FBE6-4B27-9013-E3D26F71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8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2D7C2-0899-4500-82EC-E2C850C3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25A8-6B04-43E1-8868-084C130B28A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11D68-82A6-4B98-A7F1-3DEEF34E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8A359-EDB9-4310-8D7F-454488DB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EAB-FBE6-4B27-9013-E3D26F71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5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F006-9D02-4377-8BC5-A6EB897C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906E-051B-46C1-B9FC-0F2C70A0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8001B-2BB7-4DE9-B157-99A88B957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2453D-0246-4B56-9BE7-BA2B89DF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25A8-6B04-43E1-8868-084C130B28A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58DB9-0CD5-4631-A796-C3AA437A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077B8-104D-46C8-953B-25ABE697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EAB-FBE6-4B27-9013-E3D26F71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35A1-95D0-4216-94E5-D7229306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D43CE-835C-4750-929C-0D49AD3BC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76506-DA87-4E0F-A59A-2000DA23E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CFC53-B073-49BF-8CB7-75A33F71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25A8-6B04-43E1-8868-084C130B28A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34350-972B-478A-B9C2-50AA8241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F7B7A-E23A-4C9D-9DAD-715F58C8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CEAB-FBE6-4B27-9013-E3D26F71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A6CD3-2DE1-49BE-9361-80435C39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4D7AA-FD8E-4DD4-9E5D-3C3C4341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044C8-98D1-45E2-AD42-E52B10E5E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B25A8-6B04-43E1-8868-084C130B28A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669C6-85F0-4809-879A-690042CF6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6FAC0-391C-43CF-BC33-D72987225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CEAB-FBE6-4B27-9013-E3D26F71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BFDB-A3D8-4762-A67B-5061A82D7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0460" y="189283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USA seems to be the most country spent on rock tracks with total : 155.43 $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A657C-1F4E-40A0-B841-5420AA7AB452}"/>
              </a:ext>
            </a:extLst>
          </p:cNvPr>
          <p:cNvSpPr/>
          <p:nvPr/>
        </p:nvSpPr>
        <p:spPr>
          <a:xfrm>
            <a:off x="-9940" y="17993"/>
            <a:ext cx="12192000" cy="1709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F82585-93B0-4228-9675-4051B52E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9" y="183302"/>
            <a:ext cx="10515600" cy="1325563"/>
          </a:xfrm>
        </p:spPr>
        <p:txBody>
          <a:bodyPr/>
          <a:lstStyle/>
          <a:p>
            <a:r>
              <a:rPr lang="en-US" dirty="0"/>
              <a:t>How much did countries spend on Rock?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4E0A0FA-A33A-41A8-93D1-1A0E5643569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84337091"/>
              </p:ext>
            </p:extLst>
          </p:nvPr>
        </p:nvGraphicFramePr>
        <p:xfrm>
          <a:off x="-9940" y="1727524"/>
          <a:ext cx="7010400" cy="5130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371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BFDB-A3D8-4762-A67B-5061A82D7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0986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Miles Davis is the top Jazz song writer with 37 tracks written.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A657C-1F4E-40A0-B841-5420AA7AB452}"/>
              </a:ext>
            </a:extLst>
          </p:cNvPr>
          <p:cNvSpPr/>
          <p:nvPr/>
        </p:nvSpPr>
        <p:spPr>
          <a:xfrm>
            <a:off x="-9940" y="17993"/>
            <a:ext cx="12192000" cy="1709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F82585-93B0-4228-9675-4051B52E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9" y="183302"/>
            <a:ext cx="10515600" cy="1325563"/>
          </a:xfrm>
        </p:spPr>
        <p:txBody>
          <a:bodyPr/>
          <a:lstStyle/>
          <a:p>
            <a:r>
              <a:rPr lang="en-US" dirty="0"/>
              <a:t>Who is the top Jazz song writer?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B80A6A7-A17B-4A80-A0AB-B477F37E135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1995140"/>
              </p:ext>
            </p:extLst>
          </p:nvPr>
        </p:nvGraphicFramePr>
        <p:xfrm>
          <a:off x="0" y="1727522"/>
          <a:ext cx="6096000" cy="5130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402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BFDB-A3D8-4762-A67B-5061A82D7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1690" y="1892832"/>
            <a:ext cx="570037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sounds that most of the tracks are MPEG audio file.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A657C-1F4E-40A0-B841-5420AA7AB452}"/>
              </a:ext>
            </a:extLst>
          </p:cNvPr>
          <p:cNvSpPr/>
          <p:nvPr/>
        </p:nvSpPr>
        <p:spPr>
          <a:xfrm>
            <a:off x="-9940" y="17993"/>
            <a:ext cx="12192000" cy="1709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F82585-93B0-4228-9675-4051B52E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9" y="183302"/>
            <a:ext cx="10515600" cy="1325563"/>
          </a:xfrm>
        </p:spPr>
        <p:txBody>
          <a:bodyPr/>
          <a:lstStyle/>
          <a:p>
            <a:r>
              <a:rPr lang="en-US" dirty="0"/>
              <a:t>What are the tracks’ media type?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FAAE2F6-8EA7-4559-9E15-F6F4DA51852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0223006"/>
              </p:ext>
            </p:extLst>
          </p:nvPr>
        </p:nvGraphicFramePr>
        <p:xfrm>
          <a:off x="0" y="1727522"/>
          <a:ext cx="6172200" cy="5130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862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3BFDB-A3D8-4762-A67B-5061A82D7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0986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Greatest Hits is the most expensive album with 56.43 price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A657C-1F4E-40A0-B841-5420AA7AB452}"/>
              </a:ext>
            </a:extLst>
          </p:cNvPr>
          <p:cNvSpPr/>
          <p:nvPr/>
        </p:nvSpPr>
        <p:spPr>
          <a:xfrm>
            <a:off x="-9940" y="17993"/>
            <a:ext cx="12192000" cy="1709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F82585-93B0-4228-9675-4051B52E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9" y="183302"/>
            <a:ext cx="10515600" cy="1325563"/>
          </a:xfrm>
        </p:spPr>
        <p:txBody>
          <a:bodyPr/>
          <a:lstStyle/>
          <a:p>
            <a:r>
              <a:rPr lang="en-US" dirty="0"/>
              <a:t>What are the top expensive 10 albums?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CD410F9-A718-4B41-B811-76C55C666DB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9143413"/>
              </p:ext>
            </p:extLst>
          </p:nvPr>
        </p:nvGraphicFramePr>
        <p:xfrm>
          <a:off x="0" y="1727522"/>
          <a:ext cx="6096000" cy="5130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885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How much did countries spend on Rock?</vt:lpstr>
      <vt:lpstr>Who is the top Jazz song writer?</vt:lpstr>
      <vt:lpstr>What are the tracks’ media type?</vt:lpstr>
      <vt:lpstr>What are the top expensive 10 albums?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did countries spend on Rock?</dc:title>
  <dc:creator>Osama</dc:creator>
  <cp:lastModifiedBy>Osama</cp:lastModifiedBy>
  <cp:revision>3</cp:revision>
  <dcterms:created xsi:type="dcterms:W3CDTF">2021-12-22T16:53:33Z</dcterms:created>
  <dcterms:modified xsi:type="dcterms:W3CDTF">2021-12-23T20:57:58Z</dcterms:modified>
</cp:coreProperties>
</file>