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Hammersmith One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Open Sans Bold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-75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0676" r="45138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Freeform 4"/>
          <p:cNvSpPr/>
          <p:nvPr/>
        </p:nvSpPr>
        <p:spPr>
          <a:xfrm rot="5400000">
            <a:off x="10585980" y="1007997"/>
            <a:ext cx="2235909" cy="2277314"/>
          </a:xfrm>
          <a:custGeom>
            <a:avLst/>
            <a:gdLst/>
            <a:ahLst/>
            <a:cxnLst/>
            <a:rect l="l" t="t" r="r" b="b"/>
            <a:pathLst>
              <a:path w="2235909" h="2277314">
                <a:moveTo>
                  <a:pt x="0" y="0"/>
                </a:moveTo>
                <a:lnTo>
                  <a:pt x="2235909" y="0"/>
                </a:lnTo>
                <a:lnTo>
                  <a:pt x="2235909" y="2277314"/>
                </a:lnTo>
                <a:lnTo>
                  <a:pt x="0" y="22773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565277" y="4066657"/>
            <a:ext cx="6674228" cy="3757783"/>
            <a:chOff x="0" y="0"/>
            <a:chExt cx="8898971" cy="5010377"/>
          </a:xfrm>
        </p:grpSpPr>
        <p:sp>
          <p:nvSpPr>
            <p:cNvPr id="6" name="TextBox 6"/>
            <p:cNvSpPr txBox="1"/>
            <p:nvPr/>
          </p:nvSpPr>
          <p:spPr>
            <a:xfrm>
              <a:off x="0" y="123825"/>
              <a:ext cx="8898971" cy="4166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2026"/>
                </a:lnSpc>
                <a:spcBef>
                  <a:spcPct val="0"/>
                </a:spcBef>
              </a:pPr>
              <a:r>
                <a:rPr lang="en-US" sz="11135" spc="-111">
                  <a:solidFill>
                    <a:srgbClr val="000000"/>
                  </a:solidFill>
                  <a:latin typeface="Hammersmith One Bold"/>
                </a:rPr>
                <a:t>mongoDB vs SQL</a:t>
              </a:r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4422929"/>
              <a:ext cx="7948846" cy="587448"/>
            </a:xfrm>
            <a:custGeom>
              <a:avLst/>
              <a:gdLst/>
              <a:ahLst/>
              <a:cxnLst/>
              <a:rect l="l" t="t" r="r" b="b"/>
              <a:pathLst>
                <a:path w="7948846" h="587448">
                  <a:moveTo>
                    <a:pt x="0" y="0"/>
                  </a:moveTo>
                  <a:lnTo>
                    <a:pt x="7948846" y="0"/>
                  </a:lnTo>
                  <a:lnTo>
                    <a:pt x="7948846" y="587448"/>
                  </a:lnTo>
                  <a:lnTo>
                    <a:pt x="0" y="587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l="-171" t="-308623" r="-7088" b="-1042730"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144000" cy="3768585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3" name="TextBox 3"/>
          <p:cNvSpPr txBox="1"/>
          <p:nvPr/>
        </p:nvSpPr>
        <p:spPr>
          <a:xfrm>
            <a:off x="1229445" y="942975"/>
            <a:ext cx="6685111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49"/>
              </a:lnSpc>
              <a:spcBef>
                <a:spcPct val="0"/>
              </a:spcBef>
            </a:pPr>
            <a:r>
              <a:rPr lang="en-US" sz="8499" spc="-169">
                <a:solidFill>
                  <a:srgbClr val="FFFFFF"/>
                </a:solidFill>
                <a:latin typeface="Hammersmith One"/>
              </a:rPr>
              <a:t>mongoDB 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3331" y="4473099"/>
            <a:ext cx="8690669" cy="56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  <a:spcBef>
                <a:spcPct val="0"/>
              </a:spcBef>
            </a:pPr>
            <a:r>
              <a:rPr lang="en-US" sz="3825" spc="-76">
                <a:solidFill>
                  <a:srgbClr val="000000"/>
                </a:solidFill>
                <a:latin typeface="Hammersmith One"/>
              </a:rPr>
              <a:t>MongoDB is a modern NoSQL database that stores data in flexible, JSON-like documents, in contrast to the structured tables of SQL databases. Its document-oriented approach enables versatile data modeling and scalability across server clusters, making it ideal for high-volume applications with demanding availability needs.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399525" y="3939377"/>
            <a:ext cx="8632949" cy="6171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endParaRPr dirty="0"/>
          </a:p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800" spc="-76" dirty="0">
                <a:solidFill>
                  <a:srgbClr val="000000"/>
                </a:solidFill>
                <a:latin typeface="Hammersmith One"/>
              </a:rPr>
              <a:t>SQL databases, like MySQL, PostgreSQL, SQLite, and Oracle, follow the relational model, organizing data into tables with rows and columns. Each row represents a record, and each column represents an attribute of that record. These databases use predefined schemas to define the data structure.</a:t>
            </a:r>
          </a:p>
        </p:txBody>
      </p:sp>
      <p:sp>
        <p:nvSpPr>
          <p:cNvPr id="6" name="AutoShape 6"/>
          <p:cNvSpPr/>
          <p:nvPr/>
        </p:nvSpPr>
        <p:spPr>
          <a:xfrm>
            <a:off x="9144000" y="0"/>
            <a:ext cx="9144000" cy="3768585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7" name="TextBox 7"/>
          <p:cNvSpPr txBox="1"/>
          <p:nvPr/>
        </p:nvSpPr>
        <p:spPr>
          <a:xfrm>
            <a:off x="11158057" y="942975"/>
            <a:ext cx="5115886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049"/>
              </a:lnSpc>
              <a:spcBef>
                <a:spcPct val="0"/>
              </a:spcBef>
            </a:pPr>
            <a:r>
              <a:rPr lang="en-US" sz="8499" spc="-169">
                <a:solidFill>
                  <a:srgbClr val="FFFFFF"/>
                </a:solidFill>
                <a:latin typeface="Hammersmith One"/>
              </a:rPr>
              <a:t>SQL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151484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3" name="TextBox 3"/>
          <p:cNvSpPr txBox="1"/>
          <p:nvPr/>
        </p:nvSpPr>
        <p:spPr>
          <a:xfrm>
            <a:off x="2657084" y="942975"/>
            <a:ext cx="14602216" cy="1369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52"/>
              </a:lnSpc>
            </a:pPr>
            <a:r>
              <a:rPr lang="en-US" sz="8424" spc="-168">
                <a:solidFill>
                  <a:srgbClr val="FFFFFF"/>
                </a:solidFill>
                <a:latin typeface="Hammersmith One"/>
              </a:rPr>
              <a:t>Difference between them : 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038597" y="1018803"/>
            <a:ext cx="1068868" cy="1088661"/>
          </a:xfrm>
          <a:custGeom>
            <a:avLst/>
            <a:gdLst/>
            <a:ahLst/>
            <a:cxnLst/>
            <a:rect l="l" t="t" r="r" b="b"/>
            <a:pathLst>
              <a:path w="1068868" h="1088661">
                <a:moveTo>
                  <a:pt x="0" y="0"/>
                </a:moveTo>
                <a:lnTo>
                  <a:pt x="1068867" y="0"/>
                </a:lnTo>
                <a:lnTo>
                  <a:pt x="1068867" y="1088661"/>
                </a:lnTo>
                <a:lnTo>
                  <a:pt x="0" y="1088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3284" y="3327205"/>
            <a:ext cx="8106315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Data Structure: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473099"/>
            <a:ext cx="18288000" cy="186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5881" lvl="1" indent="-412940" algn="ctr">
              <a:lnSpc>
                <a:spcPts val="4972"/>
              </a:lnSpc>
              <a:buFont typeface="Arial"/>
              <a:buChar char="•"/>
            </a:pPr>
            <a:r>
              <a:rPr lang="en-US" sz="3825" spc="-76">
                <a:solidFill>
                  <a:srgbClr val="000000"/>
                </a:solidFill>
                <a:latin typeface="Hammersmith One"/>
              </a:rPr>
              <a:t>SQL databases have a strict schema, meaning tables must follow a predefined structure. Modifying this schema, especially in large databases, can be challenging.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6569" y="7104701"/>
            <a:ext cx="18041431" cy="1931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7470" lvl="1" indent="-423735" algn="ctr">
              <a:lnSpc>
                <a:spcPts val="5102"/>
              </a:lnSpc>
              <a:buFont typeface="Arial"/>
              <a:buChar char="•"/>
            </a:pPr>
            <a:r>
              <a:rPr lang="en-US" sz="3925" spc="-78">
                <a:solidFill>
                  <a:srgbClr val="000000"/>
                </a:solidFill>
                <a:latin typeface="Hammersmith One"/>
              </a:rPr>
              <a:t>  In MongoDB, the schema design is flexible. Documents in a collection can have varied structures, and adding or removing fields doesn't impact other documents.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151484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3" name="TextBox 3"/>
          <p:cNvSpPr txBox="1"/>
          <p:nvPr/>
        </p:nvSpPr>
        <p:spPr>
          <a:xfrm>
            <a:off x="2657084" y="942975"/>
            <a:ext cx="14602216" cy="1369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52"/>
              </a:lnSpc>
            </a:pPr>
            <a:r>
              <a:rPr lang="en-US" sz="8424" spc="-168">
                <a:solidFill>
                  <a:srgbClr val="FFFFFF"/>
                </a:solidFill>
                <a:latin typeface="Hammersmith One"/>
              </a:rPr>
              <a:t>Difference between them : 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038597" y="1018803"/>
            <a:ext cx="1068868" cy="1088661"/>
          </a:xfrm>
          <a:custGeom>
            <a:avLst/>
            <a:gdLst/>
            <a:ahLst/>
            <a:cxnLst/>
            <a:rect l="l" t="t" r="r" b="b"/>
            <a:pathLst>
              <a:path w="1068868" h="1088661">
                <a:moveTo>
                  <a:pt x="0" y="0"/>
                </a:moveTo>
                <a:lnTo>
                  <a:pt x="1068867" y="0"/>
                </a:lnTo>
                <a:lnTo>
                  <a:pt x="1068867" y="1088661"/>
                </a:lnTo>
                <a:lnTo>
                  <a:pt x="0" y="1088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9211" y="3327205"/>
            <a:ext cx="35757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Scalability: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473099"/>
            <a:ext cx="18288000" cy="186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5881" lvl="1" indent="-412940" algn="ctr">
              <a:lnSpc>
                <a:spcPts val="4972"/>
              </a:lnSpc>
              <a:buFont typeface="Arial"/>
              <a:buChar char="•"/>
            </a:pPr>
            <a:r>
              <a:rPr lang="en-US" sz="3825" spc="-76" dirty="0">
                <a:solidFill>
                  <a:srgbClr val="000000"/>
                </a:solidFill>
                <a:latin typeface="Hammersmith One"/>
              </a:rPr>
              <a:t>SQL </a:t>
            </a:r>
            <a:r>
              <a:rPr lang="en-US" sz="3825" spc="-76" dirty="0" smtClean="0">
                <a:solidFill>
                  <a:srgbClr val="000000"/>
                </a:solidFill>
                <a:latin typeface="Hammersmith One"/>
              </a:rPr>
              <a:t>databases </a:t>
            </a:r>
            <a:r>
              <a:rPr lang="en-US" sz="3825" spc="-76" dirty="0">
                <a:solidFill>
                  <a:srgbClr val="000000"/>
                </a:solidFill>
                <a:latin typeface="Hammersmith One"/>
              </a:rPr>
              <a:t>usually scale vertically, which involves adding more resources such as CPU and RAM to a single server to manage higher loads. However, this approach has practical limitations.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79251"/>
            <a:ext cx="18041431" cy="257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endParaRPr/>
          </a:p>
          <a:p>
            <a:pPr marL="847470" lvl="1" indent="-423735" algn="ctr">
              <a:lnSpc>
                <a:spcPts val="5102"/>
              </a:lnSpc>
              <a:buFont typeface="Arial"/>
              <a:buChar char="•"/>
            </a:pPr>
            <a:r>
              <a:rPr lang="en-US" sz="3925" spc="-78">
                <a:solidFill>
                  <a:srgbClr val="000000"/>
                </a:solidFill>
                <a:latin typeface="Hammersmith One"/>
              </a:rPr>
              <a:t>MongoDB is built for horizontal scalability, enabling the distribution of data across multiple servers or clusters. This capability allows MongoDB to effectively manage larger volumes of data and traffic.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151484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3" name="TextBox 3"/>
          <p:cNvSpPr txBox="1"/>
          <p:nvPr/>
        </p:nvSpPr>
        <p:spPr>
          <a:xfrm>
            <a:off x="2657084" y="942975"/>
            <a:ext cx="14602216" cy="1369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52"/>
              </a:lnSpc>
            </a:pPr>
            <a:r>
              <a:rPr lang="en-US" sz="8424" spc="-168">
                <a:solidFill>
                  <a:srgbClr val="FFFFFF"/>
                </a:solidFill>
                <a:latin typeface="Hammersmith One"/>
              </a:rPr>
              <a:t>Difference between them : 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038597" y="1018803"/>
            <a:ext cx="1068868" cy="1088661"/>
          </a:xfrm>
          <a:custGeom>
            <a:avLst/>
            <a:gdLst/>
            <a:ahLst/>
            <a:cxnLst/>
            <a:rect l="l" t="t" r="r" b="b"/>
            <a:pathLst>
              <a:path w="1068868" h="1088661">
                <a:moveTo>
                  <a:pt x="0" y="0"/>
                </a:moveTo>
                <a:lnTo>
                  <a:pt x="1068867" y="0"/>
                </a:lnTo>
                <a:lnTo>
                  <a:pt x="1068867" y="1088661"/>
                </a:lnTo>
                <a:lnTo>
                  <a:pt x="0" y="1088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75846" y="3327205"/>
            <a:ext cx="4739154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Open Sans Bold"/>
              </a:rPr>
              <a:t>Use cases: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185725"/>
            <a:ext cx="18288000" cy="249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</a:pPr>
            <a:endParaRPr/>
          </a:p>
          <a:p>
            <a:pPr marL="825881" lvl="1" indent="-412940" algn="ctr">
              <a:lnSpc>
                <a:spcPts val="4972"/>
              </a:lnSpc>
              <a:buFont typeface="Arial"/>
              <a:buChar char="•"/>
            </a:pPr>
            <a:r>
              <a:rPr lang="en-US" sz="3825" spc="-76">
                <a:solidFill>
                  <a:srgbClr val="000000"/>
                </a:solidFill>
                <a:latin typeface="Hammersmith One"/>
              </a:rPr>
              <a:t>SQL databases are often used in applications where data integrity, transaction consistency, and complex queries are critical, including financial systems, enterprise applications, and traditional web applications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79251"/>
            <a:ext cx="18041431" cy="257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endParaRPr/>
          </a:p>
          <a:p>
            <a:pPr marL="847470" lvl="1" indent="-423735" algn="ctr">
              <a:lnSpc>
                <a:spcPts val="5102"/>
              </a:lnSpc>
              <a:buFont typeface="Arial"/>
              <a:buChar char="•"/>
            </a:pPr>
            <a:r>
              <a:rPr lang="en-US" sz="3925" spc="-78">
                <a:solidFill>
                  <a:srgbClr val="000000"/>
                </a:solidFill>
                <a:latin typeface="Hammersmith One"/>
              </a:rPr>
              <a:t>MongoDB is preferred for situations where flexibility, scalability, and performance are vital, like real-time analytics, content management systems, and applications handling unstructured or semi-structured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3151484"/>
          </a:xfrm>
          <a:prstGeom prst="rect">
            <a:avLst/>
          </a:prstGeom>
          <a:solidFill>
            <a:srgbClr val="FFB923"/>
          </a:solidFill>
        </p:spPr>
      </p:sp>
      <p:sp>
        <p:nvSpPr>
          <p:cNvPr id="3" name="TextBox 3"/>
          <p:cNvSpPr txBox="1"/>
          <p:nvPr/>
        </p:nvSpPr>
        <p:spPr>
          <a:xfrm>
            <a:off x="2657084" y="942975"/>
            <a:ext cx="14602216" cy="1369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52"/>
              </a:lnSpc>
            </a:pPr>
            <a:r>
              <a:rPr lang="en-US" sz="8424" spc="-168">
                <a:solidFill>
                  <a:srgbClr val="FFFFFF"/>
                </a:solidFill>
                <a:latin typeface="Hammersmith One"/>
              </a:rPr>
              <a:t>Difference between them : 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1038597" y="1018803"/>
            <a:ext cx="1068868" cy="1088661"/>
          </a:xfrm>
          <a:custGeom>
            <a:avLst/>
            <a:gdLst/>
            <a:ahLst/>
            <a:cxnLst/>
            <a:rect l="l" t="t" r="r" b="b"/>
            <a:pathLst>
              <a:path w="1068868" h="1088661">
                <a:moveTo>
                  <a:pt x="0" y="0"/>
                </a:moveTo>
                <a:lnTo>
                  <a:pt x="1068867" y="0"/>
                </a:lnTo>
                <a:lnTo>
                  <a:pt x="1068867" y="1088661"/>
                </a:lnTo>
                <a:lnTo>
                  <a:pt x="0" y="1088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3327205"/>
            <a:ext cx="74413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 Bold"/>
              </a:rPr>
              <a:t>Query Language: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185725"/>
            <a:ext cx="18288000" cy="249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72"/>
              </a:lnSpc>
            </a:pPr>
            <a:endParaRPr/>
          </a:p>
          <a:p>
            <a:pPr marL="825881" lvl="1" indent="-412940" algn="ctr">
              <a:lnSpc>
                <a:spcPts val="4972"/>
              </a:lnSpc>
              <a:buFont typeface="Arial"/>
              <a:buChar char="•"/>
            </a:pPr>
            <a:r>
              <a:rPr lang="en-US" sz="3825" spc="-76">
                <a:solidFill>
                  <a:srgbClr val="000000"/>
                </a:solidFill>
                <a:latin typeface="Hammersmith One"/>
              </a:rPr>
              <a:t>SQL databases utilize the structured query language (SQL) for data manipulation and retrieval. SQL is a robust and established language, offering a comprehensive set of features for querying and analyzing data.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6679251"/>
            <a:ext cx="18041431" cy="257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2"/>
              </a:lnSpc>
            </a:pPr>
            <a:endParaRPr/>
          </a:p>
          <a:p>
            <a:pPr marL="847470" lvl="1" indent="-423735" algn="ctr">
              <a:lnSpc>
                <a:spcPts val="5102"/>
              </a:lnSpc>
              <a:buFont typeface="Arial"/>
              <a:buChar char="•"/>
            </a:pPr>
            <a:r>
              <a:rPr lang="en-US" sz="3925" spc="-78">
                <a:solidFill>
                  <a:srgbClr val="000000"/>
                </a:solidFill>
                <a:latin typeface="Hammersmith One"/>
              </a:rPr>
              <a:t>MongoDB uses a query language and API that is based on JavaScript. It provides a flexible and expressive way to interact with documents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385</Words>
  <Application>Microsoft Office PowerPoint</Application>
  <PresentationFormat>Personnalisé</PresentationFormat>
  <Paragraphs>27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Hammersmith One Bold</vt:lpstr>
      <vt:lpstr>Hammersmith One</vt:lpstr>
      <vt:lpstr>Calibri</vt:lpstr>
      <vt:lpstr>Open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Jaune Professionnel Dégradé Projet de Stratégie Entreprise Diaporama</dc:title>
  <dc:creator>jawachi ala</dc:creator>
  <cp:lastModifiedBy>jawachi ala</cp:lastModifiedBy>
  <cp:revision>4</cp:revision>
  <dcterms:created xsi:type="dcterms:W3CDTF">2006-08-16T00:00:00Z</dcterms:created>
  <dcterms:modified xsi:type="dcterms:W3CDTF">2024-01-27T12:34:48Z</dcterms:modified>
  <dc:identifier>DAF7FAs_xtA</dc:identifier>
</cp:coreProperties>
</file>