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6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F3C725B-2702-4A30-8984-2113F835F3C6}">
          <p14:sldIdLst>
            <p14:sldId id="257"/>
            <p14:sldId id="256"/>
            <p14:sldId id="258"/>
            <p14:sldId id="259"/>
          </p14:sldIdLst>
        </p14:section>
        <p14:section name="Untitled Section" id="{603143B4-24BC-41EC-B54C-6CA412BFC84C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10/10/2022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18DDA-8411-44D6-8862-1CD2751196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2758" y="4811966"/>
            <a:ext cx="8348869" cy="802570"/>
          </a:xfrm>
        </p:spPr>
        <p:txBody>
          <a:bodyPr/>
          <a:lstStyle/>
          <a:p>
            <a:pPr algn="ctr"/>
            <a:r>
              <a:rPr lang="en-US"/>
              <a:t>Part 1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F102B62-C2E7-4E24-98E4-AE539448FA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6403" y="96287"/>
            <a:ext cx="1920495" cy="74419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C484AF7-6A5C-4138-9115-CABD6C607FD2}"/>
              </a:ext>
            </a:extLst>
          </p:cNvPr>
          <p:cNvSpPr/>
          <p:nvPr/>
        </p:nvSpPr>
        <p:spPr>
          <a:xfrm>
            <a:off x="3928088" y="3352057"/>
            <a:ext cx="32367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400" dirty="0">
                <a:solidFill>
                  <a:srgbClr val="222222"/>
                </a:solidFill>
                <a:latin typeface="arial" panose="020B0604020202020204" pitchFamily="34" charset="0"/>
              </a:rPr>
              <a:t>Version 10.X.X</a:t>
            </a:r>
          </a:p>
          <a:p>
            <a:pPr algn="ctr"/>
            <a:r>
              <a:rPr lang="en-GB" sz="1400" dirty="0">
                <a:solidFill>
                  <a:srgbClr val="22222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Content Management System</a:t>
            </a:r>
            <a:endParaRPr lang="en-GB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5" name="Picture 14" descr="Logo&#10;&#10;Description automatically generated">
            <a:extLst>
              <a:ext uri="{FF2B5EF4-FFF2-40B4-BE49-F238E27FC236}">
                <a16:creationId xmlns:a16="http://schemas.microsoft.com/office/drawing/2014/main" id="{6204D082-8EE4-47FB-B07A-4DA18C829A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0444" y="924282"/>
            <a:ext cx="1958006" cy="2320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598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3AB03E9-3A41-49E7-8DA3-19D221AF15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2357" y="200025"/>
            <a:ext cx="4263469" cy="6561688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sz="3600" b="1" dirty="0"/>
              <a:t>Agenda</a:t>
            </a:r>
            <a:endParaRPr lang="en-US" b="1" dirty="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dirty="0"/>
              <a:t>Introduction and Installation</a:t>
            </a:r>
          </a:p>
          <a:p>
            <a:pPr marL="1200150" lvl="2" indent="-285750" algn="l">
              <a:buFont typeface="Arial" panose="020B0604020202020204" pitchFamily="34" charset="0"/>
              <a:buChar char="•"/>
            </a:pPr>
            <a:r>
              <a:rPr lang="en-US" dirty="0"/>
              <a:t>Starter Kit</a:t>
            </a:r>
          </a:p>
          <a:p>
            <a:pPr marL="1200150" lvl="2" indent="-285750" algn="l">
              <a:buFont typeface="Arial" panose="020B0604020202020204" pitchFamily="34" charset="0"/>
              <a:buChar char="•"/>
            </a:pPr>
            <a:r>
              <a:rPr lang="en-US" dirty="0"/>
              <a:t>Architecture – Patterns</a:t>
            </a:r>
          </a:p>
          <a:p>
            <a:pPr marL="1657350" lvl="3" indent="-285750" algn="l">
              <a:buFont typeface="Arial" panose="020B0604020202020204" pitchFamily="34" charset="0"/>
              <a:buChar char="•"/>
            </a:pPr>
            <a:r>
              <a:rPr lang="en-US" dirty="0"/>
              <a:t>Model Builder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dirty="0"/>
              <a:t>Home Page</a:t>
            </a:r>
          </a:p>
          <a:p>
            <a:pPr marL="1200150" lvl="2" indent="-285750" algn="l">
              <a:buFont typeface="Arial" panose="020B0604020202020204" pitchFamily="34" charset="0"/>
              <a:buChar char="•"/>
            </a:pPr>
            <a:r>
              <a:rPr lang="en-US" dirty="0"/>
              <a:t>Html Template (Bootstrap - blog)</a:t>
            </a:r>
          </a:p>
          <a:p>
            <a:pPr marL="1200150" lvl="2" indent="-285750" algn="l">
              <a:buFont typeface="Arial" panose="020B0604020202020204" pitchFamily="34" charset="0"/>
              <a:buChar char="•"/>
            </a:pPr>
            <a:r>
              <a:rPr lang="en-US" dirty="0"/>
              <a:t>Master (Layout)</a:t>
            </a:r>
          </a:p>
          <a:p>
            <a:pPr marL="1200150" lvl="2" indent="-285750" algn="l">
              <a:buFont typeface="Arial" panose="020B0604020202020204" pitchFamily="34" charset="0"/>
              <a:buChar char="•"/>
            </a:pPr>
            <a:r>
              <a:rPr lang="en-US" dirty="0"/>
              <a:t>Elements</a:t>
            </a:r>
          </a:p>
          <a:p>
            <a:pPr marL="1657350" lvl="3" indent="-285750" algn="l">
              <a:buFont typeface="Arial" panose="020B0604020202020204" pitchFamily="34" charset="0"/>
              <a:buChar char="•"/>
            </a:pPr>
            <a:r>
              <a:rPr lang="en-US" dirty="0"/>
              <a:t>Social Media Picker</a:t>
            </a:r>
          </a:p>
          <a:p>
            <a:pPr marL="1200150" lvl="2" indent="-285750" algn="l">
              <a:buFont typeface="Arial" panose="020B0604020202020204" pitchFamily="34" charset="0"/>
              <a:buChar char="•"/>
            </a:pPr>
            <a:r>
              <a:rPr lang="en-US" dirty="0"/>
              <a:t>Compositions</a:t>
            </a:r>
          </a:p>
          <a:p>
            <a:pPr marL="1657350" lvl="3" indent="-285750" algn="l">
              <a:buFont typeface="Arial" panose="020B0604020202020204" pitchFamily="34" charset="0"/>
              <a:buChar char="•"/>
            </a:pPr>
            <a:r>
              <a:rPr lang="en-US" dirty="0"/>
              <a:t>Layout</a:t>
            </a:r>
          </a:p>
          <a:p>
            <a:pPr marL="1657350" lvl="3" indent="-285750" algn="l">
              <a:buFont typeface="Arial" panose="020B0604020202020204" pitchFamily="34" charset="0"/>
              <a:buChar char="•"/>
            </a:pPr>
            <a:r>
              <a:rPr lang="en-US" dirty="0"/>
              <a:t>Page</a:t>
            </a:r>
          </a:p>
          <a:p>
            <a:pPr marL="1200150" lvl="2" indent="-285750" algn="l">
              <a:buFont typeface="Arial" panose="020B0604020202020204" pitchFamily="34" charset="0"/>
              <a:buChar char="•"/>
            </a:pPr>
            <a:r>
              <a:rPr lang="en-US" dirty="0"/>
              <a:t>Icons Picker (Custom Datatype)</a:t>
            </a:r>
          </a:p>
          <a:p>
            <a:pPr marL="1657350" lvl="3" indent="-285750" algn="l">
              <a:buFont typeface="Arial" panose="020B0604020202020204" pitchFamily="34" charset="0"/>
              <a:buChar char="•"/>
            </a:pPr>
            <a:r>
              <a:rPr lang="en-US" dirty="0"/>
              <a:t>Iconic</a:t>
            </a:r>
          </a:p>
          <a:p>
            <a:pPr marL="1657350" lvl="3" indent="-285750" algn="l">
              <a:buFont typeface="Arial" panose="020B0604020202020204" pitchFamily="34" charset="0"/>
              <a:buChar char="•"/>
            </a:pPr>
            <a:r>
              <a:rPr lang="en-US" dirty="0"/>
              <a:t>Lib man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dirty="0"/>
              <a:t>Blogs</a:t>
            </a:r>
          </a:p>
          <a:p>
            <a:pPr marL="1200150" lvl="2" indent="-285750" algn="l">
              <a:buFont typeface="Arial" panose="020B0604020202020204" pitchFamily="34" charset="0"/>
              <a:buChar char="•"/>
            </a:pPr>
            <a:r>
              <a:rPr lang="en-US" dirty="0"/>
              <a:t>Blog (Doc Type)</a:t>
            </a:r>
          </a:p>
          <a:p>
            <a:pPr marL="1200150" lvl="2" indent="-285750" algn="l">
              <a:buFont typeface="Arial" panose="020B0604020202020204" pitchFamily="34" charset="0"/>
              <a:buChar char="•"/>
            </a:pPr>
            <a:r>
              <a:rPr lang="en-US" dirty="0"/>
              <a:t>Blogs View (View Components)</a:t>
            </a:r>
          </a:p>
          <a:p>
            <a:pPr marL="1200150" lvl="2" indent="-285750" algn="l">
              <a:buFont typeface="Arial" panose="020B0604020202020204" pitchFamily="34" charset="0"/>
              <a:buChar char="•"/>
            </a:pPr>
            <a:r>
              <a:rPr lang="en-US" dirty="0"/>
              <a:t>Pagination</a:t>
            </a:r>
          </a:p>
          <a:p>
            <a:pPr marL="1200150" lvl="2" indent="-28575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1200150" lvl="2" indent="-28575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1200150" lvl="2" indent="-28575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FE8D32-39B5-4D01-A904-2909A72F58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6403" y="96287"/>
            <a:ext cx="1920495" cy="744192"/>
          </a:xfrm>
          <a:prstGeom prst="rect">
            <a:avLst/>
          </a:prstGeom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8036F29F-54BB-429F-9206-5E05988B8AAB}"/>
              </a:ext>
            </a:extLst>
          </p:cNvPr>
          <p:cNvSpPr txBox="1">
            <a:spLocks/>
          </p:cNvSpPr>
          <p:nvPr/>
        </p:nvSpPr>
        <p:spPr>
          <a:xfrm>
            <a:off x="5124450" y="761999"/>
            <a:ext cx="4563399" cy="577222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dirty="0"/>
              <a:t>Authors</a:t>
            </a:r>
          </a:p>
          <a:p>
            <a:pPr marL="1200150" lvl="2" indent="-285750" algn="l">
              <a:buFont typeface="Arial" panose="020B0604020202020204" pitchFamily="34" charset="0"/>
              <a:buChar char="•"/>
            </a:pPr>
            <a:r>
              <a:rPr lang="en-US" dirty="0"/>
              <a:t>Author (Doc Type)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dirty="0"/>
              <a:t>Content page</a:t>
            </a:r>
          </a:p>
          <a:p>
            <a:pPr marL="1200150" lvl="2" indent="-285750" algn="l">
              <a:buFont typeface="Arial" panose="020B0604020202020204" pitchFamily="34" charset="0"/>
              <a:buChar char="•"/>
            </a:pPr>
            <a:r>
              <a:rPr lang="en-US" b="1" dirty="0"/>
              <a:t>Macros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dirty="0"/>
              <a:t>Search page</a:t>
            </a:r>
          </a:p>
          <a:p>
            <a:pPr marL="1200150" lvl="2" indent="-285750" algn="l">
              <a:buFont typeface="Arial" panose="020B0604020202020204" pitchFamily="34" charset="0"/>
              <a:buChar char="•"/>
            </a:pPr>
            <a:r>
              <a:rPr lang="en-US" dirty="0"/>
              <a:t>Umbraco Search</a:t>
            </a:r>
          </a:p>
          <a:p>
            <a:pPr marL="1200150" lvl="2" indent="-285750" algn="l">
              <a:buFont typeface="Arial" panose="020B0604020202020204" pitchFamily="34" charset="0"/>
              <a:buChar char="•"/>
            </a:pPr>
            <a:r>
              <a:rPr lang="en-US" dirty="0"/>
              <a:t>Google Search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dirty="0"/>
              <a:t>Contact Us</a:t>
            </a:r>
          </a:p>
          <a:p>
            <a:pPr marL="1200150" lvl="2" indent="-285750" algn="l">
              <a:buFont typeface="Arial" panose="020B0604020202020204" pitchFamily="34" charset="0"/>
              <a:buChar char="•"/>
            </a:pPr>
            <a:r>
              <a:rPr lang="en-US" dirty="0"/>
              <a:t>Custom Contact us Form (Controller)</a:t>
            </a:r>
          </a:p>
          <a:p>
            <a:pPr marL="1657350" lvl="3" indent="-285750" algn="l">
              <a:buFont typeface="Arial" panose="020B0604020202020204" pitchFamily="34" charset="0"/>
              <a:buChar char="•"/>
            </a:pPr>
            <a:r>
              <a:rPr lang="en-US" dirty="0"/>
              <a:t>Google ReCAPTCHA</a:t>
            </a:r>
          </a:p>
          <a:p>
            <a:pPr marL="1200150" lvl="2" indent="-285750" algn="l">
              <a:buFont typeface="Arial" panose="020B0604020202020204" pitchFamily="34" charset="0"/>
              <a:buChar char="•"/>
            </a:pPr>
            <a:r>
              <a:rPr lang="en-US" dirty="0"/>
              <a:t>Umbraco Forms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dirty="0"/>
              <a:t>Navbar</a:t>
            </a:r>
          </a:p>
          <a:p>
            <a:pPr marL="1200150" lvl="2" indent="-285750" algn="l">
              <a:buFont typeface="Arial" panose="020B0604020202020204" pitchFamily="34" charset="0"/>
              <a:buChar char="•"/>
            </a:pPr>
            <a:r>
              <a:rPr lang="en-US" b="1" dirty="0"/>
              <a:t>Logo</a:t>
            </a:r>
          </a:p>
          <a:p>
            <a:pPr marL="1200150" lvl="2" indent="-285750" algn="l">
              <a:buFont typeface="Arial" panose="020B0604020202020204" pitchFamily="34" charset="0"/>
              <a:buChar char="•"/>
            </a:pPr>
            <a:r>
              <a:rPr lang="en-US" b="1" dirty="0"/>
              <a:t>Search box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dirty="0"/>
              <a:t>Footer links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dirty="0"/>
              <a:t>Meta-data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/>
              <a:t>Error Page</a:t>
            </a:r>
            <a:endParaRPr lang="en-US" b="1" dirty="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dirty="0"/>
              <a:t>Umbraco MFA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Umbraco API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1200150" lvl="2" indent="-28575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1200150" lvl="2" indent="-28575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1200150" lvl="2" indent="-28575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253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person, indoor&#10;&#10;Description automatically generated">
            <a:extLst>
              <a:ext uri="{FF2B5EF4-FFF2-40B4-BE49-F238E27FC236}">
                <a16:creationId xmlns:a16="http://schemas.microsoft.com/office/drawing/2014/main" id="{4EAF6F30-3B94-44DF-ABD3-7B49FA0722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922" r="7768" b="9091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FE18DDA-8411-44D6-8862-1CD2751196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8867" y="1678666"/>
            <a:ext cx="4088190" cy="2369093"/>
          </a:xfrm>
        </p:spPr>
        <p:txBody>
          <a:bodyPr>
            <a:normAutofit/>
          </a:bodyPr>
          <a:lstStyle/>
          <a:p>
            <a:r>
              <a:rPr lang="en-US" sz="4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Demo</a:t>
            </a:r>
            <a:br>
              <a:rPr lang="en-US" sz="4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sz="480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FE8D32-39B5-4D01-A904-2909A72F58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6403" y="96287"/>
            <a:ext cx="1920495" cy="744192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CFAF6809-5349-4A79-A36B-D242DB141268}"/>
              </a:ext>
            </a:extLst>
          </p:cNvPr>
          <p:cNvSpPr txBox="1">
            <a:spLocks/>
          </p:cNvSpPr>
          <p:nvPr/>
        </p:nvSpPr>
        <p:spPr>
          <a:xfrm>
            <a:off x="3289485" y="-27239"/>
            <a:ext cx="4840724" cy="130607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59717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5F054EF5-EFE6-45A2-834C-0F0931F39F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FE3C88A-FEDB-4B9C-94EE-5026B326B3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5D51D9B-0E7C-44D3-9215-81F991523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23">
              <a:extLst>
                <a:ext uri="{FF2B5EF4-FFF2-40B4-BE49-F238E27FC236}">
                  <a16:creationId xmlns:a16="http://schemas.microsoft.com/office/drawing/2014/main" id="{16EFB339-1D4E-4824-A20B-AF30D07CF7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5">
              <a:extLst>
                <a:ext uri="{FF2B5EF4-FFF2-40B4-BE49-F238E27FC236}">
                  <a16:creationId xmlns:a16="http://schemas.microsoft.com/office/drawing/2014/main" id="{00030831-8136-4C61-8F00-6F190C5AEB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9B14B360-4798-467E-ADE9-756959EC5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7">
              <a:extLst>
                <a:ext uri="{FF2B5EF4-FFF2-40B4-BE49-F238E27FC236}">
                  <a16:creationId xmlns:a16="http://schemas.microsoft.com/office/drawing/2014/main" id="{9433F2F7-DA21-430A-A31C-D529D9C6A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8">
              <a:extLst>
                <a:ext uri="{FF2B5EF4-FFF2-40B4-BE49-F238E27FC236}">
                  <a16:creationId xmlns:a16="http://schemas.microsoft.com/office/drawing/2014/main" id="{0B24FFF9-F75D-4A88-90F8-D2D7BBB8E8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9">
              <a:extLst>
                <a:ext uri="{FF2B5EF4-FFF2-40B4-BE49-F238E27FC236}">
                  <a16:creationId xmlns:a16="http://schemas.microsoft.com/office/drawing/2014/main" id="{A0A2A2C4-404D-431C-8F9A-227932A42E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4661DBE2-1BC5-463F-BBB8-199B890D1C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710A6E70-F0B9-4E3D-9A78-2D2FEE5DF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8" name="Picture 7" descr="Timeline&#10;&#10;Description automatically generated">
            <a:extLst>
              <a:ext uri="{FF2B5EF4-FFF2-40B4-BE49-F238E27FC236}">
                <a16:creationId xmlns:a16="http://schemas.microsoft.com/office/drawing/2014/main" id="{A2D01789-4A6D-43EE-8136-128B16961D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126" y="1527087"/>
            <a:ext cx="7478946" cy="3683380"/>
          </a:xfrm>
          <a:prstGeom prst="rect">
            <a:avLst/>
          </a:prstGeom>
        </p:spPr>
      </p:pic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2FFE8D32-39B5-4D01-A904-2909A72F58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6403" y="96287"/>
            <a:ext cx="1920495" cy="744192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CFAF6809-5349-4A79-A36B-D242DB141268}"/>
              </a:ext>
            </a:extLst>
          </p:cNvPr>
          <p:cNvSpPr txBox="1">
            <a:spLocks/>
          </p:cNvSpPr>
          <p:nvPr/>
        </p:nvSpPr>
        <p:spPr>
          <a:xfrm>
            <a:off x="3289485" y="-27239"/>
            <a:ext cx="4840724" cy="130607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553777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4430</TotalTime>
  <Words>107</Words>
  <Application>Microsoft Office PowerPoint</Application>
  <PresentationFormat>Widescreen</PresentationFormat>
  <Paragraphs>46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arial</vt:lpstr>
      <vt:lpstr>Trebuchet MS</vt:lpstr>
      <vt:lpstr>Wingdings 3</vt:lpstr>
      <vt:lpstr>Facet</vt:lpstr>
      <vt:lpstr>Part 1</vt:lpstr>
      <vt:lpstr>PowerPoint Presentation</vt:lpstr>
      <vt:lpstr>Demo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Core</dc:title>
  <dc:creator>Alhamoud, Alaeddin</dc:creator>
  <cp:lastModifiedBy>Alaeddin Alhamoud</cp:lastModifiedBy>
  <cp:revision>71</cp:revision>
  <dcterms:created xsi:type="dcterms:W3CDTF">2018-01-02T11:37:55Z</dcterms:created>
  <dcterms:modified xsi:type="dcterms:W3CDTF">2022-10-10T15:22:39Z</dcterms:modified>
</cp:coreProperties>
</file>