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5" r:id="rId2"/>
  </p:sldIdLst>
  <p:sldSz cx="7559675" cy="10691813"/>
  <p:notesSz cx="6858000" cy="9144000"/>
  <p:defaultTextStyle>
    <a:defPPr>
      <a:defRPr lang="fr-FR"/>
    </a:defPPr>
    <a:lvl1pPr marL="0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1pPr>
    <a:lvl2pPr marL="436380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2pPr>
    <a:lvl3pPr marL="872761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3pPr>
    <a:lvl4pPr marL="1309142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4pPr>
    <a:lvl5pPr marL="1745523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5pPr>
    <a:lvl6pPr marL="2181903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6pPr>
    <a:lvl7pPr marL="2618283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7pPr>
    <a:lvl8pPr marL="3054665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8pPr>
    <a:lvl9pPr marL="3491045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92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069"/>
    <a:srgbClr val="29789B"/>
    <a:srgbClr val="08456C"/>
    <a:srgbClr val="94A6B2"/>
    <a:srgbClr val="353E4D"/>
    <a:srgbClr val="2DB6FF"/>
    <a:srgbClr val="3E3F43"/>
    <a:srgbClr val="242424"/>
    <a:srgbClr val="29374B"/>
    <a:srgbClr val="434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3969" autoAdjust="0"/>
  </p:normalViewPr>
  <p:slideViewPr>
    <p:cSldViewPr snapToGrid="0" snapToObjects="1">
      <p:cViewPr>
        <p:scale>
          <a:sx n="90" d="100"/>
          <a:sy n="90" d="100"/>
        </p:scale>
        <p:origin x="1574" y="58"/>
      </p:cViewPr>
      <p:guideLst>
        <p:guide orient="horz" pos="3392"/>
        <p:guide pos="23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60E9244-D9A2-4948-A8B9-545C195C42FF}" type="datetimeFigureOut">
              <a:rPr lang="ar-MA" smtClean="0"/>
              <a:t>09-08-1443</a:t>
            </a:fld>
            <a:endParaRPr lang="a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D016160-EAAB-42DA-81FB-BDD86292C248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03997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1pPr>
    <a:lvl2pPr marL="436380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2pPr>
    <a:lvl3pPr marL="872761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3pPr>
    <a:lvl4pPr marL="1309142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4pPr>
    <a:lvl5pPr marL="1745523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5pPr>
    <a:lvl6pPr marL="2181903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6pPr>
    <a:lvl7pPr marL="2618283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7pPr>
    <a:lvl8pPr marL="3054665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8pPr>
    <a:lvl9pPr marL="3491045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909090"/>
                </a:solidFill>
                <a:effectLst/>
                <a:latin typeface="Roboto" panose="02000000000000000000" pitchFamily="2" charset="0"/>
              </a:rPr>
              <a:t>Copyright © www.bestfreecv.com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16160-EAAB-42DA-81FB-BDD86292C248}" type="slidenum">
              <a:rPr lang="ar-MA" smtClean="0"/>
              <a:t>1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63198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6977" y="3321395"/>
            <a:ext cx="6425724" cy="229180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3952" y="6058696"/>
            <a:ext cx="5291773" cy="2732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7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3180" y="668240"/>
            <a:ext cx="1406940" cy="14218627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362" y="668240"/>
            <a:ext cx="4094824" cy="1421862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162" y="6870482"/>
            <a:ext cx="6425724" cy="2123513"/>
          </a:xfrm>
        </p:spPr>
        <p:txBody>
          <a:bodyPr anchor="t"/>
          <a:lstStyle>
            <a:lvl1pPr algn="l">
              <a:defRPr sz="3693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162" y="4531647"/>
            <a:ext cx="6425724" cy="2338835"/>
          </a:xfrm>
        </p:spPr>
        <p:txBody>
          <a:bodyPr anchor="b"/>
          <a:lstStyle>
            <a:lvl1pPr marL="0" indent="0">
              <a:buNone/>
              <a:defRPr sz="1847">
                <a:solidFill>
                  <a:schemeClr val="tx1">
                    <a:tint val="75000"/>
                  </a:schemeClr>
                </a:solidFill>
              </a:defRPr>
            </a:lvl1pPr>
            <a:lvl2pPr marL="422152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303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3pPr>
            <a:lvl4pPr marL="1266455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4pPr>
            <a:lvl5pPr marL="1688606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5pPr>
            <a:lvl6pPr marL="2110758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6pPr>
            <a:lvl7pPr marL="2532910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7pPr>
            <a:lvl8pPr marL="2955061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8pPr>
            <a:lvl9pPr marL="3377213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362" y="3888158"/>
            <a:ext cx="2750882" cy="10998707"/>
          </a:xfr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7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89238" y="3888158"/>
            <a:ext cx="2750882" cy="10998707"/>
          </a:xfr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7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985" y="428168"/>
            <a:ext cx="6803708" cy="178196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7984" y="2393285"/>
            <a:ext cx="3340169" cy="997407"/>
          </a:xfrm>
        </p:spPr>
        <p:txBody>
          <a:bodyPr anchor="b"/>
          <a:lstStyle>
            <a:lvl1pPr marL="0" indent="0">
              <a:buNone/>
              <a:defRPr sz="2216" b="1"/>
            </a:lvl1pPr>
            <a:lvl2pPr marL="422152" indent="0">
              <a:buNone/>
              <a:defRPr sz="1847" b="1"/>
            </a:lvl2pPr>
            <a:lvl3pPr marL="844303" indent="0">
              <a:buNone/>
              <a:defRPr sz="1662" b="1"/>
            </a:lvl3pPr>
            <a:lvl4pPr marL="1266455" indent="0">
              <a:buNone/>
              <a:defRPr sz="1478" b="1"/>
            </a:lvl4pPr>
            <a:lvl5pPr marL="1688606" indent="0">
              <a:buNone/>
              <a:defRPr sz="1478" b="1"/>
            </a:lvl5pPr>
            <a:lvl6pPr marL="2110758" indent="0">
              <a:buNone/>
              <a:defRPr sz="1478" b="1"/>
            </a:lvl6pPr>
            <a:lvl7pPr marL="2532910" indent="0">
              <a:buNone/>
              <a:defRPr sz="1478" b="1"/>
            </a:lvl7pPr>
            <a:lvl8pPr marL="2955061" indent="0">
              <a:buNone/>
              <a:defRPr sz="1478" b="1"/>
            </a:lvl8pPr>
            <a:lvl9pPr marL="3377213" indent="0">
              <a:buNone/>
              <a:defRPr sz="147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7984" y="3390692"/>
            <a:ext cx="3340169" cy="6160168"/>
          </a:xfrm>
        </p:spPr>
        <p:txBody>
          <a:bodyPr/>
          <a:lstStyle>
            <a:lvl1pPr>
              <a:defRPr sz="2216"/>
            </a:lvl1pPr>
            <a:lvl2pPr>
              <a:defRPr sz="1847"/>
            </a:lvl2pPr>
            <a:lvl3pPr>
              <a:defRPr sz="1662"/>
            </a:lvl3pPr>
            <a:lvl4pPr>
              <a:defRPr sz="1478"/>
            </a:lvl4pPr>
            <a:lvl5pPr>
              <a:defRPr sz="1478"/>
            </a:lvl5pPr>
            <a:lvl6pPr>
              <a:defRPr sz="1478"/>
            </a:lvl6pPr>
            <a:lvl7pPr>
              <a:defRPr sz="1478"/>
            </a:lvl7pPr>
            <a:lvl8pPr>
              <a:defRPr sz="1478"/>
            </a:lvl8pPr>
            <a:lvl9pPr>
              <a:defRPr sz="147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0213" y="2393285"/>
            <a:ext cx="3341481" cy="997407"/>
          </a:xfrm>
        </p:spPr>
        <p:txBody>
          <a:bodyPr anchor="b"/>
          <a:lstStyle>
            <a:lvl1pPr marL="0" indent="0">
              <a:buNone/>
              <a:defRPr sz="2216" b="1"/>
            </a:lvl1pPr>
            <a:lvl2pPr marL="422152" indent="0">
              <a:buNone/>
              <a:defRPr sz="1847" b="1"/>
            </a:lvl2pPr>
            <a:lvl3pPr marL="844303" indent="0">
              <a:buNone/>
              <a:defRPr sz="1662" b="1"/>
            </a:lvl3pPr>
            <a:lvl4pPr marL="1266455" indent="0">
              <a:buNone/>
              <a:defRPr sz="1478" b="1"/>
            </a:lvl4pPr>
            <a:lvl5pPr marL="1688606" indent="0">
              <a:buNone/>
              <a:defRPr sz="1478" b="1"/>
            </a:lvl5pPr>
            <a:lvl6pPr marL="2110758" indent="0">
              <a:buNone/>
              <a:defRPr sz="1478" b="1"/>
            </a:lvl6pPr>
            <a:lvl7pPr marL="2532910" indent="0">
              <a:buNone/>
              <a:defRPr sz="1478" b="1"/>
            </a:lvl7pPr>
            <a:lvl8pPr marL="2955061" indent="0">
              <a:buNone/>
              <a:defRPr sz="1478" b="1"/>
            </a:lvl8pPr>
            <a:lvl9pPr marL="3377213" indent="0">
              <a:buNone/>
              <a:defRPr sz="147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0213" y="3390692"/>
            <a:ext cx="3341481" cy="6160168"/>
          </a:xfrm>
        </p:spPr>
        <p:txBody>
          <a:bodyPr/>
          <a:lstStyle>
            <a:lvl1pPr>
              <a:defRPr sz="2216"/>
            </a:lvl1pPr>
            <a:lvl2pPr>
              <a:defRPr sz="1847"/>
            </a:lvl2pPr>
            <a:lvl3pPr>
              <a:defRPr sz="1662"/>
            </a:lvl3pPr>
            <a:lvl4pPr>
              <a:defRPr sz="1478"/>
            </a:lvl4pPr>
            <a:lvl5pPr>
              <a:defRPr sz="1478"/>
            </a:lvl5pPr>
            <a:lvl6pPr>
              <a:defRPr sz="1478"/>
            </a:lvl6pPr>
            <a:lvl7pPr>
              <a:defRPr sz="1478"/>
            </a:lvl7pPr>
            <a:lvl8pPr>
              <a:defRPr sz="1478"/>
            </a:lvl8pPr>
            <a:lvl9pPr>
              <a:defRPr sz="147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987" y="425692"/>
            <a:ext cx="2487081" cy="1811669"/>
          </a:xfrm>
        </p:spPr>
        <p:txBody>
          <a:bodyPr anchor="b"/>
          <a:lstStyle>
            <a:lvl1pPr algn="l">
              <a:defRPr sz="1847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5623" y="425694"/>
            <a:ext cx="4226068" cy="9125166"/>
          </a:xfrm>
        </p:spPr>
        <p:txBody>
          <a:bodyPr/>
          <a:lstStyle>
            <a:lvl1pPr>
              <a:defRPr sz="2955"/>
            </a:lvl1pPr>
            <a:lvl2pPr>
              <a:defRPr sz="2585"/>
            </a:lvl2pPr>
            <a:lvl3pPr>
              <a:defRPr sz="2216"/>
            </a:lvl3pPr>
            <a:lvl4pPr>
              <a:defRPr sz="1847"/>
            </a:lvl4pPr>
            <a:lvl5pPr>
              <a:defRPr sz="1847"/>
            </a:lvl5pPr>
            <a:lvl6pPr>
              <a:defRPr sz="1847"/>
            </a:lvl6pPr>
            <a:lvl7pPr>
              <a:defRPr sz="1847"/>
            </a:lvl7pPr>
            <a:lvl8pPr>
              <a:defRPr sz="1847"/>
            </a:lvl8pPr>
            <a:lvl9pPr>
              <a:defRPr sz="184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7987" y="2237362"/>
            <a:ext cx="2487081" cy="7313498"/>
          </a:xfrm>
        </p:spPr>
        <p:txBody>
          <a:bodyPr/>
          <a:lstStyle>
            <a:lvl1pPr marL="0" indent="0">
              <a:buNone/>
              <a:defRPr sz="1293"/>
            </a:lvl1pPr>
            <a:lvl2pPr marL="422152" indent="0">
              <a:buNone/>
              <a:defRPr sz="1108"/>
            </a:lvl2pPr>
            <a:lvl3pPr marL="844303" indent="0">
              <a:buNone/>
              <a:defRPr sz="924"/>
            </a:lvl3pPr>
            <a:lvl4pPr marL="1266455" indent="0">
              <a:buNone/>
              <a:defRPr sz="831"/>
            </a:lvl4pPr>
            <a:lvl5pPr marL="1688606" indent="0">
              <a:buNone/>
              <a:defRPr sz="831"/>
            </a:lvl5pPr>
            <a:lvl6pPr marL="2110758" indent="0">
              <a:buNone/>
              <a:defRPr sz="831"/>
            </a:lvl6pPr>
            <a:lvl7pPr marL="2532910" indent="0">
              <a:buNone/>
              <a:defRPr sz="831"/>
            </a:lvl7pPr>
            <a:lvl8pPr marL="2955061" indent="0">
              <a:buNone/>
              <a:defRPr sz="831"/>
            </a:lvl8pPr>
            <a:lvl9pPr marL="3377213" indent="0">
              <a:buNone/>
              <a:defRPr sz="83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</p:spPr>
        <p:txBody>
          <a:bodyPr anchor="b"/>
          <a:lstStyle>
            <a:lvl1pPr algn="l">
              <a:defRPr sz="1847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</p:spPr>
        <p:txBody>
          <a:bodyPr/>
          <a:lstStyle>
            <a:lvl1pPr marL="0" indent="0">
              <a:buNone/>
              <a:defRPr sz="2955"/>
            </a:lvl1pPr>
            <a:lvl2pPr marL="422152" indent="0">
              <a:buNone/>
              <a:defRPr sz="2585"/>
            </a:lvl2pPr>
            <a:lvl3pPr marL="844303" indent="0">
              <a:buNone/>
              <a:defRPr sz="2216"/>
            </a:lvl3pPr>
            <a:lvl4pPr marL="1266455" indent="0">
              <a:buNone/>
              <a:defRPr sz="1847"/>
            </a:lvl4pPr>
            <a:lvl5pPr marL="1688606" indent="0">
              <a:buNone/>
              <a:defRPr sz="1847"/>
            </a:lvl5pPr>
            <a:lvl6pPr marL="2110758" indent="0">
              <a:buNone/>
              <a:defRPr sz="1847"/>
            </a:lvl6pPr>
            <a:lvl7pPr marL="2532910" indent="0">
              <a:buNone/>
              <a:defRPr sz="1847"/>
            </a:lvl7pPr>
            <a:lvl8pPr marL="2955061" indent="0">
              <a:buNone/>
              <a:defRPr sz="1847"/>
            </a:lvl8pPr>
            <a:lvl9pPr marL="3377213" indent="0">
              <a:buNone/>
              <a:defRPr sz="1847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1749" y="8367829"/>
            <a:ext cx="4535805" cy="1254803"/>
          </a:xfrm>
        </p:spPr>
        <p:txBody>
          <a:bodyPr/>
          <a:lstStyle>
            <a:lvl1pPr marL="0" indent="0">
              <a:buNone/>
              <a:defRPr sz="1293"/>
            </a:lvl1pPr>
            <a:lvl2pPr marL="422152" indent="0">
              <a:buNone/>
              <a:defRPr sz="1108"/>
            </a:lvl2pPr>
            <a:lvl3pPr marL="844303" indent="0">
              <a:buNone/>
              <a:defRPr sz="924"/>
            </a:lvl3pPr>
            <a:lvl4pPr marL="1266455" indent="0">
              <a:buNone/>
              <a:defRPr sz="831"/>
            </a:lvl4pPr>
            <a:lvl5pPr marL="1688606" indent="0">
              <a:buNone/>
              <a:defRPr sz="831"/>
            </a:lvl5pPr>
            <a:lvl6pPr marL="2110758" indent="0">
              <a:buNone/>
              <a:defRPr sz="831"/>
            </a:lvl6pPr>
            <a:lvl7pPr marL="2532910" indent="0">
              <a:buNone/>
              <a:defRPr sz="831"/>
            </a:lvl7pPr>
            <a:lvl8pPr marL="2955061" indent="0">
              <a:buNone/>
              <a:defRPr sz="831"/>
            </a:lvl8pPr>
            <a:lvl9pPr marL="3377213" indent="0">
              <a:buNone/>
              <a:defRPr sz="83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7985" y="428168"/>
            <a:ext cx="6803708" cy="178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7985" y="2494759"/>
            <a:ext cx="6803708" cy="705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7985" y="9909730"/>
            <a:ext cx="1763924" cy="569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2890" y="9909730"/>
            <a:ext cx="2393897" cy="569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17768" y="9909730"/>
            <a:ext cx="1763924" cy="569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2152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614" indent="-316614" algn="l" defTabSz="422152" rtl="0" eaLnBrk="1" latinLnBrk="0" hangingPunct="1">
        <a:spcBef>
          <a:spcPct val="20000"/>
        </a:spcBef>
        <a:buFont typeface="Arial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685997" indent="-263845" algn="l" defTabSz="422152" rtl="0" eaLnBrk="1" latinLnBrk="0" hangingPunct="1">
        <a:spcBef>
          <a:spcPct val="20000"/>
        </a:spcBef>
        <a:buFont typeface="Arial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379" indent="-211075" algn="l" defTabSz="422152" rtl="0" eaLnBrk="1" latinLnBrk="0" hangingPunct="1">
        <a:spcBef>
          <a:spcPct val="20000"/>
        </a:spcBef>
        <a:buFont typeface="Arial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3pPr>
      <a:lvl4pPr marL="1477530" indent="-211075" algn="l" defTabSz="422152" rtl="0" eaLnBrk="1" latinLnBrk="0" hangingPunct="1">
        <a:spcBef>
          <a:spcPct val="20000"/>
        </a:spcBef>
        <a:buFont typeface="Arial"/>
        <a:buChar char="–"/>
        <a:defRPr sz="1847" kern="1200">
          <a:solidFill>
            <a:schemeClr val="tx1"/>
          </a:solidFill>
          <a:latin typeface="+mn-lt"/>
          <a:ea typeface="+mn-ea"/>
          <a:cs typeface="+mn-cs"/>
        </a:defRPr>
      </a:lvl4pPr>
      <a:lvl5pPr marL="1899682" indent="-211075" algn="l" defTabSz="422152" rtl="0" eaLnBrk="1" latinLnBrk="0" hangingPunct="1">
        <a:spcBef>
          <a:spcPct val="20000"/>
        </a:spcBef>
        <a:buFont typeface="Arial"/>
        <a:buChar char="»"/>
        <a:defRPr sz="1847" kern="1200">
          <a:solidFill>
            <a:schemeClr val="tx1"/>
          </a:solidFill>
          <a:latin typeface="+mn-lt"/>
          <a:ea typeface="+mn-ea"/>
          <a:cs typeface="+mn-cs"/>
        </a:defRPr>
      </a:lvl5pPr>
      <a:lvl6pPr marL="2321833" indent="-211075" algn="l" defTabSz="422152" rtl="0" eaLnBrk="1" latinLnBrk="0" hangingPunct="1">
        <a:spcBef>
          <a:spcPct val="20000"/>
        </a:spcBef>
        <a:buFont typeface="Arial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2743985" indent="-211075" algn="l" defTabSz="422152" rtl="0" eaLnBrk="1" latinLnBrk="0" hangingPunct="1">
        <a:spcBef>
          <a:spcPct val="20000"/>
        </a:spcBef>
        <a:buFont typeface="Arial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166137" indent="-211075" algn="l" defTabSz="422152" rtl="0" eaLnBrk="1" latinLnBrk="0" hangingPunct="1">
        <a:spcBef>
          <a:spcPct val="20000"/>
        </a:spcBef>
        <a:buFont typeface="Arial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588288" indent="-211075" algn="l" defTabSz="422152" rtl="0" eaLnBrk="1" latinLnBrk="0" hangingPunct="1">
        <a:spcBef>
          <a:spcPct val="20000"/>
        </a:spcBef>
        <a:buFont typeface="Arial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152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303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455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606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758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910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5061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7213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.png" /><Relationship Id="rId5" Type="http://schemas.openxmlformats.org/officeDocument/2006/relationships/image" Target="../media/image2.png" /><Relationship Id="rId4" Type="http://schemas.openxmlformats.org/officeDocument/2006/relationships/hyperlink" Target="https://play.google.com/store/apps/details?id=com.tunav.iblazetaxi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20B2436-68A2-4B93-B7B7-3BC3F664C9C4}"/>
              </a:ext>
            </a:extLst>
          </p:cNvPr>
          <p:cNvSpPr/>
          <p:nvPr/>
        </p:nvSpPr>
        <p:spPr>
          <a:xfrm rot="2949325">
            <a:off x="5303385" y="-95767"/>
            <a:ext cx="3553997" cy="1827517"/>
          </a:xfrm>
          <a:custGeom>
            <a:avLst/>
            <a:gdLst>
              <a:gd name="connsiteX0" fmla="*/ 1373063 w 3292790"/>
              <a:gd name="connsiteY0" fmla="*/ 0 h 1693201"/>
              <a:gd name="connsiteX1" fmla="*/ 3292790 w 3292790"/>
              <a:gd name="connsiteY1" fmla="*/ 1693201 h 1693201"/>
              <a:gd name="connsiteX2" fmla="*/ 2985026 w 3292790"/>
              <a:gd name="connsiteY2" fmla="*/ 1683472 h 1693201"/>
              <a:gd name="connsiteX3" fmla="*/ 1378561 w 3292790"/>
              <a:gd name="connsiteY3" fmla="*/ 294625 h 1693201"/>
              <a:gd name="connsiteX4" fmla="*/ 252536 w 3292790"/>
              <a:gd name="connsiteY4" fmla="*/ 1597087 h 1693201"/>
              <a:gd name="connsiteX5" fmla="*/ 0 w 3292790"/>
              <a:gd name="connsiteY5" fmla="*/ 1589103 h 169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2790" h="1693201">
                <a:moveTo>
                  <a:pt x="1373063" y="0"/>
                </a:moveTo>
                <a:lnTo>
                  <a:pt x="3292790" y="1693201"/>
                </a:lnTo>
                <a:lnTo>
                  <a:pt x="2985026" y="1683472"/>
                </a:lnTo>
                <a:lnTo>
                  <a:pt x="1378561" y="294625"/>
                </a:lnTo>
                <a:lnTo>
                  <a:pt x="252536" y="1597087"/>
                </a:lnTo>
                <a:lnTo>
                  <a:pt x="0" y="1589103"/>
                </a:lnTo>
                <a:close/>
              </a:path>
            </a:pathLst>
          </a:custGeom>
          <a:solidFill>
            <a:srgbClr val="4550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54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475E02C-BAB1-4393-B506-0D467B84661F}"/>
              </a:ext>
            </a:extLst>
          </p:cNvPr>
          <p:cNvSpPr/>
          <p:nvPr/>
        </p:nvSpPr>
        <p:spPr>
          <a:xfrm>
            <a:off x="72616" y="-158123"/>
            <a:ext cx="2657534" cy="10691813"/>
          </a:xfrm>
          <a:prstGeom prst="rect">
            <a:avLst/>
          </a:prstGeom>
          <a:solidFill>
            <a:srgbClr val="4550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54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E1A68E-4885-45C6-AD66-C865D668E886}"/>
              </a:ext>
            </a:extLst>
          </p:cNvPr>
          <p:cNvSpPr/>
          <p:nvPr/>
        </p:nvSpPr>
        <p:spPr>
          <a:xfrm>
            <a:off x="2682145" y="1373323"/>
            <a:ext cx="3145584" cy="34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738"/>
              </a:spcAft>
              <a:buSzPct val="150000"/>
            </a:pPr>
            <a:r>
              <a:rPr lang="fr-MA" sz="1478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EXPERIENCE</a:t>
            </a:r>
            <a:endParaRPr lang="ar-MA" sz="1478" b="1" dirty="0">
              <a:solidFill>
                <a:srgbClr val="242424"/>
              </a:solidFill>
              <a:ea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BA2BA3-3A20-48E2-AE94-D9D62FF72A37}"/>
              </a:ext>
            </a:extLst>
          </p:cNvPr>
          <p:cNvSpPr/>
          <p:nvPr/>
        </p:nvSpPr>
        <p:spPr>
          <a:xfrm>
            <a:off x="2704153" y="6555410"/>
            <a:ext cx="3145584" cy="34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78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FORMATION</a:t>
            </a: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4ABB13AA-1BD1-4E3F-A249-F12416CFB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38385"/>
              </p:ext>
            </p:extLst>
          </p:nvPr>
        </p:nvGraphicFramePr>
        <p:xfrm>
          <a:off x="267568" y="8668414"/>
          <a:ext cx="2009797" cy="1023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797">
                  <a:extLst>
                    <a:ext uri="{9D8B030D-6E8A-4147-A177-3AD203B41FA5}">
                      <a16:colId xmlns:a16="http://schemas.microsoft.com/office/drawing/2014/main" val="1372251140"/>
                    </a:ext>
                  </a:extLst>
                </a:gridCol>
              </a:tblGrid>
              <a:tr h="1023666">
                <a:tc>
                  <a:txBody>
                    <a:bodyPr/>
                    <a:lstStyle/>
                    <a:p>
                      <a:pPr marL="179388" lvl="0" indent="-179388" algn="l" defTabSz="422152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Football</a:t>
                      </a:r>
                    </a:p>
                    <a:p>
                      <a:pPr marL="179388" lvl="0" indent="-179388" algn="l" rtl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/>
                        <a:t>Basketball</a:t>
                      </a:r>
                    </a:p>
                    <a:p>
                      <a:pPr marL="179388" lvl="0" indent="-179388" algn="l" rtl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/>
                        <a:t>Gaming</a:t>
                      </a:r>
                      <a:endParaRPr lang="fr-FR" sz="110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9388" lvl="0" indent="-179388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/>
                        <a:t>Lecture des romans</a:t>
                      </a:r>
                      <a:endParaRPr lang="fr-FR" sz="110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4431" marR="84431" marT="42216" marB="422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89854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62D3907-A2B9-4358-9122-0DE82E720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3" y="229936"/>
            <a:ext cx="1853350" cy="1850779"/>
          </a:xfrm>
          <a:prstGeom prst="ellipse">
            <a:avLst/>
          </a:prstGeom>
          <a:noFill/>
          <a:ln w="31750" cmpd="sng">
            <a:solidFill>
              <a:srgbClr val="94A6B2"/>
            </a:solidFill>
            <a:prstDash val="solid"/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C3EE4EF-222A-439A-A83F-93A8F5E514FA}"/>
              </a:ext>
            </a:extLst>
          </p:cNvPr>
          <p:cNvSpPr/>
          <p:nvPr/>
        </p:nvSpPr>
        <p:spPr>
          <a:xfrm>
            <a:off x="39999" y="2106095"/>
            <a:ext cx="2577538" cy="57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9496" tIns="44748" rIns="89496" bIns="447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fr-FR" sz="23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Alaeddine</a:t>
            </a:r>
            <a:r>
              <a:rPr lang="fr-FR" sz="23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300" b="1" dirty="0">
                <a:solidFill>
                  <a:srgbClr val="94A6B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Bouhajja</a:t>
            </a:r>
          </a:p>
        </p:txBody>
      </p:sp>
      <p:sp>
        <p:nvSpPr>
          <p:cNvPr id="56" name="Text Box 5">
            <a:extLst>
              <a:ext uri="{FF2B5EF4-FFF2-40B4-BE49-F238E27FC236}">
                <a16:creationId xmlns:a16="http://schemas.microsoft.com/office/drawing/2014/main" id="{63FC28B8-52E7-4A21-97A6-8E9008431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108" y="585537"/>
            <a:ext cx="4613969" cy="82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496" tIns="44748" rIns="89496" bIns="44748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1200" dirty="0"/>
              <a:t>Ambitieux et motivé je suis à la recherche d'un nouveau challenge qui me permet d'appliquer mes connaissances acquises pendant mon cursus universitaire et professionnel ainsi que développer de nouvelles compétences.</a:t>
            </a:r>
            <a:endParaRPr lang="fr-FR" sz="1133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599C32E2-D5A1-4812-A9D2-A224007171B6}"/>
              </a:ext>
            </a:extLst>
          </p:cNvPr>
          <p:cNvSpPr/>
          <p:nvPr/>
        </p:nvSpPr>
        <p:spPr>
          <a:xfrm>
            <a:off x="2734108" y="6829498"/>
            <a:ext cx="4568785" cy="46201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9496" tIns="44748" rIns="89496" bIns="44748" anchor="t" anchorCtr="0" compatLnSpc="0">
            <a:spAutoFit/>
          </a:bodyPr>
          <a:lstStyle/>
          <a:p>
            <a:r>
              <a:rPr lang="en-US" sz="1187" b="1" dirty="0">
                <a:ea typeface="Open Sans" panose="020B0606030504020204" pitchFamily="34" charset="0"/>
                <a:cs typeface="Open Sans" panose="020B0606030504020204" pitchFamily="34" charset="0"/>
              </a:rPr>
              <a:t>2éme </a:t>
            </a:r>
            <a:r>
              <a:rPr lang="en-US" sz="1187" b="1" dirty="0" err="1">
                <a:ea typeface="Open Sans" panose="020B0606030504020204" pitchFamily="34" charset="0"/>
                <a:cs typeface="Open Sans" panose="020B0606030504020204" pitchFamily="34" charset="0"/>
              </a:rPr>
              <a:t>année</a:t>
            </a:r>
            <a:r>
              <a:rPr lang="en-US" sz="1187" b="1" dirty="0">
                <a:ea typeface="Open Sans" panose="020B0606030504020204" pitchFamily="34" charset="0"/>
                <a:cs typeface="Open Sans" panose="020B0606030504020204" pitchFamily="34" charset="0"/>
              </a:rPr>
              <a:t> du cycle </a:t>
            </a:r>
            <a:r>
              <a:rPr lang="en-US" sz="1187" b="1" dirty="0" err="1">
                <a:ea typeface="Open Sans" panose="020B0606030504020204" pitchFamily="34" charset="0"/>
                <a:cs typeface="Open Sans" panose="020B0606030504020204" pitchFamily="34" charset="0"/>
              </a:rPr>
              <a:t>ingénieur</a:t>
            </a:r>
            <a:r>
              <a:rPr lang="en-US" sz="1187" b="1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| 2020 - 2022</a:t>
            </a:r>
            <a:endParaRPr lang="fr-FR" sz="1187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1187" dirty="0">
                <a:ea typeface="Open Sans" panose="020B0606030504020204" pitchFamily="34" charset="0"/>
                <a:cs typeface="Open Sans" panose="020B0606030504020204" pitchFamily="34" charset="0"/>
              </a:rPr>
              <a:t>Ecole Supérieur privée d'ingénierie et de technologies</a:t>
            </a: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, Tunis</a:t>
            </a:r>
            <a:endParaRPr lang="fr-FR" sz="1187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9FF82DB-B153-43E9-AFCE-7E08C3133F82}"/>
              </a:ext>
            </a:extLst>
          </p:cNvPr>
          <p:cNvGrpSpPr/>
          <p:nvPr/>
        </p:nvGrpSpPr>
        <p:grpSpPr>
          <a:xfrm>
            <a:off x="387238" y="3120215"/>
            <a:ext cx="1740990" cy="963057"/>
            <a:chOff x="1341479" y="891885"/>
            <a:chExt cx="1613034" cy="92417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7380A9F-6BB8-4422-8F2F-50A05CEAC0AC}"/>
                </a:ext>
              </a:extLst>
            </p:cNvPr>
            <p:cNvGrpSpPr/>
            <p:nvPr/>
          </p:nvGrpSpPr>
          <p:grpSpPr>
            <a:xfrm>
              <a:off x="1663884" y="926823"/>
              <a:ext cx="1290629" cy="889236"/>
              <a:chOff x="130078" y="929043"/>
              <a:chExt cx="1290629" cy="88923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78A6A93-105C-49B1-970D-84338D980F14}"/>
                  </a:ext>
                </a:extLst>
              </p:cNvPr>
              <p:cNvSpPr/>
              <p:nvPr/>
            </p:nvSpPr>
            <p:spPr>
              <a:xfrm>
                <a:off x="142659" y="1499547"/>
                <a:ext cx="1278048" cy="3187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079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25 rue Abo thar al </a:t>
                </a:r>
              </a:p>
              <a:p>
                <a:r>
                  <a:rPr lang="it-IT" sz="1079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Ghafari AVICIENNA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00D8D3B-9996-4CFF-A486-7565D503CDF3}"/>
                  </a:ext>
                </a:extLst>
              </p:cNvPr>
              <p:cNvSpPr/>
              <p:nvPr/>
            </p:nvSpPr>
            <p:spPr>
              <a:xfrm>
                <a:off x="144107" y="929043"/>
                <a:ext cx="871805" cy="15936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79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+</a:t>
                </a:r>
                <a:r>
                  <a:rPr lang="en-US" sz="1079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216 95 336 343</a:t>
                </a:r>
                <a:endParaRPr lang="fr-FR" sz="1079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5112ABE-559A-4E4B-8FA1-BBB76FA37373}"/>
                  </a:ext>
                </a:extLst>
              </p:cNvPr>
              <p:cNvSpPr/>
              <p:nvPr/>
            </p:nvSpPr>
            <p:spPr>
              <a:xfrm>
                <a:off x="130078" y="1254604"/>
                <a:ext cx="1290629" cy="15936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79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bouhajjaala@gmail.com</a:t>
                </a:r>
                <a:endParaRPr lang="fr-FR" sz="1079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92" name="شكل حر 78">
              <a:extLst>
                <a:ext uri="{FF2B5EF4-FFF2-40B4-BE49-F238E27FC236}">
                  <a16:creationId xmlns:a16="http://schemas.microsoft.com/office/drawing/2014/main" id="{0CB9006E-C69B-436F-8485-14CD898C4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99" y="1557131"/>
              <a:ext cx="131694" cy="198858"/>
            </a:xfrm>
            <a:custGeom>
              <a:avLst/>
              <a:gdLst>
                <a:gd name="connsiteX0" fmla="*/ 1316986 w 2647950"/>
                <a:gd name="connsiteY0" fmla="*/ 704850 h 3976070"/>
                <a:gd name="connsiteX1" fmla="*/ 776597 w 2647950"/>
                <a:gd name="connsiteY1" fmla="*/ 1245239 h 3976070"/>
                <a:gd name="connsiteX2" fmla="*/ 1316986 w 2647950"/>
                <a:gd name="connsiteY2" fmla="*/ 1785628 h 3976070"/>
                <a:gd name="connsiteX3" fmla="*/ 1857375 w 2647950"/>
                <a:gd name="connsiteY3" fmla="*/ 1245239 h 3976070"/>
                <a:gd name="connsiteX4" fmla="*/ 1316986 w 2647950"/>
                <a:gd name="connsiteY4" fmla="*/ 704850 h 3976070"/>
                <a:gd name="connsiteX5" fmla="*/ 1323975 w 2647950"/>
                <a:gd name="connsiteY5" fmla="*/ 0 h 3976070"/>
                <a:gd name="connsiteX6" fmla="*/ 2647950 w 2647950"/>
                <a:gd name="connsiteY6" fmla="*/ 1323975 h 3976070"/>
                <a:gd name="connsiteX7" fmla="*/ 2421836 w 2647950"/>
                <a:gd name="connsiteY7" fmla="*/ 2064222 h 3976070"/>
                <a:gd name="connsiteX8" fmla="*/ 2358543 w 2647950"/>
                <a:gd name="connsiteY8" fmla="*/ 2148863 h 3976070"/>
                <a:gd name="connsiteX9" fmla="*/ 1334733 w 2647950"/>
                <a:gd name="connsiteY9" fmla="*/ 3976070 h 3976070"/>
                <a:gd name="connsiteX10" fmla="*/ 273757 w 2647950"/>
                <a:gd name="connsiteY10" fmla="*/ 2127934 h 3976070"/>
                <a:gd name="connsiteX11" fmla="*/ 226114 w 2647950"/>
                <a:gd name="connsiteY11" fmla="*/ 2064222 h 3976070"/>
                <a:gd name="connsiteX12" fmla="*/ 0 w 2647950"/>
                <a:gd name="connsiteY12" fmla="*/ 1323975 h 3976070"/>
                <a:gd name="connsiteX13" fmla="*/ 1323975 w 2647950"/>
                <a:gd name="connsiteY13" fmla="*/ 0 h 397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7950" h="3976070">
                  <a:moveTo>
                    <a:pt x="1316986" y="704850"/>
                  </a:moveTo>
                  <a:cubicBezTo>
                    <a:pt x="1018537" y="704850"/>
                    <a:pt x="776597" y="946790"/>
                    <a:pt x="776597" y="1245239"/>
                  </a:cubicBezTo>
                  <a:cubicBezTo>
                    <a:pt x="776597" y="1543688"/>
                    <a:pt x="1018537" y="1785628"/>
                    <a:pt x="1316986" y="1785628"/>
                  </a:cubicBezTo>
                  <a:cubicBezTo>
                    <a:pt x="1615435" y="1785628"/>
                    <a:pt x="1857375" y="1543688"/>
                    <a:pt x="1857375" y="1245239"/>
                  </a:cubicBezTo>
                  <a:cubicBezTo>
                    <a:pt x="1857375" y="946790"/>
                    <a:pt x="1615435" y="704850"/>
                    <a:pt x="1316986" y="704850"/>
                  </a:cubicBezTo>
                  <a:close/>
                  <a:moveTo>
                    <a:pt x="1323975" y="0"/>
                  </a:moveTo>
                  <a:cubicBezTo>
                    <a:pt x="2055186" y="0"/>
                    <a:pt x="2647950" y="592764"/>
                    <a:pt x="2647950" y="1323975"/>
                  </a:cubicBezTo>
                  <a:cubicBezTo>
                    <a:pt x="2647950" y="1598179"/>
                    <a:pt x="2564593" y="1852914"/>
                    <a:pt x="2421836" y="2064222"/>
                  </a:cubicBezTo>
                  <a:lnTo>
                    <a:pt x="2358543" y="2148863"/>
                  </a:lnTo>
                  <a:lnTo>
                    <a:pt x="1334733" y="3976070"/>
                  </a:lnTo>
                  <a:lnTo>
                    <a:pt x="273757" y="2127934"/>
                  </a:lnTo>
                  <a:lnTo>
                    <a:pt x="226114" y="2064222"/>
                  </a:lnTo>
                  <a:cubicBezTo>
                    <a:pt x="83358" y="1852914"/>
                    <a:pt x="0" y="1598179"/>
                    <a:pt x="0" y="1323975"/>
                  </a:cubicBezTo>
                  <a:cubicBezTo>
                    <a:pt x="0" y="592764"/>
                    <a:pt x="592764" y="0"/>
                    <a:pt x="1323975" y="0"/>
                  </a:cubicBezTo>
                  <a:close/>
                </a:path>
              </a:pathLst>
            </a:custGeom>
            <a:solidFill>
              <a:schemeClr val="bg1"/>
            </a:solidFill>
            <a:ln w="793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8694" tIns="49347" rIns="98694" bIns="49347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3022" dirty="0">
                <a:solidFill>
                  <a:schemeClr val="bg1"/>
                </a:solidFill>
              </a:endParaRPr>
            </a:p>
          </p:txBody>
        </p:sp>
        <p:sp>
          <p:nvSpPr>
            <p:cNvPr id="93" name="شكل حر 85">
              <a:extLst>
                <a:ext uri="{FF2B5EF4-FFF2-40B4-BE49-F238E27FC236}">
                  <a16:creationId xmlns:a16="http://schemas.microsoft.com/office/drawing/2014/main" id="{D31312D1-BF1B-4A8F-9DD1-456442795E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1479" y="1256455"/>
              <a:ext cx="185933" cy="132573"/>
            </a:xfrm>
            <a:custGeom>
              <a:avLst/>
              <a:gdLst>
                <a:gd name="connsiteX0" fmla="*/ 3316236 w 8372474"/>
                <a:gd name="connsiteY0" fmla="*/ 3531540 h 5981701"/>
                <a:gd name="connsiteX1" fmla="*/ 1307076 w 8372474"/>
                <a:gd name="connsiteY1" fmla="*/ 5537782 h 5981701"/>
                <a:gd name="connsiteX2" fmla="*/ 7035211 w 8372474"/>
                <a:gd name="connsiteY2" fmla="*/ 5534939 h 5981701"/>
                <a:gd name="connsiteX3" fmla="*/ 5064612 w 8372474"/>
                <a:gd name="connsiteY3" fmla="*/ 3558654 h 5981701"/>
                <a:gd name="connsiteX4" fmla="*/ 4317667 w 8372474"/>
                <a:gd name="connsiteY4" fmla="*/ 4306522 h 5981701"/>
                <a:gd name="connsiteX5" fmla="*/ 4091217 w 8372474"/>
                <a:gd name="connsiteY5" fmla="*/ 4308903 h 5981701"/>
                <a:gd name="connsiteX6" fmla="*/ 7887285 w 8372474"/>
                <a:gd name="connsiteY6" fmla="*/ 736631 h 5981701"/>
                <a:gd name="connsiteX7" fmla="*/ 5379748 w 8372474"/>
                <a:gd name="connsiteY7" fmla="*/ 3243523 h 5981701"/>
                <a:gd name="connsiteX8" fmla="*/ 7665088 w 8372474"/>
                <a:gd name="connsiteY8" fmla="*/ 5527516 h 5981701"/>
                <a:gd name="connsiteX9" fmla="*/ 7884020 w 8372474"/>
                <a:gd name="connsiteY9" fmla="*/ 5078798 h 5981701"/>
                <a:gd name="connsiteX10" fmla="*/ 7887285 w 8372474"/>
                <a:gd name="connsiteY10" fmla="*/ 736631 h 5981701"/>
                <a:gd name="connsiteX11" fmla="*/ 494711 w 8372474"/>
                <a:gd name="connsiteY11" fmla="*/ 712818 h 5981701"/>
                <a:gd name="connsiteX12" fmla="*/ 497974 w 8372474"/>
                <a:gd name="connsiteY12" fmla="*/ 5054986 h 5981701"/>
                <a:gd name="connsiteX13" fmla="*/ 716862 w 8372474"/>
                <a:gd name="connsiteY13" fmla="*/ 5503704 h 5981701"/>
                <a:gd name="connsiteX14" fmla="*/ 3001739 w 8372474"/>
                <a:gd name="connsiteY14" fmla="*/ 3219711 h 5981701"/>
                <a:gd name="connsiteX15" fmla="*/ 881060 w 8372474"/>
                <a:gd name="connsiteY15" fmla="*/ 472017 h 5981701"/>
                <a:gd name="connsiteX16" fmla="*/ 4067173 w 8372474"/>
                <a:gd name="connsiteY16" fmla="*/ 3655748 h 5981701"/>
                <a:gd name="connsiteX17" fmla="*/ 4212429 w 8372474"/>
                <a:gd name="connsiteY17" fmla="*/ 3729567 h 5981701"/>
                <a:gd name="connsiteX18" fmla="*/ 4348161 w 8372474"/>
                <a:gd name="connsiteY18" fmla="*/ 3641461 h 5981701"/>
                <a:gd name="connsiteX19" fmla="*/ 7519985 w 8372474"/>
                <a:gd name="connsiteY19" fmla="*/ 472017 h 5981701"/>
                <a:gd name="connsiteX20" fmla="*/ 892290 w 8372474"/>
                <a:gd name="connsiteY20" fmla="*/ 0 h 5981701"/>
                <a:gd name="connsiteX21" fmla="*/ 7480184 w 8372474"/>
                <a:gd name="connsiteY21" fmla="*/ 0 h 5981701"/>
                <a:gd name="connsiteX22" fmla="*/ 8372474 w 8372474"/>
                <a:gd name="connsiteY22" fmla="*/ 892290 h 5981701"/>
                <a:gd name="connsiteX23" fmla="*/ 8372474 w 8372474"/>
                <a:gd name="connsiteY23" fmla="*/ 5089411 h 5981701"/>
                <a:gd name="connsiteX24" fmla="*/ 7480184 w 8372474"/>
                <a:gd name="connsiteY24" fmla="*/ 5981701 h 5981701"/>
                <a:gd name="connsiteX25" fmla="*/ 892290 w 8372474"/>
                <a:gd name="connsiteY25" fmla="*/ 5981701 h 5981701"/>
                <a:gd name="connsiteX26" fmla="*/ 0 w 8372474"/>
                <a:gd name="connsiteY26" fmla="*/ 5089411 h 5981701"/>
                <a:gd name="connsiteX27" fmla="*/ 0 w 8372474"/>
                <a:gd name="connsiteY27" fmla="*/ 892290 h 5981701"/>
                <a:gd name="connsiteX28" fmla="*/ 892290 w 8372474"/>
                <a:gd name="connsiteY28" fmla="*/ 0 h 598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72474" h="5981701">
                  <a:moveTo>
                    <a:pt x="3316236" y="3531540"/>
                  </a:moveTo>
                  <a:lnTo>
                    <a:pt x="1307076" y="5537782"/>
                  </a:lnTo>
                  <a:lnTo>
                    <a:pt x="7035211" y="5534939"/>
                  </a:lnTo>
                  <a:lnTo>
                    <a:pt x="5064612" y="3558654"/>
                  </a:lnTo>
                  <a:lnTo>
                    <a:pt x="4317667" y="4306522"/>
                  </a:lnTo>
                  <a:cubicBezTo>
                    <a:pt x="4246947" y="4383516"/>
                    <a:pt x="4152413" y="4365259"/>
                    <a:pt x="4091217" y="4308903"/>
                  </a:cubicBezTo>
                  <a:close/>
                  <a:moveTo>
                    <a:pt x="7887285" y="736631"/>
                  </a:moveTo>
                  <a:lnTo>
                    <a:pt x="5379748" y="3243523"/>
                  </a:lnTo>
                  <a:lnTo>
                    <a:pt x="7665088" y="5527516"/>
                  </a:lnTo>
                  <a:cubicBezTo>
                    <a:pt x="7783318" y="5489862"/>
                    <a:pt x="7896785" y="5392677"/>
                    <a:pt x="7884020" y="5078798"/>
                  </a:cubicBezTo>
                  <a:cubicBezTo>
                    <a:pt x="7877170" y="3582196"/>
                    <a:pt x="7894135" y="2233232"/>
                    <a:pt x="7887285" y="736631"/>
                  </a:cubicBezTo>
                  <a:close/>
                  <a:moveTo>
                    <a:pt x="494711" y="712818"/>
                  </a:moveTo>
                  <a:cubicBezTo>
                    <a:pt x="487861" y="2209420"/>
                    <a:pt x="504824" y="3558384"/>
                    <a:pt x="497974" y="5054986"/>
                  </a:cubicBezTo>
                  <a:cubicBezTo>
                    <a:pt x="485212" y="5368865"/>
                    <a:pt x="598656" y="5466050"/>
                    <a:pt x="716862" y="5503704"/>
                  </a:cubicBezTo>
                  <a:lnTo>
                    <a:pt x="3001739" y="3219711"/>
                  </a:lnTo>
                  <a:close/>
                  <a:moveTo>
                    <a:pt x="881060" y="472017"/>
                  </a:moveTo>
                  <a:lnTo>
                    <a:pt x="4067173" y="3655748"/>
                  </a:lnTo>
                  <a:cubicBezTo>
                    <a:pt x="4101304" y="3685117"/>
                    <a:pt x="4099716" y="3719248"/>
                    <a:pt x="4212429" y="3729567"/>
                  </a:cubicBezTo>
                  <a:cubicBezTo>
                    <a:pt x="4298154" y="3712104"/>
                    <a:pt x="4312442" y="3685118"/>
                    <a:pt x="4348161" y="3641461"/>
                  </a:cubicBezTo>
                  <a:lnTo>
                    <a:pt x="7519985" y="472017"/>
                  </a:lnTo>
                  <a:close/>
                  <a:moveTo>
                    <a:pt x="892290" y="0"/>
                  </a:moveTo>
                  <a:lnTo>
                    <a:pt x="7480184" y="0"/>
                  </a:lnTo>
                  <a:cubicBezTo>
                    <a:pt x="7972982" y="0"/>
                    <a:pt x="8372474" y="399492"/>
                    <a:pt x="8372474" y="892290"/>
                  </a:cubicBezTo>
                  <a:lnTo>
                    <a:pt x="8372474" y="5089411"/>
                  </a:lnTo>
                  <a:cubicBezTo>
                    <a:pt x="8372474" y="5582209"/>
                    <a:pt x="7972982" y="5981701"/>
                    <a:pt x="7480184" y="5981701"/>
                  </a:cubicBezTo>
                  <a:lnTo>
                    <a:pt x="892290" y="5981701"/>
                  </a:lnTo>
                  <a:cubicBezTo>
                    <a:pt x="399492" y="5981701"/>
                    <a:pt x="0" y="5582209"/>
                    <a:pt x="0" y="5089411"/>
                  </a:cubicBezTo>
                  <a:lnTo>
                    <a:pt x="0" y="892290"/>
                  </a:lnTo>
                  <a:cubicBezTo>
                    <a:pt x="0" y="399492"/>
                    <a:pt x="399492" y="0"/>
                    <a:pt x="8922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8694" tIns="49347" rIns="98694" bIns="49347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3022" dirty="0">
                <a:solidFill>
                  <a:schemeClr val="bg1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A233C98-BDBD-4CE8-A405-1D771D218C2C}"/>
                </a:ext>
              </a:extLst>
            </p:cNvPr>
            <p:cNvSpPr/>
            <p:nvPr/>
          </p:nvSpPr>
          <p:spPr>
            <a:xfrm>
              <a:off x="1342588" y="891885"/>
              <a:ext cx="198858" cy="198858"/>
            </a:xfrm>
            <a:custGeom>
              <a:avLst/>
              <a:gdLst>
                <a:gd name="connsiteX0" fmla="*/ 67377 w 108660"/>
                <a:gd name="connsiteY0" fmla="*/ 71902 h 115365"/>
                <a:gd name="connsiteX1" fmla="*/ 70853 w 108660"/>
                <a:gd name="connsiteY1" fmla="*/ 73629 h 115365"/>
                <a:gd name="connsiteX2" fmla="*/ 86114 w 108660"/>
                <a:gd name="connsiteY2" fmla="*/ 100034 h 115365"/>
                <a:gd name="connsiteX3" fmla="*/ 84836 w 108660"/>
                <a:gd name="connsiteY3" fmla="*/ 104841 h 115365"/>
                <a:gd name="connsiteX4" fmla="*/ 76774 w 108660"/>
                <a:gd name="connsiteY4" fmla="*/ 109523 h 115365"/>
                <a:gd name="connsiteX5" fmla="*/ 71978 w 108660"/>
                <a:gd name="connsiteY5" fmla="*/ 108243 h 115365"/>
                <a:gd name="connsiteX6" fmla="*/ 56717 w 108660"/>
                <a:gd name="connsiteY6" fmla="*/ 81838 h 115365"/>
                <a:gd name="connsiteX7" fmla="*/ 57995 w 108660"/>
                <a:gd name="connsiteY7" fmla="*/ 77031 h 115365"/>
                <a:gd name="connsiteX8" fmla="*/ 66057 w 108660"/>
                <a:gd name="connsiteY8" fmla="*/ 72349 h 115365"/>
                <a:gd name="connsiteX9" fmla="*/ 67377 w 108660"/>
                <a:gd name="connsiteY9" fmla="*/ 71902 h 115365"/>
                <a:gd name="connsiteX10" fmla="*/ 90660 w 108660"/>
                <a:gd name="connsiteY10" fmla="*/ 11963 h 115365"/>
                <a:gd name="connsiteX11" fmla="*/ 108660 w 108660"/>
                <a:gd name="connsiteY11" fmla="*/ 29963 h 115365"/>
                <a:gd name="connsiteX12" fmla="*/ 90660 w 108660"/>
                <a:gd name="connsiteY12" fmla="*/ 47963 h 115365"/>
                <a:gd name="connsiteX13" fmla="*/ 72660 w 108660"/>
                <a:gd name="connsiteY13" fmla="*/ 29963 h 115365"/>
                <a:gd name="connsiteX14" fmla="*/ 90660 w 108660"/>
                <a:gd name="connsiteY14" fmla="*/ 11963 h 115365"/>
                <a:gd name="connsiteX15" fmla="*/ 12883 w 108660"/>
                <a:gd name="connsiteY15" fmla="*/ 10583 h 115365"/>
                <a:gd name="connsiteX16" fmla="*/ 28856 w 108660"/>
                <a:gd name="connsiteY16" fmla="*/ 38492 h 115365"/>
                <a:gd name="connsiteX17" fmla="*/ 29670 w 108660"/>
                <a:gd name="connsiteY17" fmla="*/ 68633 h 115365"/>
                <a:gd name="connsiteX18" fmla="*/ 54537 w 108660"/>
                <a:gd name="connsiteY18" fmla="*/ 82872 h 115365"/>
                <a:gd name="connsiteX19" fmla="*/ 70535 w 108660"/>
                <a:gd name="connsiteY19" fmla="*/ 110710 h 115365"/>
                <a:gd name="connsiteX20" fmla="*/ 56894 w 108660"/>
                <a:gd name="connsiteY20" fmla="*/ 115365 h 115365"/>
                <a:gd name="connsiteX21" fmla="*/ 45294 w 108660"/>
                <a:gd name="connsiteY21" fmla="*/ 110850 h 115365"/>
                <a:gd name="connsiteX22" fmla="*/ 20 w 108660"/>
                <a:gd name="connsiteY22" fmla="*/ 26785 h 115365"/>
                <a:gd name="connsiteX23" fmla="*/ 3356 w 108660"/>
                <a:gd name="connsiteY23" fmla="*/ 17711 h 115365"/>
                <a:gd name="connsiteX24" fmla="*/ 12883 w 108660"/>
                <a:gd name="connsiteY24" fmla="*/ 10583 h 115365"/>
                <a:gd name="connsiteX25" fmla="*/ 26146 w 108660"/>
                <a:gd name="connsiteY25" fmla="*/ 27 h 115365"/>
                <a:gd name="connsiteX26" fmla="*/ 29622 w 108660"/>
                <a:gd name="connsiteY26" fmla="*/ 1755 h 115365"/>
                <a:gd name="connsiteX27" fmla="*/ 44882 w 108660"/>
                <a:gd name="connsiteY27" fmla="*/ 28160 h 115365"/>
                <a:gd name="connsiteX28" fmla="*/ 43605 w 108660"/>
                <a:gd name="connsiteY28" fmla="*/ 32967 h 115365"/>
                <a:gd name="connsiteX29" fmla="*/ 35542 w 108660"/>
                <a:gd name="connsiteY29" fmla="*/ 37649 h 115365"/>
                <a:gd name="connsiteX30" fmla="*/ 30747 w 108660"/>
                <a:gd name="connsiteY30" fmla="*/ 36368 h 115365"/>
                <a:gd name="connsiteX31" fmla="*/ 15486 w 108660"/>
                <a:gd name="connsiteY31" fmla="*/ 9963 h 115365"/>
                <a:gd name="connsiteX32" fmla="*/ 16764 w 108660"/>
                <a:gd name="connsiteY32" fmla="*/ 5156 h 115365"/>
                <a:gd name="connsiteX33" fmla="*/ 24826 w 108660"/>
                <a:gd name="connsiteY33" fmla="*/ 474 h 115365"/>
                <a:gd name="connsiteX34" fmla="*/ 26146 w 108660"/>
                <a:gd name="connsiteY34" fmla="*/ 27 h 1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660" h="115365">
                  <a:moveTo>
                    <a:pt x="67377" y="71902"/>
                  </a:moveTo>
                  <a:cubicBezTo>
                    <a:pt x="68734" y="71731"/>
                    <a:pt x="70124" y="72369"/>
                    <a:pt x="70853" y="73629"/>
                  </a:cubicBezTo>
                  <a:lnTo>
                    <a:pt x="86114" y="100034"/>
                  </a:lnTo>
                  <a:cubicBezTo>
                    <a:pt x="87085" y="101715"/>
                    <a:pt x="86513" y="103867"/>
                    <a:pt x="84836" y="104841"/>
                  </a:cubicBezTo>
                  <a:lnTo>
                    <a:pt x="76774" y="109523"/>
                  </a:lnTo>
                  <a:cubicBezTo>
                    <a:pt x="75097" y="110497"/>
                    <a:pt x="72950" y="109924"/>
                    <a:pt x="71978" y="108243"/>
                  </a:cubicBezTo>
                  <a:lnTo>
                    <a:pt x="56717" y="81838"/>
                  </a:lnTo>
                  <a:cubicBezTo>
                    <a:pt x="55746" y="80157"/>
                    <a:pt x="56318" y="78005"/>
                    <a:pt x="57995" y="77031"/>
                  </a:cubicBezTo>
                  <a:lnTo>
                    <a:pt x="66057" y="72349"/>
                  </a:lnTo>
                  <a:cubicBezTo>
                    <a:pt x="66477" y="72106"/>
                    <a:pt x="66925" y="71959"/>
                    <a:pt x="67377" y="71902"/>
                  </a:cubicBezTo>
                  <a:close/>
                  <a:moveTo>
                    <a:pt x="90660" y="11963"/>
                  </a:moveTo>
                  <a:cubicBezTo>
                    <a:pt x="100601" y="11963"/>
                    <a:pt x="108660" y="20022"/>
                    <a:pt x="108660" y="29963"/>
                  </a:cubicBezTo>
                  <a:cubicBezTo>
                    <a:pt x="108660" y="39904"/>
                    <a:pt x="100601" y="47963"/>
                    <a:pt x="90660" y="47963"/>
                  </a:cubicBezTo>
                  <a:cubicBezTo>
                    <a:pt x="80719" y="47963"/>
                    <a:pt x="72660" y="39904"/>
                    <a:pt x="72660" y="29963"/>
                  </a:cubicBezTo>
                  <a:cubicBezTo>
                    <a:pt x="72660" y="20022"/>
                    <a:pt x="80719" y="11963"/>
                    <a:pt x="90660" y="11963"/>
                  </a:cubicBezTo>
                  <a:close/>
                  <a:moveTo>
                    <a:pt x="12883" y="10583"/>
                  </a:moveTo>
                  <a:lnTo>
                    <a:pt x="28856" y="38492"/>
                  </a:lnTo>
                  <a:cubicBezTo>
                    <a:pt x="19525" y="44628"/>
                    <a:pt x="25413" y="61107"/>
                    <a:pt x="29670" y="68633"/>
                  </a:cubicBezTo>
                  <a:cubicBezTo>
                    <a:pt x="34137" y="76158"/>
                    <a:pt x="44638" y="88577"/>
                    <a:pt x="54537" y="82872"/>
                  </a:cubicBezTo>
                  <a:lnTo>
                    <a:pt x="70535" y="110710"/>
                  </a:lnTo>
                  <a:cubicBezTo>
                    <a:pt x="62330" y="115705"/>
                    <a:pt x="59819" y="115213"/>
                    <a:pt x="56894" y="115365"/>
                  </a:cubicBezTo>
                  <a:cubicBezTo>
                    <a:pt x="52780" y="115307"/>
                    <a:pt x="47969" y="112616"/>
                    <a:pt x="45294" y="110850"/>
                  </a:cubicBezTo>
                  <a:cubicBezTo>
                    <a:pt x="32483" y="102989"/>
                    <a:pt x="-936" y="61099"/>
                    <a:pt x="20" y="26785"/>
                  </a:cubicBezTo>
                  <a:cubicBezTo>
                    <a:pt x="137" y="22672"/>
                    <a:pt x="1794" y="19675"/>
                    <a:pt x="3356" y="17711"/>
                  </a:cubicBezTo>
                  <a:cubicBezTo>
                    <a:pt x="5476" y="15116"/>
                    <a:pt x="9518" y="12492"/>
                    <a:pt x="12883" y="10583"/>
                  </a:cubicBezTo>
                  <a:close/>
                  <a:moveTo>
                    <a:pt x="26146" y="27"/>
                  </a:moveTo>
                  <a:cubicBezTo>
                    <a:pt x="27503" y="-144"/>
                    <a:pt x="28893" y="494"/>
                    <a:pt x="29622" y="1755"/>
                  </a:cubicBezTo>
                  <a:lnTo>
                    <a:pt x="44882" y="28160"/>
                  </a:lnTo>
                  <a:cubicBezTo>
                    <a:pt x="45854" y="29841"/>
                    <a:pt x="45282" y="31993"/>
                    <a:pt x="43605" y="32967"/>
                  </a:cubicBezTo>
                  <a:lnTo>
                    <a:pt x="35542" y="37649"/>
                  </a:lnTo>
                  <a:cubicBezTo>
                    <a:pt x="33866" y="38622"/>
                    <a:pt x="31719" y="38049"/>
                    <a:pt x="30747" y="36368"/>
                  </a:cubicBezTo>
                  <a:lnTo>
                    <a:pt x="15486" y="9963"/>
                  </a:lnTo>
                  <a:cubicBezTo>
                    <a:pt x="14515" y="8282"/>
                    <a:pt x="15087" y="6130"/>
                    <a:pt x="16764" y="5156"/>
                  </a:cubicBezTo>
                  <a:lnTo>
                    <a:pt x="24826" y="474"/>
                  </a:lnTo>
                  <a:cubicBezTo>
                    <a:pt x="25245" y="231"/>
                    <a:pt x="25694" y="84"/>
                    <a:pt x="2614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MA" sz="3022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DB1A263-4539-469D-A653-02B25702121A}"/>
              </a:ext>
            </a:extLst>
          </p:cNvPr>
          <p:cNvSpPr/>
          <p:nvPr/>
        </p:nvSpPr>
        <p:spPr>
          <a:xfrm>
            <a:off x="245362" y="6722356"/>
            <a:ext cx="2150603" cy="34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MA" sz="1478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LANGAGES</a:t>
            </a:r>
            <a:endParaRPr lang="fr-FR" sz="1478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3A1D443E-0EE5-4209-AFE7-9C6CD5F2E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45473"/>
              </p:ext>
            </p:extLst>
          </p:nvPr>
        </p:nvGraphicFramePr>
        <p:xfrm>
          <a:off x="345217" y="7256170"/>
          <a:ext cx="2009797" cy="742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797">
                  <a:extLst>
                    <a:ext uri="{9D8B030D-6E8A-4147-A177-3AD203B41FA5}">
                      <a16:colId xmlns:a16="http://schemas.microsoft.com/office/drawing/2014/main" val="1372251140"/>
                    </a:ext>
                  </a:extLst>
                </a:gridCol>
              </a:tblGrid>
              <a:tr h="742389">
                <a:tc>
                  <a:txBody>
                    <a:bodyPr/>
                    <a:lstStyle/>
                    <a:p>
                      <a:pPr marL="179388" indent="-179388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r-FR" sz="1100" noProof="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Arabe</a:t>
                      </a:r>
                    </a:p>
                    <a:p>
                      <a:pPr marL="179388" indent="-179388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Français</a:t>
                      </a:r>
                      <a:endParaRPr lang="fr-FR" sz="110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9388" indent="-179388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noProof="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</a:t>
                      </a:r>
                      <a:r>
                        <a:rPr lang="fr-FR" sz="1100" noProof="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nglais</a:t>
                      </a:r>
                    </a:p>
                  </a:txBody>
                  <a:tcPr marL="84431" marR="84431" marT="42216" marB="422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898544"/>
                  </a:ext>
                </a:extLst>
              </a:tr>
            </a:tbl>
          </a:graphicData>
        </a:graphic>
      </p:graphicFrame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A6D3C0-32EE-4377-871A-CBF7A453FB79}"/>
              </a:ext>
            </a:extLst>
          </p:cNvPr>
          <p:cNvCxnSpPr/>
          <p:nvPr/>
        </p:nvCxnSpPr>
        <p:spPr>
          <a:xfrm>
            <a:off x="278957" y="7074946"/>
            <a:ext cx="2031327" cy="0"/>
          </a:xfrm>
          <a:prstGeom prst="line">
            <a:avLst/>
          </a:prstGeom>
          <a:ln w="158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FE0B51D-61EB-474E-B185-06E2B63CF159}"/>
              </a:ext>
            </a:extLst>
          </p:cNvPr>
          <p:cNvCxnSpPr/>
          <p:nvPr/>
        </p:nvCxnSpPr>
        <p:spPr>
          <a:xfrm>
            <a:off x="278957" y="8484598"/>
            <a:ext cx="2031327" cy="0"/>
          </a:xfrm>
          <a:prstGeom prst="line">
            <a:avLst/>
          </a:prstGeom>
          <a:ln w="158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2B6718-8223-4B89-9D08-9DD83296BF82}"/>
              </a:ext>
            </a:extLst>
          </p:cNvPr>
          <p:cNvCxnSpPr/>
          <p:nvPr/>
        </p:nvCxnSpPr>
        <p:spPr>
          <a:xfrm>
            <a:off x="2791627" y="6867123"/>
            <a:ext cx="4200108" cy="0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DE73375-8B96-42AB-BA35-C10203E0263E}"/>
              </a:ext>
            </a:extLst>
          </p:cNvPr>
          <p:cNvCxnSpPr/>
          <p:nvPr/>
        </p:nvCxnSpPr>
        <p:spPr>
          <a:xfrm>
            <a:off x="2788387" y="1703561"/>
            <a:ext cx="4432803" cy="0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9E4BCE00-73E8-4B2D-B8F5-A6993455145F}"/>
              </a:ext>
            </a:extLst>
          </p:cNvPr>
          <p:cNvSpPr/>
          <p:nvPr/>
        </p:nvSpPr>
        <p:spPr>
          <a:xfrm>
            <a:off x="2748931" y="1684058"/>
            <a:ext cx="4599146" cy="360774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9496" tIns="44748" rIns="89496" bIns="44748" anchor="t" anchorCtr="0" compatLnSpc="0">
            <a:spAutoFit/>
          </a:bodyPr>
          <a:lstStyle/>
          <a:p>
            <a:r>
              <a:rPr lang="fr-FR" sz="1133" b="1" dirty="0">
                <a:ea typeface="Open Sans" panose="020B0606030504020204" pitchFamily="34" charset="0"/>
                <a:cs typeface="Open Sans" panose="020B0606030504020204" pitchFamily="34" charset="0"/>
              </a:rPr>
              <a:t>Développeur</a:t>
            </a:r>
            <a:r>
              <a:rPr lang="en-US" sz="1133" b="1" dirty="0">
                <a:ea typeface="Open Sans" panose="020B0606030504020204" pitchFamily="34" charset="0"/>
                <a:cs typeface="Open Sans" panose="020B0606030504020204" pitchFamily="34" charset="0"/>
              </a:rPr>
              <a:t> Full Stack chez TUNAV GROUP</a:t>
            </a:r>
            <a:r>
              <a:rPr lang="en-US" sz="1133" dirty="0">
                <a:ea typeface="Open Sans" panose="020B0606030504020204" pitchFamily="34" charset="0"/>
                <a:cs typeface="Open Sans" panose="020B0606030504020204" pitchFamily="34" charset="0"/>
              </a:rPr>
              <a:t>| Sep 2019  - </a:t>
            </a:r>
            <a:r>
              <a:rPr lang="en-US" sz="1133" dirty="0" err="1">
                <a:ea typeface="Open Sans" panose="020B0606030504020204" pitchFamily="34" charset="0"/>
                <a:cs typeface="Open Sans" panose="020B0606030504020204" pitchFamily="34" charset="0"/>
              </a:rPr>
              <a:t>présent</a:t>
            </a:r>
            <a:endParaRPr lang="fr-FR" sz="1133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3" b="1" dirty="0" err="1">
                <a:ea typeface="Open Sans" panose="020B0606030504020204" pitchFamily="34" charset="0"/>
                <a:cs typeface="Open Sans" panose="020B0606030504020204" pitchFamily="34" charset="0"/>
              </a:rPr>
              <a:t>Projets</a:t>
            </a:r>
            <a:r>
              <a:rPr lang="en-US" sz="1133" b="1" dirty="0"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sz="1133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35558" indent="-171450">
              <a:buFont typeface="Wingdings" panose="05000000000000000000" pitchFamily="2" charset="2"/>
              <a:buChar char="§"/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Dév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eloppement d’une applic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tion 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de la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 gestion des caisses et 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du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 stock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basé sur la technologie RFID « </a:t>
            </a:r>
            <a:r>
              <a:rPr lang="fr-FR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TagIT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 » (Android [java], .net [C#], </a:t>
            </a:r>
            <a:r>
              <a:rPr lang="fr-FR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sql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 server, </a:t>
            </a:r>
            <a:r>
              <a:rPr lang="fr-FR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arduino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Firebase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, C</a:t>
            </a:r>
            <a:r>
              <a:rPr lang="en-US" sz="1200" dirty="0" err="1"/>
              <a:t>rystal</a:t>
            </a:r>
            <a:r>
              <a:rPr lang="en-US" sz="1200" dirty="0"/>
              <a:t> reports,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 Advanced installer</a:t>
            </a:r>
            <a:r>
              <a:rPr lang="en-150" sz="1200" dirty="0"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335558" indent="-171450">
              <a:buFont typeface="Wingdings" panose="05000000000000000000" pitchFamily="2" charset="2"/>
              <a:buChar char="§"/>
            </a:pPr>
            <a:r>
              <a:rPr lang="fr-FR" sz="1200" dirty="0"/>
              <a:t>Emigration de </a:t>
            </a:r>
            <a:r>
              <a:rPr lang="en-US" sz="1200" dirty="0"/>
              <a:t>la </a:t>
            </a:r>
            <a:r>
              <a:rPr lang="fr-FR" sz="1200" dirty="0"/>
              <a:t>partie Front end de notre solution GPS « Web trace » (</a:t>
            </a:r>
            <a:r>
              <a:rPr lang="fr-FR" sz="1200" dirty="0" err="1"/>
              <a:t>Angular</a:t>
            </a:r>
            <a:r>
              <a:rPr lang="fr-FR" sz="1200" dirty="0"/>
              <a:t> 9, </a:t>
            </a:r>
            <a:r>
              <a:rPr lang="fr-FR" sz="1200" dirty="0" err="1"/>
              <a:t>AgGrid</a:t>
            </a:r>
            <a:r>
              <a:rPr lang="fr-FR" sz="1200" dirty="0"/>
              <a:t>, </a:t>
            </a:r>
            <a:r>
              <a:rPr lang="fr-FR" sz="1200" dirty="0" err="1"/>
              <a:t>leaflet</a:t>
            </a:r>
            <a:r>
              <a:rPr lang="fr-FR" sz="1200" dirty="0"/>
              <a:t>, </a:t>
            </a:r>
            <a:r>
              <a:rPr lang="fr-FR" sz="1200" dirty="0" err="1"/>
              <a:t>Chartjs</a:t>
            </a:r>
            <a:r>
              <a:rPr lang="fr-FR" sz="1200" dirty="0"/>
              <a:t>, </a:t>
            </a:r>
            <a:r>
              <a:rPr lang="fr-FR" sz="1200" dirty="0" err="1"/>
              <a:t>DevExpress</a:t>
            </a:r>
            <a:r>
              <a:rPr lang="fr-FR" sz="1200" dirty="0"/>
              <a:t>, Git, </a:t>
            </a:r>
            <a:r>
              <a:rPr lang="fr-FR" sz="1200" dirty="0" err="1"/>
              <a:t>Nodejs</a:t>
            </a:r>
            <a:r>
              <a:rPr lang="fr-FR" sz="1200" dirty="0"/>
              <a:t>, Express, </a:t>
            </a:r>
            <a:r>
              <a:rPr lang="fr-FR" sz="1200" dirty="0" err="1"/>
              <a:t>Rest</a:t>
            </a:r>
            <a:r>
              <a:rPr lang="fr-FR" sz="1200" dirty="0"/>
              <a:t> Api</a:t>
            </a:r>
            <a:r>
              <a:rPr lang="en-150" sz="1200" dirty="0"/>
              <a:t>…</a:t>
            </a:r>
            <a:r>
              <a:rPr lang="fr-FR" sz="1200" dirty="0"/>
              <a:t>). </a:t>
            </a:r>
          </a:p>
          <a:p>
            <a:pPr marL="335558" indent="-171450">
              <a:buFont typeface="Wingdings" panose="05000000000000000000" pitchFamily="2" charset="2"/>
              <a:buChar char="§"/>
            </a:pP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Le développement, la conception et l'hébergement d’une application taxi et livraison « </a:t>
            </a:r>
            <a:r>
              <a:rPr lang="fr-FR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Iblaze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 » avec l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e 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développement de deux Dashboard 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administratifs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 (Flutter, </a:t>
            </a:r>
            <a:r>
              <a:rPr lang="fr-FR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VueJs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Nodejs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ExpressJS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ParseSDK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MongoDB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, Git, </a:t>
            </a:r>
            <a:r>
              <a:rPr lang="fr-FR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Heroku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Figma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, Photoshop, </a:t>
            </a:r>
            <a:r>
              <a:rPr lang="fr-FR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googlePlay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Appstore</a:t>
            </a:r>
            <a:r>
              <a:rPr lang="en-150" sz="1200" dirty="0"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164108"/>
            <a:r>
              <a:rPr lang="fr-FR" sz="1100" b="1" dirty="0">
                <a:ea typeface="Open Sans" panose="020B0606030504020204" pitchFamily="34" charset="0"/>
                <a:cs typeface="Open Sans" panose="020B0606030504020204" pitchFamily="34" charset="0"/>
              </a:rPr>
              <a:t>Play Store: </a:t>
            </a:r>
            <a:r>
              <a:rPr lang="fr-FR" sz="1100" dirty="0"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https://play.google.com/store/apps/details?id=com.tunav.iblazetaxi</a:t>
            </a:r>
            <a:endParaRPr lang="fr-FR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35558" indent="-171450">
              <a:buFont typeface="Wingdings" panose="05000000000000000000" pitchFamily="2" charset="2"/>
              <a:buChar char="§"/>
            </a:pPr>
            <a:r>
              <a:rPr lang="fr-CH" sz="1200" dirty="0">
                <a:ea typeface="Open Sans" panose="020B0606030504020204" pitchFamily="34" charset="0"/>
                <a:cs typeface="Open Sans" panose="020B0606030504020204" pitchFamily="34" charset="0"/>
              </a:rPr>
              <a:t>La gestion des réclamations, l’ajout des nouvelles fonctionnalités et l’intégration des équipements sur le projet «</a:t>
            </a:r>
            <a:r>
              <a:rPr lang="fr-CH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Comserver</a:t>
            </a:r>
            <a:r>
              <a:rPr lang="fr-CH" sz="1200" dirty="0">
                <a:ea typeface="Open Sans" panose="020B0606030504020204" pitchFamily="34" charset="0"/>
                <a:cs typeface="Open Sans" panose="020B0606030504020204" pitchFamily="34" charset="0"/>
              </a:rPr>
              <a:t>» (.net [C#], web </a:t>
            </a:r>
            <a:r>
              <a:rPr lang="fr-CH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sokets</a:t>
            </a:r>
            <a:r>
              <a:rPr lang="fr-CH" sz="1200" dirty="0">
                <a:ea typeface="Open Sans" panose="020B0606030504020204" pitchFamily="34" charset="0"/>
                <a:cs typeface="Open Sans" panose="020B0606030504020204" pitchFamily="34" charset="0"/>
              </a:rPr>
              <a:t>, TCP/IP, plusieurs protocoles</a:t>
            </a:r>
            <a:r>
              <a:rPr lang="en-150" sz="1200" dirty="0"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  <a:endParaRPr lang="fr-CH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B0FDA2-9D0F-45CA-85FE-1267E0186893}"/>
              </a:ext>
            </a:extLst>
          </p:cNvPr>
          <p:cNvSpPr/>
          <p:nvPr/>
        </p:nvSpPr>
        <p:spPr>
          <a:xfrm>
            <a:off x="2733518" y="9827449"/>
            <a:ext cx="2292837" cy="34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78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CERTIFICATIONS</a:t>
            </a:r>
            <a:endParaRPr lang="fr-FR" sz="1478" b="1" dirty="0">
              <a:solidFill>
                <a:srgbClr val="2424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E828195-58F9-406A-8C32-0B4AFF6359A6}"/>
              </a:ext>
            </a:extLst>
          </p:cNvPr>
          <p:cNvCxnSpPr/>
          <p:nvPr/>
        </p:nvCxnSpPr>
        <p:spPr>
          <a:xfrm>
            <a:off x="2816993" y="10142815"/>
            <a:ext cx="4200108" cy="0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4FB6606-FA19-4E41-A72C-6BF0A4F8DE08}"/>
              </a:ext>
            </a:extLst>
          </p:cNvPr>
          <p:cNvSpPr/>
          <p:nvPr/>
        </p:nvSpPr>
        <p:spPr>
          <a:xfrm>
            <a:off x="2749971" y="10142815"/>
            <a:ext cx="4598106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046" indent="-185046">
              <a:spcBef>
                <a:spcPts val="324"/>
              </a:spcBef>
              <a:spcAft>
                <a:spcPts val="324"/>
              </a:spcAft>
              <a:buFont typeface="Wingdings" panose="05000000000000000000" pitchFamily="2" charset="2"/>
              <a:buChar char="§"/>
            </a:pPr>
            <a:r>
              <a:rPr lang="fr-CH" sz="1200" dirty="0"/>
              <a:t>Formation d’intercommunication et intelligence </a:t>
            </a:r>
            <a:r>
              <a:rPr lang="fr-CA" sz="1200" dirty="0"/>
              <a:t>verbale</a:t>
            </a:r>
            <a:r>
              <a:rPr lang="en-US" sz="1133" dirty="0"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133" b="1" dirty="0">
                <a:ea typeface="Open Sans" panose="020B0606030504020204" pitchFamily="34" charset="0"/>
                <a:cs typeface="Open Sans" panose="020B0606030504020204" pitchFamily="34" charset="0"/>
              </a:rPr>
              <a:t>NLP Boost</a:t>
            </a:r>
          </a:p>
          <a:p>
            <a:pPr marL="185046" indent="-185046">
              <a:spcBef>
                <a:spcPts val="324"/>
              </a:spcBef>
              <a:spcAft>
                <a:spcPts val="324"/>
              </a:spcAft>
              <a:buFont typeface="Wingdings" panose="05000000000000000000" pitchFamily="2" charset="2"/>
              <a:buChar char="§"/>
            </a:pPr>
            <a:r>
              <a:rPr lang="fr-FR" sz="1200" dirty="0"/>
              <a:t>Formation de 25H en Java8 et </a:t>
            </a:r>
            <a:r>
              <a:rPr lang="en-US" sz="1100" dirty="0"/>
              <a:t>de 25H </a:t>
            </a:r>
            <a:r>
              <a:rPr lang="en-US" sz="1100" dirty="0" err="1"/>
              <a:t>en</a:t>
            </a:r>
            <a:r>
              <a:rPr lang="en-US" sz="1100" dirty="0"/>
              <a:t> </a:t>
            </a:r>
            <a:r>
              <a:rPr lang="en-US" sz="1100" dirty="0" err="1"/>
              <a:t>NodeJs</a:t>
            </a:r>
            <a:r>
              <a:rPr lang="en-US" sz="1133" dirty="0"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133" b="1" dirty="0" err="1">
                <a:ea typeface="Open Sans" panose="020B0606030504020204" pitchFamily="34" charset="0"/>
                <a:cs typeface="Open Sans" panose="020B0606030504020204" pitchFamily="34" charset="0"/>
              </a:rPr>
              <a:t>Tekup</a:t>
            </a:r>
            <a:r>
              <a:rPr lang="en-US" sz="1133" b="1" dirty="0">
                <a:ea typeface="Open Sans" panose="020B0606030504020204" pitchFamily="34" charset="0"/>
                <a:cs typeface="Open Sans" panose="020B0606030504020204" pitchFamily="34" charset="0"/>
              </a:rPr>
              <a:t> university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8AD430-9624-4749-BAA8-9CB665C10794}"/>
              </a:ext>
            </a:extLst>
          </p:cNvPr>
          <p:cNvSpPr/>
          <p:nvPr/>
        </p:nvSpPr>
        <p:spPr>
          <a:xfrm>
            <a:off x="2682145" y="240636"/>
            <a:ext cx="3145584" cy="34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738"/>
              </a:spcAft>
              <a:buSzPct val="150000"/>
            </a:pPr>
            <a:r>
              <a:rPr lang="fr-MA" sz="1478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RESUME</a:t>
            </a:r>
            <a:endParaRPr lang="ar-MA" sz="1478" b="1" dirty="0">
              <a:solidFill>
                <a:srgbClr val="242424"/>
              </a:solidFill>
              <a:ea typeface="Open Sans" panose="020B0606030504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9D384B-F680-4E38-AD8E-AA10816F0E20}"/>
              </a:ext>
            </a:extLst>
          </p:cNvPr>
          <p:cNvCxnSpPr/>
          <p:nvPr/>
        </p:nvCxnSpPr>
        <p:spPr>
          <a:xfrm>
            <a:off x="2788387" y="570875"/>
            <a:ext cx="4432803" cy="0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5112ABE-559A-4E4B-8FA1-BBB76FA37373}"/>
              </a:ext>
            </a:extLst>
          </p:cNvPr>
          <p:cNvSpPr/>
          <p:nvPr/>
        </p:nvSpPr>
        <p:spPr>
          <a:xfrm>
            <a:off x="754753" y="4128431"/>
            <a:ext cx="1911358" cy="332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9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https://www.linkedin.com/in/alaeddine-bouhajja-647900174/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5" y="4167388"/>
            <a:ext cx="228571" cy="22857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5112ABE-559A-4E4B-8FA1-BBB76FA37373}"/>
              </a:ext>
            </a:extLst>
          </p:cNvPr>
          <p:cNvSpPr/>
          <p:nvPr/>
        </p:nvSpPr>
        <p:spPr>
          <a:xfrm>
            <a:off x="747462" y="4598289"/>
            <a:ext cx="1767138" cy="1660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9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https://github.com/Alaeddine2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6" y="4572427"/>
            <a:ext cx="228571" cy="22857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C3EE4EF-222A-439A-A83F-93A8F5E514FA}"/>
              </a:ext>
            </a:extLst>
          </p:cNvPr>
          <p:cNvSpPr/>
          <p:nvPr/>
        </p:nvSpPr>
        <p:spPr>
          <a:xfrm>
            <a:off x="16144" y="2479539"/>
            <a:ext cx="2649967" cy="57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9496" tIns="44748" rIns="89496" bIns="447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fr-FR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Développeur Full </a:t>
            </a:r>
            <a:r>
              <a:rPr lang="fr-FR" sz="1600" b="1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Stack</a:t>
            </a:r>
            <a:endParaRPr lang="fr-FR" sz="1600" b="1" dirty="0">
              <a:solidFill>
                <a:srgbClr val="94A6B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4" name="Table 68">
            <a:extLst>
              <a:ext uri="{FF2B5EF4-FFF2-40B4-BE49-F238E27FC236}">
                <a16:creationId xmlns:a16="http://schemas.microsoft.com/office/drawing/2014/main" id="{3A1D443E-0EE5-4209-AFE7-9C6CD5F2E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00194"/>
              </p:ext>
            </p:extLst>
          </p:nvPr>
        </p:nvGraphicFramePr>
        <p:xfrm>
          <a:off x="345217" y="5681058"/>
          <a:ext cx="2009797" cy="9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797">
                  <a:extLst>
                    <a:ext uri="{9D8B030D-6E8A-4147-A177-3AD203B41FA5}">
                      <a16:colId xmlns:a16="http://schemas.microsoft.com/office/drawing/2014/main" val="1372251140"/>
                    </a:ext>
                  </a:extLst>
                </a:gridCol>
              </a:tblGrid>
              <a:tr h="742389">
                <a:tc>
                  <a:txBody>
                    <a:bodyPr/>
                    <a:lstStyle/>
                    <a:p>
                      <a:pPr marL="179388" indent="-179388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/>
                        <a:t>Travail </a:t>
                      </a:r>
                      <a:r>
                        <a:rPr lang="en-US" sz="1100" dirty="0" err="1"/>
                        <a:t>en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équipe</a:t>
                      </a:r>
                      <a:r>
                        <a:rPr lang="en-US" sz="1100" dirty="0"/>
                        <a:t> </a:t>
                      </a:r>
                    </a:p>
                    <a:p>
                      <a:pPr marL="179388" indent="-179388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 err="1"/>
                        <a:t>Autonomie</a:t>
                      </a:r>
                      <a:endParaRPr lang="fr-FR" sz="110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9388" indent="-179388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r-FR" sz="1100" noProof="0" dirty="0"/>
                        <a:t>Créativ</a:t>
                      </a:r>
                      <a:r>
                        <a:rPr lang="en-US" sz="1100" noProof="0" dirty="0"/>
                        <a:t>ité</a:t>
                      </a:r>
                    </a:p>
                    <a:p>
                      <a:pPr marL="179388" indent="-179388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 err="1"/>
                        <a:t>Capacité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d’adaptation</a:t>
                      </a:r>
                      <a:endParaRPr lang="fr-FR" sz="1100" noProof="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4431" marR="84431" marT="42216" marB="422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898544"/>
                  </a:ext>
                </a:extLst>
              </a:tr>
            </a:tbl>
          </a:graphicData>
        </a:graphic>
      </p:graphicFrame>
      <p:cxnSp>
        <p:nvCxnSpPr>
          <p:cNvPr id="46" name="Straight Connector 77">
            <a:extLst>
              <a:ext uri="{FF2B5EF4-FFF2-40B4-BE49-F238E27FC236}">
                <a16:creationId xmlns:a16="http://schemas.microsoft.com/office/drawing/2014/main" id="{6AA6D3C0-32EE-4377-871A-CBF7A453FB79}"/>
              </a:ext>
            </a:extLst>
          </p:cNvPr>
          <p:cNvCxnSpPr/>
          <p:nvPr/>
        </p:nvCxnSpPr>
        <p:spPr>
          <a:xfrm>
            <a:off x="279342" y="5502225"/>
            <a:ext cx="2031327" cy="0"/>
          </a:xfrm>
          <a:prstGeom prst="line">
            <a:avLst/>
          </a:prstGeom>
          <a:ln w="158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DB1A263-4539-469D-A653-02B25702121A}"/>
              </a:ext>
            </a:extLst>
          </p:cNvPr>
          <p:cNvSpPr/>
          <p:nvPr/>
        </p:nvSpPr>
        <p:spPr>
          <a:xfrm>
            <a:off x="253466" y="8118884"/>
            <a:ext cx="2150603" cy="34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78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CENTRES</a:t>
            </a:r>
            <a:r>
              <a:rPr lang="fr-MA" sz="1478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 D’IN</a:t>
            </a:r>
            <a:r>
              <a:rPr lang="pt-BR" sz="148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É</a:t>
            </a:r>
            <a:r>
              <a:rPr lang="pt-BR" sz="1478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RÊT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B1A263-4539-469D-A653-02B25702121A}"/>
              </a:ext>
            </a:extLst>
          </p:cNvPr>
          <p:cNvSpPr/>
          <p:nvPr/>
        </p:nvSpPr>
        <p:spPr>
          <a:xfrm>
            <a:off x="219318" y="5162398"/>
            <a:ext cx="2150603" cy="34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MA" sz="1478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COMPETENC</a:t>
            </a:r>
            <a:r>
              <a:rPr lang="en-US" sz="1478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ES PERSONNELLES</a:t>
            </a:r>
            <a:endParaRPr lang="fr-MA" sz="1478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9E4BCE00-73E8-4B2D-B8F5-A6993455145F}"/>
              </a:ext>
            </a:extLst>
          </p:cNvPr>
          <p:cNvSpPr/>
          <p:nvPr/>
        </p:nvSpPr>
        <p:spPr>
          <a:xfrm>
            <a:off x="2733701" y="5308360"/>
            <a:ext cx="4614375" cy="12071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9496" tIns="44748" rIns="89496" bIns="44748" anchor="t" anchorCtr="0" compatLnSpc="0">
            <a:spAutoFit/>
          </a:bodyPr>
          <a:lstStyle/>
          <a:p>
            <a:r>
              <a:rPr lang="fr-FR" sz="1133" b="1" dirty="0">
                <a:ea typeface="Open Sans" panose="020B0606030504020204" pitchFamily="34" charset="0"/>
                <a:cs typeface="Open Sans" panose="020B0606030504020204" pitchFamily="34" charset="0"/>
              </a:rPr>
              <a:t>Projet de fin d’étude</a:t>
            </a:r>
            <a:r>
              <a:rPr lang="en-US" sz="1133" dirty="0">
                <a:ea typeface="Open Sans" panose="020B0606030504020204" pitchFamily="34" charset="0"/>
                <a:cs typeface="Open Sans" panose="020B0606030504020204" pitchFamily="34" charset="0"/>
              </a:rPr>
              <a:t>| Jan 2019 - </a:t>
            </a:r>
            <a:r>
              <a:rPr lang="en-US" sz="1133" dirty="0" err="1">
                <a:ea typeface="Open Sans" panose="020B0606030504020204" pitchFamily="34" charset="0"/>
                <a:cs typeface="Open Sans" panose="020B0606030504020204" pitchFamily="34" charset="0"/>
              </a:rPr>
              <a:t>Jui</a:t>
            </a:r>
            <a:r>
              <a:rPr lang="en-US" sz="1133" dirty="0">
                <a:ea typeface="Open Sans" panose="020B0606030504020204" pitchFamily="34" charset="0"/>
                <a:cs typeface="Open Sans" panose="020B0606030504020204" pitchFamily="34" charset="0"/>
              </a:rPr>
              <a:t> 2019</a:t>
            </a:r>
            <a:endParaRPr lang="fr-FR" sz="1133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3" b="1" dirty="0" err="1">
                <a:ea typeface="Open Sans" panose="020B0606030504020204" pitchFamily="34" charset="0"/>
                <a:cs typeface="Open Sans" panose="020B0606030504020204" pitchFamily="34" charset="0"/>
              </a:rPr>
              <a:t>Titre</a:t>
            </a:r>
            <a:r>
              <a:rPr lang="en-US" sz="1133" b="1" dirty="0"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fr-FR" sz="1200" dirty="0"/>
              <a:t>Construire un prototype « oscillateur aérodynamique »</a:t>
            </a:r>
          </a:p>
          <a:p>
            <a:r>
              <a:rPr lang="fr-FR" sz="1133" b="1" dirty="0">
                <a:ea typeface="Open Sans" panose="020B0606030504020204" pitchFamily="34" charset="0"/>
                <a:cs typeface="Open Sans" panose="020B0606030504020204" pitchFamily="34" charset="0"/>
              </a:rPr>
              <a:t>Tâches: </a:t>
            </a:r>
            <a:r>
              <a:rPr lang="en-US" sz="1200" dirty="0"/>
              <a:t>La conception et la </a:t>
            </a:r>
            <a:r>
              <a:rPr lang="en-US" sz="1200" dirty="0" err="1"/>
              <a:t>réalisation</a:t>
            </a:r>
            <a:r>
              <a:rPr lang="en-US" sz="1200" dirty="0"/>
              <a:t> d’un </a:t>
            </a:r>
            <a:r>
              <a:rPr lang="en-US" sz="1200" dirty="0" err="1"/>
              <a:t>système</a:t>
            </a:r>
            <a:r>
              <a:rPr lang="en-US" sz="1200" dirty="0"/>
              <a:t> </a:t>
            </a:r>
            <a:r>
              <a:rPr lang="en-US" sz="1200" dirty="0" err="1"/>
              <a:t>oscillateur</a:t>
            </a:r>
            <a:r>
              <a:rPr lang="en-US" sz="1200" dirty="0"/>
              <a:t> pour </a:t>
            </a:r>
            <a:r>
              <a:rPr lang="en-US" sz="1200" dirty="0" err="1"/>
              <a:t>étudier</a:t>
            </a:r>
            <a:r>
              <a:rPr lang="en-US" sz="1200" dirty="0"/>
              <a:t> la nature du vent et </a:t>
            </a:r>
            <a:r>
              <a:rPr lang="en-US" sz="1200" dirty="0" err="1"/>
              <a:t>profitez</a:t>
            </a:r>
            <a:r>
              <a:rPr lang="en-US" sz="1200" dirty="0"/>
              <a:t>-le.</a:t>
            </a:r>
          </a:p>
          <a:p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Technologies:  Arduino, STM32, Android [java], </a:t>
            </a:r>
            <a:r>
              <a:rPr lang="en-US" sz="1200" b="1" dirty="0" err="1">
                <a:ea typeface="Open Sans" panose="020B0606030504020204" pitchFamily="34" charset="0"/>
                <a:cs typeface="Open Sans" panose="020B0606030504020204" pitchFamily="34" charset="0"/>
              </a:rPr>
              <a:t>.net</a:t>
            </a: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[C#], </a:t>
            </a:r>
            <a:r>
              <a:rPr lang="en-US" sz="1200" b="1" dirty="0" err="1">
                <a:ea typeface="Open Sans" panose="020B0606030504020204" pitchFamily="34" charset="0"/>
                <a:cs typeface="Open Sans" panose="020B0606030504020204" pitchFamily="34" charset="0"/>
              </a:rPr>
              <a:t>sql</a:t>
            </a: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server, </a:t>
            </a:r>
            <a:r>
              <a:rPr lang="en-US" sz="1200" b="1" dirty="0" err="1">
                <a:ea typeface="Open Sans" panose="020B0606030504020204" pitchFamily="34" charset="0"/>
                <a:cs typeface="Open Sans" panose="020B0606030504020204" pitchFamily="34" charset="0"/>
              </a:rPr>
              <a:t>Altium</a:t>
            </a: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designer, solid works</a:t>
            </a:r>
            <a:r>
              <a:rPr lang="en-150" sz="1200" b="1" dirty="0"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  <a:endParaRPr lang="fr-FR" sz="1133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599C32E2-D5A1-4812-A9D2-A224007171B6}"/>
              </a:ext>
            </a:extLst>
          </p:cNvPr>
          <p:cNvSpPr/>
          <p:nvPr/>
        </p:nvSpPr>
        <p:spPr>
          <a:xfrm>
            <a:off x="2748882" y="7202177"/>
            <a:ext cx="4583966" cy="83570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9496" tIns="44748" rIns="89496" bIns="44748" anchor="t" anchorCtr="0" compatLnSpc="0">
            <a:spAutoFit/>
          </a:bodyPr>
          <a:lstStyle/>
          <a:p>
            <a:r>
              <a:rPr lang="fr-FR" sz="1187" b="1" dirty="0">
                <a:ea typeface="Open Sans" panose="020B0606030504020204" pitchFamily="34" charset="0"/>
                <a:cs typeface="Open Sans" panose="020B0606030504020204" pitchFamily="34" charset="0"/>
              </a:rPr>
              <a:t>LICENCE APPLIQUÉE EN INFORMATIQUE INDUSTRIEL SPÉCIALISÉ EN SYSTÈME EMBARQUÉ</a:t>
            </a: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| 2016 - 2019</a:t>
            </a:r>
            <a:endParaRPr lang="fr-FR" sz="1187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1187" dirty="0">
                <a:ea typeface="Open Sans" panose="020B0606030504020204" pitchFamily="34" charset="0"/>
                <a:cs typeface="Open Sans" panose="020B0606030504020204" pitchFamily="34" charset="0"/>
              </a:rPr>
              <a:t>L’Institut Supérieur des Technologies de l’Information et de la Communication</a:t>
            </a: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200" dirty="0"/>
              <a:t>BORJ CEDRIA</a:t>
            </a:r>
            <a:endParaRPr lang="fr-FR" sz="1187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599C32E2-D5A1-4812-A9D2-A224007171B6}"/>
              </a:ext>
            </a:extLst>
          </p:cNvPr>
          <p:cNvSpPr/>
          <p:nvPr/>
        </p:nvSpPr>
        <p:spPr>
          <a:xfrm>
            <a:off x="2748931" y="7948701"/>
            <a:ext cx="4568785" cy="46406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9496" tIns="44748" rIns="89496" bIns="44748" anchor="t" anchorCtr="0" compatLnSpc="0">
            <a:spAutoFit/>
          </a:bodyPr>
          <a:lstStyle/>
          <a:p>
            <a:r>
              <a:rPr lang="fr-FR" sz="1187" b="1" dirty="0">
                <a:ea typeface="Open Sans" panose="020B0606030504020204" pitchFamily="34" charset="0"/>
                <a:cs typeface="Open Sans" panose="020B0606030504020204" pitchFamily="34" charset="0"/>
              </a:rPr>
              <a:t>BACCALAURÉAT TECHNIQUE</a:t>
            </a: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| 2016</a:t>
            </a:r>
          </a:p>
          <a:p>
            <a:r>
              <a:rPr lang="en-US" sz="1200" dirty="0"/>
              <a:t>LYCÉE 9 AVRIL</a:t>
            </a: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200" dirty="0"/>
              <a:t>BORJ CEDRIA</a:t>
            </a:r>
            <a:endParaRPr lang="fr-FR" sz="1187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BA2BA3-3A20-48E2-AE94-D9D62FF72A37}"/>
              </a:ext>
            </a:extLst>
          </p:cNvPr>
          <p:cNvSpPr/>
          <p:nvPr/>
        </p:nvSpPr>
        <p:spPr>
          <a:xfrm>
            <a:off x="2734108" y="8356196"/>
            <a:ext cx="3145584" cy="34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78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AUTRES  PROJETS</a:t>
            </a:r>
          </a:p>
        </p:txBody>
      </p:sp>
      <p:cxnSp>
        <p:nvCxnSpPr>
          <p:cNvPr id="55" name="Straight Connector 11">
            <a:extLst>
              <a:ext uri="{FF2B5EF4-FFF2-40B4-BE49-F238E27FC236}">
                <a16:creationId xmlns:a16="http://schemas.microsoft.com/office/drawing/2014/main" id="{802B6718-8223-4B89-9D08-9DD83296BF82}"/>
              </a:ext>
            </a:extLst>
          </p:cNvPr>
          <p:cNvCxnSpPr/>
          <p:nvPr/>
        </p:nvCxnSpPr>
        <p:spPr>
          <a:xfrm>
            <a:off x="2791627" y="8664652"/>
            <a:ext cx="4200108" cy="0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4FB6606-FA19-4E41-A72C-6BF0A4F8DE08}"/>
              </a:ext>
            </a:extLst>
          </p:cNvPr>
          <p:cNvSpPr/>
          <p:nvPr/>
        </p:nvSpPr>
        <p:spPr>
          <a:xfrm>
            <a:off x="2734108" y="8639927"/>
            <a:ext cx="4466670" cy="1266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046" indent="-185046">
              <a:spcBef>
                <a:spcPts val="324"/>
              </a:spcBef>
              <a:spcAft>
                <a:spcPts val="324"/>
              </a:spcAft>
              <a:buFont typeface="Wingdings" panose="05000000000000000000" pitchFamily="2" charset="2"/>
              <a:buChar char="§"/>
            </a:pPr>
            <a:r>
              <a:rPr lang="fr-CH" sz="1200" dirty="0"/>
              <a:t>Générer un Plugin flutter pour faire le paiement avec PayPal (voir le Git).</a:t>
            </a:r>
          </a:p>
          <a:p>
            <a:pPr marL="185046" indent="-185046">
              <a:spcBef>
                <a:spcPts val="324"/>
              </a:spcBef>
              <a:spcAft>
                <a:spcPts val="324"/>
              </a:spcAft>
              <a:buFont typeface="Wingdings" panose="05000000000000000000" pitchFamily="2" charset="2"/>
              <a:buChar char="§"/>
            </a:pPr>
            <a:r>
              <a:rPr lang="fr-FR" sz="1200" dirty="0"/>
              <a:t>La conception et l</a:t>
            </a:r>
            <a:r>
              <a:rPr lang="en-US" sz="1200" dirty="0"/>
              <a:t>e</a:t>
            </a:r>
            <a:r>
              <a:rPr lang="fr-FR" sz="1200" dirty="0"/>
              <a:t> développement d’un</a:t>
            </a:r>
            <a:r>
              <a:rPr lang="en-US" sz="1200" dirty="0"/>
              <a:t>e </a:t>
            </a:r>
            <a:r>
              <a:rPr lang="fr-FR" sz="1200" dirty="0"/>
              <a:t>application pour la gestion d’un centre de formation avec un </a:t>
            </a:r>
            <a:r>
              <a:rPr lang="fr-FR" sz="1200" dirty="0" err="1"/>
              <a:t>dashboard</a:t>
            </a:r>
            <a:r>
              <a:rPr lang="fr-FR" sz="1200" dirty="0"/>
              <a:t>(Projet en freelance avec </a:t>
            </a:r>
            <a:r>
              <a:rPr lang="fr-FR" sz="1200" dirty="0" err="1"/>
              <a:t>NLPBoost</a:t>
            </a:r>
            <a:r>
              <a:rPr lang="fr-FR" sz="1200" dirty="0"/>
              <a:t>)</a:t>
            </a:r>
            <a:r>
              <a:rPr lang="en-US" sz="1133" dirty="0"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133" b="1" dirty="0">
                <a:ea typeface="Open Sans" panose="020B0606030504020204" pitchFamily="34" charset="0"/>
                <a:cs typeface="Open Sans" panose="020B0606030504020204" pitchFamily="34" charset="0"/>
              </a:rPr>
              <a:t>Flutter, </a:t>
            </a:r>
            <a:r>
              <a:rPr lang="en-US" sz="1133" b="1" dirty="0" err="1">
                <a:ea typeface="Open Sans" panose="020B0606030504020204" pitchFamily="34" charset="0"/>
                <a:cs typeface="Open Sans" panose="020B0606030504020204" pitchFamily="34" charset="0"/>
              </a:rPr>
              <a:t>ParseSDK</a:t>
            </a:r>
            <a:r>
              <a:rPr lang="en-US" sz="1133" b="1" dirty="0">
                <a:ea typeface="Open Sans" panose="020B0606030504020204" pitchFamily="34" charset="0"/>
                <a:cs typeface="Open Sans" panose="020B0606030504020204" pitchFamily="34" charset="0"/>
              </a:rPr>
              <a:t>, Firebase, </a:t>
            </a:r>
            <a:r>
              <a:rPr lang="en-US" sz="1133" b="1" dirty="0" err="1">
                <a:ea typeface="Open Sans" panose="020B0606030504020204" pitchFamily="34" charset="0"/>
                <a:cs typeface="Open Sans" panose="020B0606030504020204" pitchFamily="34" charset="0"/>
              </a:rPr>
              <a:t>Nodejs</a:t>
            </a:r>
            <a:r>
              <a:rPr lang="en-US" sz="1133" b="1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33" b="1" dirty="0" err="1">
                <a:ea typeface="Open Sans" panose="020B0606030504020204" pitchFamily="34" charset="0"/>
                <a:cs typeface="Open Sans" panose="020B0606030504020204" pitchFamily="34" charset="0"/>
              </a:rPr>
              <a:t>ExpressJs</a:t>
            </a:r>
            <a:r>
              <a:rPr lang="en-US" sz="1133" b="1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33" b="1" dirty="0" err="1"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lang="en-150" sz="1133" b="1" dirty="0"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  <a:endParaRPr lang="en-US" sz="1133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891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460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© www.bestfreecv.com</dc:title>
  <dc:creator>YOUSSEFF BAHLA</dc:creator>
  <cp:keywords>Copyright © www.bestfreecv.com</cp:keywords>
  <cp:lastModifiedBy>21652546036</cp:lastModifiedBy>
  <cp:revision>278</cp:revision>
  <dcterms:created xsi:type="dcterms:W3CDTF">2015-07-03T12:55:42Z</dcterms:created>
  <dcterms:modified xsi:type="dcterms:W3CDTF">2022-03-12T22:49:43Z</dcterms:modified>
  <cp:category>Copyright © www.bestfreecv.com</cp:category>
</cp:coreProperties>
</file>