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6" r:id="rId5"/>
    <p:sldId id="2146847054" r:id="rId6"/>
    <p:sldId id="262" r:id="rId7"/>
    <p:sldId id="263" r:id="rId8"/>
    <p:sldId id="265" r:id="rId9"/>
    <p:sldId id="267" r:id="rId10"/>
    <p:sldId id="268" r:id="rId11"/>
    <p:sldId id="214684705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5"/>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267324" y="98948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334935" y="43639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Alagappan Senthilkumar (2021103002) –College of Engineering, Guindy – Computer science</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700" dirty="0"/>
              <a:t>Here are some proposed solutions to mitigate the risks posed by a keylogger:</a:t>
            </a:r>
          </a:p>
          <a:p>
            <a:pPr marL="305435" indent="-305435"/>
            <a:endParaRPr lang="en-US" sz="700" dirty="0"/>
          </a:p>
          <a:p>
            <a:pPr marL="305435" indent="-305435"/>
            <a:r>
              <a:rPr lang="en-US" sz="700" dirty="0"/>
              <a:t>1. **Use Antivirus Software**: Employ reputable antivirus software that includes keylogger detection capabilities. Regularly update the antivirus software to ensure it can identify the latest keyloggers.</a:t>
            </a:r>
          </a:p>
          <a:p>
            <a:pPr marL="305435" indent="-305435"/>
            <a:endParaRPr lang="en-US" sz="700" dirty="0"/>
          </a:p>
          <a:p>
            <a:pPr marL="305435" indent="-305435"/>
            <a:r>
              <a:rPr lang="en-US" sz="700" dirty="0"/>
              <a:t>2. **Implement Firewall Protection**: Utilize a firewall to monitor and control incoming and outgoing network traffic. Firewalls can block unauthorized attempts by keyloggers to transmit captured data to remote servers.</a:t>
            </a:r>
          </a:p>
          <a:p>
            <a:pPr marL="305435" indent="-305435"/>
            <a:endParaRPr lang="en-US" sz="700" dirty="0"/>
          </a:p>
          <a:p>
            <a:pPr marL="305435" indent="-305435"/>
            <a:r>
              <a:rPr lang="en-US" sz="700" dirty="0"/>
              <a:t>3. **Practice Safe Browsing Habits**: Educate users about the risks associated with downloading files or clicking on links from unknown or untrusted sources. Encourage users to only download software from reputable sources and to avoid clicking on suspicious links or attachments in emails.</a:t>
            </a:r>
          </a:p>
          <a:p>
            <a:pPr marL="305435" indent="-305435"/>
            <a:endParaRPr lang="en-US" sz="700" dirty="0"/>
          </a:p>
          <a:p>
            <a:pPr marL="305435" indent="-305435"/>
            <a:r>
              <a:rPr lang="en-US" sz="700" dirty="0"/>
              <a:t>4. **Use Virtual Keyboards**: Employ virtual keyboards for sensitive activities such as entering passwords or financial information. Virtual keyboards allow users to input data by clicking on-screen keys, making it more difficult for keyloggers to capture keystrokes.</a:t>
            </a:r>
          </a:p>
          <a:p>
            <a:pPr marL="305435" indent="-305435"/>
            <a:endParaRPr lang="en-US" sz="700" dirty="0"/>
          </a:p>
          <a:p>
            <a:pPr marL="305435" indent="-305435"/>
            <a:r>
              <a:rPr lang="en-US" sz="700" dirty="0"/>
              <a:t>5. **Regularly Update Software**: Ensure that operating systems, applications, and software are regularly updated with the latest security patches and fixes. Vulnerabilities in software can be exploited by keyloggers to gain unauthorized access to systems.</a:t>
            </a:r>
          </a:p>
          <a:p>
            <a:pPr marL="305435" indent="-305435"/>
            <a:endParaRPr lang="en-US" sz="700" dirty="0"/>
          </a:p>
          <a:p>
            <a:pPr marL="305435" indent="-305435"/>
            <a:r>
              <a:rPr lang="en-US" sz="700" dirty="0"/>
              <a:t>6. **Implement Two-Factor Authentication (2FA)**: Enable two-factor authentication for accessing sensitive accounts or systems. 2FA adds an extra layer of security by requiring users to provide two forms of authentication, such as a password and a temporary code sent to their mobile device.</a:t>
            </a:r>
          </a:p>
          <a:p>
            <a:pPr marL="305435" indent="-305435"/>
            <a:endParaRPr lang="en-US" sz="700" dirty="0"/>
          </a:p>
          <a:p>
            <a:pPr marL="305435" indent="-305435"/>
            <a:r>
              <a:rPr lang="en-US" sz="700" dirty="0"/>
              <a:t>7. **Monitor System Activity**: Regularly monitor system activity and review logs for any suspicious behavior or unauthorized access attempts. Promptly investigate and respond to any anomalies detected.</a:t>
            </a:r>
          </a:p>
          <a:p>
            <a:pPr marL="305435" indent="-305435"/>
            <a:endParaRPr lang="en-US" sz="700" dirty="0"/>
          </a:p>
          <a:p>
            <a:pPr marL="305435" indent="-305435"/>
            <a:r>
              <a:rPr lang="en-US" sz="700" dirty="0"/>
              <a:t>8. **Use Anti-Keylogger Tools**: Consider using dedicated anti-keylogger software that is specifically designed to detect and remove keyloggers from systems.</a:t>
            </a:r>
          </a:p>
          <a:p>
            <a:pPr marL="305435" indent="-305435"/>
            <a:endParaRPr lang="en-US" sz="700" dirty="0"/>
          </a:p>
          <a:p>
            <a:pPr marL="305435" indent="-305435"/>
            <a:r>
              <a:rPr lang="en-US" sz="700" dirty="0"/>
              <a:t>9. **Encrypt Sensitive Data**: Encrypt sensitive data, such as passwords and personal information, to protect it from being intercepted or captured by keyloggers.</a:t>
            </a:r>
          </a:p>
          <a:p>
            <a:pPr marL="305435" indent="-305435"/>
            <a:endParaRPr lang="en-US" sz="700" dirty="0"/>
          </a:p>
          <a:p>
            <a:pPr marL="305435" indent="-305435"/>
            <a:r>
              <a:rPr lang="en-US" sz="700" dirty="0"/>
              <a:t>10. **Employee Training and Awareness**: Provide comprehensive cybersecurity training to employees to raise awareness about the risks of keyloggers and how to identify and avoid potential threats.</a:t>
            </a:r>
          </a:p>
          <a:p>
            <a:pPr marL="305435" indent="-305435"/>
            <a:endParaRPr lang="en-US" sz="700" dirty="0"/>
          </a:p>
          <a:p>
            <a:pPr marL="305435" indent="-305435"/>
            <a:r>
              <a:rPr lang="en-US" sz="700" dirty="0"/>
              <a:t>By implementing these measures, organizations can strengthen their defenses against keyloggers and minimize the risks associated with unauthorized keystroke capture.</a:t>
            </a:r>
            <a:endParaRPr lang="en-IN" sz="7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marL="0" indent="0">
              <a:buNone/>
            </a:pPr>
            <a:r>
              <a:rPr lang="en-US" sz="1050" b="1" dirty="0">
                <a:solidFill>
                  <a:srgbClr val="0F0F0F"/>
                </a:solidFill>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p>
          <a:p>
            <a:pPr marL="0" indent="0">
              <a:buNone/>
            </a:pPr>
            <a:endParaRPr lang="en-US" sz="1050" b="1" dirty="0">
              <a:solidFill>
                <a:srgbClr val="0F0F0F"/>
              </a:solidFill>
            </a:endParaRPr>
          </a:p>
          <a:p>
            <a:pPr marL="0" indent="0">
              <a:buNone/>
            </a:pPr>
            <a:r>
              <a:rPr lang="en-US" sz="1050" b="1" dirty="0">
                <a:solidFill>
                  <a:srgbClr val="0F0F0F"/>
                </a:solidFill>
              </a:rPr>
              <a:t>1. **Endpoint Security Solutions**:</a:t>
            </a:r>
          </a:p>
          <a:p>
            <a:pPr marL="0" indent="0">
              <a:buNone/>
            </a:pPr>
            <a:r>
              <a:rPr lang="en-US" sz="1050" b="1" dirty="0">
                <a:solidFill>
                  <a:srgbClr val="0F0F0F"/>
                </a:solidFill>
              </a:rPr>
              <a:t>   - Install and regularly update endpoint security solutions such as antivirus software, anti-malware programs, and intrusion detection systems (IDS). These tools can detect and remove keyloggers from individual devices.</a:t>
            </a:r>
          </a:p>
          <a:p>
            <a:pPr marL="0" indent="0">
              <a:buNone/>
            </a:pPr>
            <a:r>
              <a:rPr lang="en-US" sz="1050" b="1" dirty="0">
                <a:solidFill>
                  <a:srgbClr val="0F0F0F"/>
                </a:solidFill>
              </a:rPr>
              <a:t>   - Enable real-time scanning and heuristic analysis features to detect and block suspicious activities associated with keyloggers.</a:t>
            </a:r>
          </a:p>
          <a:p>
            <a:pPr marL="0" indent="0">
              <a:buNone/>
            </a:pPr>
            <a:endParaRPr lang="en-US" sz="1050" b="1" dirty="0">
              <a:solidFill>
                <a:srgbClr val="0F0F0F"/>
              </a:solidFill>
            </a:endParaRPr>
          </a:p>
          <a:p>
            <a:pPr marL="0" indent="0">
              <a:buNone/>
            </a:pPr>
            <a:r>
              <a:rPr lang="en-US" sz="1050" b="1" dirty="0">
                <a:solidFill>
                  <a:srgbClr val="0F0F0F"/>
                </a:solidFill>
              </a:rPr>
              <a:t>2. **Firewall and Network Security**:</a:t>
            </a:r>
          </a:p>
          <a:p>
            <a:pPr marL="0" indent="0">
              <a:buNone/>
            </a:pPr>
            <a:r>
              <a:rPr lang="en-US" sz="1050" b="1" dirty="0">
                <a:solidFill>
                  <a:srgbClr val="0F0F0F"/>
                </a:solidFill>
              </a:rPr>
              <a:t>   - Deploy firewalls at the network perimeter and between network segments to monitor and control incoming and outgoing traffic.</a:t>
            </a:r>
          </a:p>
          <a:p>
            <a:pPr marL="0" indent="0">
              <a:buNone/>
            </a:pPr>
            <a:r>
              <a:rPr lang="en-US" sz="1050" b="1" dirty="0">
                <a:solidFill>
                  <a:srgbClr val="0F0F0F"/>
                </a:solidFill>
              </a:rPr>
              <a:t>   - Implement network intrusion prevention systems (IPS) to detect and block malicious network traffic associated with keyloggers.</a:t>
            </a:r>
          </a:p>
          <a:p>
            <a:pPr marL="0" indent="0">
              <a:buNone/>
            </a:pPr>
            <a:r>
              <a:rPr lang="en-US" sz="1050" b="1" dirty="0">
                <a:solidFill>
                  <a:srgbClr val="0F0F0F"/>
                </a:solidFill>
              </a:rPr>
              <a:t>   - Use virtual private networks (VPNs) to encrypt communications and protect against network-based keylogger attacks.</a:t>
            </a:r>
          </a:p>
          <a:p>
            <a:pPr marL="0" indent="0">
              <a:buNone/>
            </a:pPr>
            <a:endParaRPr lang="en-US" sz="1050" b="1" dirty="0">
              <a:solidFill>
                <a:srgbClr val="0F0F0F"/>
              </a:solidFill>
            </a:endParaRPr>
          </a:p>
          <a:p>
            <a:pPr marL="0" indent="0">
              <a:buNone/>
            </a:pPr>
            <a:r>
              <a:rPr lang="en-US" sz="1050" b="1" dirty="0">
                <a:solidFill>
                  <a:srgbClr val="0F0F0F"/>
                </a:solidFill>
              </a:rPr>
              <a:t>3. **User Authentication and Access Control**:</a:t>
            </a:r>
          </a:p>
          <a:p>
            <a:pPr marL="0" indent="0">
              <a:buNone/>
            </a:pPr>
            <a:r>
              <a:rPr lang="en-US" sz="1050" b="1" dirty="0">
                <a:solidFill>
                  <a:srgbClr val="0F0F0F"/>
                </a:solidFill>
              </a:rPr>
              <a:t>   - Implement strong authentication mechanisms such as multi-factor authentication (MFA) to prevent unauthorized access to sensitive systems and data.</a:t>
            </a:r>
          </a:p>
          <a:p>
            <a:pPr marL="0" indent="0">
              <a:buNone/>
            </a:pPr>
            <a:r>
              <a:rPr lang="en-US" sz="1050" b="1" dirty="0">
                <a:solidFill>
                  <a:srgbClr val="0F0F0F"/>
                </a:solidFill>
              </a:rPr>
              <a:t>   - Enforce the principle of least privilege by granting users only the minimum level of access required to perform their tasks.</a:t>
            </a:r>
          </a:p>
          <a:p>
            <a:pPr marL="0" indent="0">
              <a:buNone/>
            </a:pPr>
            <a:r>
              <a:rPr lang="en-US" sz="1050" b="1" dirty="0">
                <a:solidFill>
                  <a:srgbClr val="0F0F0F"/>
                </a:solidFill>
              </a:rPr>
              <a:t>   - Monitor and audit user activity to detect any unusual behavior that may indicate the presence of keyloggers or unauthorized access.</a:t>
            </a:r>
          </a:p>
          <a:p>
            <a:pPr marL="0" indent="0">
              <a:buNone/>
            </a:pPr>
            <a:endParaRPr lang="en-US" sz="1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Rectangle 3">
            <a:extLst>
              <a:ext uri="{FF2B5EF4-FFF2-40B4-BE49-F238E27FC236}">
                <a16:creationId xmlns:a16="http://schemas.microsoft.com/office/drawing/2014/main" id="{2EF51B32-05D4-7199-03C4-BA054C11A596}"/>
              </a:ext>
            </a:extLst>
          </p:cNvPr>
          <p:cNvSpPr>
            <a:spLocks noChangeArrowheads="1"/>
          </p:cNvSpPr>
          <p:nvPr/>
        </p:nvSpPr>
        <p:spPr bwMode="auto">
          <a:xfrm>
            <a:off x="110454" y="2205474"/>
            <a:ext cx="11971091" cy="3139321"/>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Söhne"/>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Content Placeholder 3">
            <a:extLst>
              <a:ext uri="{FF2B5EF4-FFF2-40B4-BE49-F238E27FC236}">
                <a16:creationId xmlns:a16="http://schemas.microsoft.com/office/drawing/2014/main" id="{BEC11222-6D5F-3D6A-1BC7-15087BE68BCC}"/>
              </a:ext>
            </a:extLst>
          </p:cNvPr>
          <p:cNvSpPr>
            <a:spLocks noGrp="1"/>
          </p:cNvSpPr>
          <p:nvPr>
            <p:ph idx="1"/>
          </p:nvPr>
        </p:nvSpPr>
        <p:spPr/>
        <p:txBody>
          <a:bodyPr>
            <a:normAutofit fontScale="85000" lnSpcReduction="10000"/>
          </a:bodyPr>
          <a:lstStyle/>
          <a:p>
            <a:pPr algn="l"/>
            <a:br>
              <a:rPr lang="en-US" b="0" i="0" dirty="0">
                <a:solidFill>
                  <a:srgbClr val="ECECEC"/>
                </a:solidFill>
                <a:effectLst/>
                <a:highlight>
                  <a:srgbClr val="212121"/>
                </a:highlight>
                <a:latin typeface="Söhne"/>
              </a:rPr>
            </a:br>
            <a:r>
              <a:rPr lang="en-US" b="0" i="0" dirty="0">
                <a:solidFill>
                  <a:srgbClr val="ECECEC"/>
                </a:solidFill>
                <a:effectLst/>
                <a:highlight>
                  <a:srgbClr val="212121"/>
                </a:highlight>
                <a:latin typeface="Söhne"/>
              </a:rPr>
              <a:t>Conclusions of a keylogger project may vary depending on the objectives and outcomes of the project. However, some common conclusions that could be drawn from a keylogger project include:</a:t>
            </a:r>
          </a:p>
          <a:p>
            <a:pPr algn="l">
              <a:buFont typeface="+mj-lt"/>
              <a:buAutoNum type="arabicPeriod"/>
            </a:pPr>
            <a:r>
              <a:rPr lang="en-US" b="0" i="0" dirty="0">
                <a:solidFill>
                  <a:srgbClr val="ECECEC"/>
                </a:solidFill>
                <a:effectLst/>
                <a:highlight>
                  <a:srgbClr val="212121"/>
                </a:highlight>
                <a:latin typeface="Söhne"/>
              </a:rPr>
              <a:t>Effectiveness: Evaluate the effectiveness of the keylogger in capturing keystrokes as intended. Determine if the keylogger successfully logged all desired keystrokes and if any issues or limitations were encountered during the logging process.</a:t>
            </a:r>
          </a:p>
          <a:p>
            <a:pPr algn="l">
              <a:buFont typeface="+mj-lt"/>
              <a:buAutoNum type="arabicPeriod"/>
            </a:pPr>
            <a:r>
              <a:rPr lang="en-US" b="0" i="0" dirty="0">
                <a:solidFill>
                  <a:srgbClr val="ECECEC"/>
                </a:solidFill>
                <a:effectLst/>
                <a:highlight>
                  <a:srgbClr val="212121"/>
                </a:highlight>
                <a:latin typeface="Söhne"/>
              </a:rPr>
              <a:t>Stealthiness: Assess the stealthiness of the keylogger in terms of its ability to operate covertly without being detected by the user or security software. Determine if the keylogger remained undetected and if any anti-keylogger measures were bypassed.</a:t>
            </a:r>
          </a:p>
          <a:p>
            <a:pPr algn="l">
              <a:buFont typeface="+mj-lt"/>
              <a:buAutoNum type="arabicPeriod"/>
            </a:pPr>
            <a:r>
              <a:rPr lang="en-US" b="0" i="0" dirty="0">
                <a:solidFill>
                  <a:srgbClr val="ECECEC"/>
                </a:solidFill>
                <a:effectLst/>
                <a:highlight>
                  <a:srgbClr val="212121"/>
                </a:highlight>
                <a:latin typeface="Söhne"/>
              </a:rPr>
              <a:t>Impact: Analyze the impact of the keylogger on system performance, user productivity, and privacy. Consider if the keylogger had any noticeable effects on the targeted system or if it caused any disruptions or concerns for the user.</a:t>
            </a:r>
          </a:p>
          <a:p>
            <a:pPr algn="l">
              <a:buFont typeface="+mj-lt"/>
              <a:buAutoNum type="arabicPeriod"/>
            </a:pPr>
            <a:r>
              <a:rPr lang="en-US" b="0" i="0" dirty="0">
                <a:solidFill>
                  <a:srgbClr val="ECECEC"/>
                </a:solidFill>
                <a:effectLst/>
                <a:highlight>
                  <a:srgbClr val="212121"/>
                </a:highlight>
                <a:latin typeface="Söhne"/>
              </a:rPr>
              <a:t>Data Security: Evaluate the security of the captured keystroke data and assess the measures in place to protect it from unauthorized access or disclosure. Consider encryption methods, access controls, and data storage practices used to safeguard the logged keystrokes.</a:t>
            </a:r>
          </a:p>
          <a:p>
            <a:pPr algn="l">
              <a:buFont typeface="+mj-lt"/>
              <a:buAutoNum type="arabicPeriod"/>
            </a:pPr>
            <a:r>
              <a:rPr lang="en-US" b="0" i="0" dirty="0">
                <a:solidFill>
                  <a:srgbClr val="ECECEC"/>
                </a:solidFill>
                <a:effectLst/>
                <a:highlight>
                  <a:srgbClr val="212121"/>
                </a:highlight>
                <a:latin typeface="Söhne"/>
              </a:rPr>
              <a:t>Ethical Considerations: 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p>
          <a:p>
            <a:pPr algn="l">
              <a:buFont typeface="+mj-lt"/>
              <a:buAutoNum type="arabicPeriod"/>
            </a:pPr>
            <a:r>
              <a:rPr lang="en-US" b="0" i="0" dirty="0">
                <a:solidFill>
                  <a:srgbClr val="ECECEC"/>
                </a:solidFill>
                <a:effectLst/>
                <a:highlight>
                  <a:srgbClr val="212121"/>
                </a:highlight>
                <a:latin typeface="Söhne"/>
              </a:rPr>
              <a:t>Future Recommendations: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p>
          <a:p>
            <a:pPr marL="0" indent="0">
              <a:buNone/>
            </a:pPr>
            <a:endParaRPr lang="en-IN"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id="{2F2BF4D8-E822-84F0-B4CA-3CCA73611C21}"/>
              </a:ext>
            </a:extLst>
          </p:cNvPr>
          <p:cNvSpPr>
            <a:spLocks noGrp="1"/>
          </p:cNvSpPr>
          <p:nvPr>
            <p:ph idx="1"/>
          </p:nvPr>
        </p:nvSpPr>
        <p:spPr>
          <a:xfrm>
            <a:off x="535670" y="1573874"/>
            <a:ext cx="11029615" cy="4673324"/>
          </a:xfrm>
        </p:spPr>
        <p:txBody>
          <a:bodyPr>
            <a:normAutofit fontScale="85000" lnSpcReduction="10000"/>
          </a:bodyPr>
          <a:lstStyle/>
          <a:p>
            <a:pPr algn="l">
              <a:buFont typeface="+mj-lt"/>
              <a:buAutoNum type="arabicPeriod"/>
            </a:pPr>
            <a:r>
              <a:rPr lang="en-US" b="0" i="0" dirty="0">
                <a:solidFill>
                  <a:srgbClr val="ECECEC"/>
                </a:solidFill>
                <a:effectLst/>
                <a:highlight>
                  <a:srgbClr val="212121"/>
                </a:highlight>
                <a:latin typeface="Söhne"/>
              </a:rPr>
              <a:t>Enhanced Stealth and Evasion Techniques: Continuous research and development can focus on improving the stealthiness of keyloggers to evade detection by antivirus software and anti-malware tools. This could involve developing more sophisticated techniques for hiding the keylogger's presence on the system.</a:t>
            </a:r>
          </a:p>
          <a:p>
            <a:pPr algn="l">
              <a:buFont typeface="+mj-lt"/>
              <a:buAutoNum type="arabicPeriod"/>
            </a:pPr>
            <a:r>
              <a:rPr lang="en-US" b="0" i="0" dirty="0">
                <a:solidFill>
                  <a:srgbClr val="ECECEC"/>
                </a:solidFill>
                <a:effectLst/>
                <a:highlight>
                  <a:srgbClr val="212121"/>
                </a:highlight>
                <a:latin typeface="Söhne"/>
              </a:rPr>
              <a:t>Advanced Encryption and Data Protection: 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p>
          <a:p>
            <a:pPr algn="l">
              <a:buFont typeface="+mj-lt"/>
              <a:buAutoNum type="arabicPeriod"/>
            </a:pPr>
            <a:r>
              <a:rPr lang="en-US" b="0" i="0" dirty="0">
                <a:solidFill>
                  <a:srgbClr val="ECECEC"/>
                </a:solidFill>
                <a:effectLst/>
                <a:highlight>
                  <a:srgbClr val="212121"/>
                </a:highlight>
                <a:latin typeface="Söhne"/>
              </a:rPr>
              <a:t>Behavioral Analysis and Anomaly Detection: 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p>
          <a:p>
            <a:pPr algn="l">
              <a:buFont typeface="+mj-lt"/>
              <a:buAutoNum type="arabicPeriod"/>
            </a:pPr>
            <a:r>
              <a:rPr lang="en-US" b="0" i="0" dirty="0">
                <a:solidFill>
                  <a:srgbClr val="ECECEC"/>
                </a:solidFill>
                <a:effectLst/>
                <a:highlight>
                  <a:srgbClr val="212121"/>
                </a:highlight>
                <a:latin typeface="Söhne"/>
              </a:rPr>
              <a:t>Cloud Integration and Remote Monitoring: 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p>
          <a:p>
            <a:pPr algn="l">
              <a:buFont typeface="+mj-lt"/>
              <a:buAutoNum type="arabicPeriod"/>
            </a:pPr>
            <a:r>
              <a:rPr lang="en-US" b="0" i="0" dirty="0">
                <a:solidFill>
                  <a:srgbClr val="ECECEC"/>
                </a:solidFill>
                <a:effectLst/>
                <a:highlight>
                  <a:srgbClr val="212121"/>
                </a:highlight>
                <a:latin typeface="Söhne"/>
              </a:rPr>
              <a:t>Ethical Use and Compliance: 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p>
          <a:p>
            <a:pPr algn="l">
              <a:buFont typeface="+mj-lt"/>
              <a:buAutoNum type="arabicPeriod"/>
            </a:pPr>
            <a:r>
              <a:rPr lang="en-US" b="0" i="0" dirty="0">
                <a:solidFill>
                  <a:srgbClr val="ECECEC"/>
                </a:solidFill>
                <a:effectLst/>
                <a:highlight>
                  <a:srgbClr val="212121"/>
                </a:highlight>
                <a:latin typeface="Söhne"/>
              </a:rPr>
              <a:t>User Awareness and Education: 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1548</Words>
  <Application>Microsoft Macintosh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ALAGAPPAN SENTHILKUMAR</cp:lastModifiedBy>
  <cp:revision>27</cp:revision>
  <dcterms:created xsi:type="dcterms:W3CDTF">2021-05-26T16:50:10Z</dcterms:created>
  <dcterms:modified xsi:type="dcterms:W3CDTF">2024-04-17T06:57:13Z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