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0" r:id="rId1"/>
  </p:sldMasterIdLst>
  <p:notesMasterIdLst>
    <p:notesMasterId r:id="rId17"/>
  </p:notesMasterIdLst>
  <p:sldIdLst>
    <p:sldId id="256" r:id="rId2"/>
    <p:sldId id="257" r:id="rId3"/>
    <p:sldId id="264" r:id="rId4"/>
    <p:sldId id="259" r:id="rId5"/>
    <p:sldId id="260" r:id="rId6"/>
    <p:sldId id="267" r:id="rId7"/>
    <p:sldId id="268" r:id="rId8"/>
    <p:sldId id="269" r:id="rId9"/>
    <p:sldId id="270" r:id="rId10"/>
    <p:sldId id="265" r:id="rId11"/>
    <p:sldId id="266" r:id="rId12"/>
    <p:sldId id="261" r:id="rId13"/>
    <p:sldId id="271" r:id="rId14"/>
    <p:sldId id="262" r:id="rId15"/>
    <p:sldId id="263" r:id="rId16"/>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A9A9A9"/>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254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ff" i="off">
        <a:font>
          <a:latin typeface="Graphik Medium"/>
          <a:ea typeface="Graphik Medium"/>
          <a:cs typeface="Graphik Medium"/>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9A9A9"/>
              </a:solidFill>
              <a:prstDash val="solid"/>
              <a:miter lim="400000"/>
            </a:ln>
          </a:top>
          <a:bottom>
            <a:ln w="381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381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60" d="100"/>
          <a:sy n="60" d="100"/>
        </p:scale>
        <p:origin x="80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B0106F-E4F1-F24A-BB4C-C94DF15B6587}" type="datetimeFigureOut">
              <a:rPr lang="en-US" smtClean="0"/>
              <a:t>4/9/23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2457193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B0106F-E4F1-F24A-BB4C-C94DF15B6587}" type="datetimeFigureOut">
              <a:rPr lang="en-US" smtClean="0"/>
              <a:t>4/9/23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4004454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B0106F-E4F1-F24A-BB4C-C94DF15B6587}" type="datetimeFigureOut">
              <a:rPr lang="en-US" smtClean="0"/>
              <a:t>4/9/23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2356217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Presentation Title"/>
          <p:cNvSpPr txBox="1">
            <a:spLocks noGrp="1"/>
          </p:cNvSpPr>
          <p:nvPr>
            <p:ph type="title" hasCustomPrompt="1"/>
          </p:nvPr>
        </p:nvSpPr>
        <p:spPr>
          <a:xfrm>
            <a:off x="1270000" y="3289300"/>
            <a:ext cx="21844000" cy="3879454"/>
          </a:xfrm>
          <a:prstGeom prst="rect">
            <a:avLst/>
          </a:prstGeom>
        </p:spPr>
        <p:txBody>
          <a:bodyPr/>
          <a:lstStyle>
            <a:lvl1pPr defTabSz="2438338">
              <a:lnSpc>
                <a:spcPct val="90000"/>
              </a:lnSpc>
              <a:defRPr sz="11600" spc="-348">
                <a:gradFill flip="none" rotWithShape="1">
                  <a:gsLst>
                    <a:gs pos="0">
                      <a:srgbClr val="1E98FD"/>
                    </a:gs>
                    <a:gs pos="100000">
                      <a:srgbClr val="FF00F7"/>
                    </a:gs>
                  </a:gsLst>
                  <a:lin ang="3960000" scaled="0"/>
                </a:gradFill>
              </a:defRPr>
            </a:lvl1pPr>
          </a:lstStyle>
          <a:p>
            <a:r>
              <a:t>Presentation Title</a:t>
            </a:r>
          </a:p>
        </p:txBody>
      </p:sp>
      <p:sp>
        <p:nvSpPr>
          <p:cNvPr id="12" name="Author and Date"/>
          <p:cNvSpPr txBox="1">
            <a:spLocks noGrp="1"/>
          </p:cNvSpPr>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latin typeface="Graphik Medium"/>
                <a:ea typeface="Graphik Medium"/>
                <a:cs typeface="Graphik Medium"/>
                <a:sym typeface="Graphik Medium"/>
              </a:defRPr>
            </a:lvl1pPr>
          </a:lstStyle>
          <a:p>
            <a:r>
              <a:t>Author and Date</a:t>
            </a:r>
          </a:p>
        </p:txBody>
      </p:sp>
      <p:sp>
        <p:nvSpPr>
          <p:cNvPr id="13" name="Body Level One…"/>
          <p:cNvSpPr txBox="1">
            <a:spLocks noGrp="1"/>
          </p:cNvSpPr>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latin typeface="Graphik Medium"/>
                <a:ea typeface="Graphik Medium"/>
                <a:cs typeface="Graphik Medium"/>
                <a:sym typeface="Graphik Medium"/>
              </a:defRPr>
            </a:lvl1pPr>
            <a:lvl2pPr marL="0" indent="0" algn="ctr" defTabSz="825500">
              <a:spcBef>
                <a:spcPts val="0"/>
              </a:spcBef>
              <a:buClrTx/>
              <a:buSzTx/>
              <a:buNone/>
              <a:defRPr sz="6400">
                <a:latin typeface="Graphik Medium"/>
                <a:ea typeface="Graphik Medium"/>
                <a:cs typeface="Graphik Medium"/>
                <a:sym typeface="Graphik Medium"/>
              </a:defRPr>
            </a:lvl2pPr>
            <a:lvl3pPr marL="0" indent="0" algn="ctr" defTabSz="825500">
              <a:spcBef>
                <a:spcPts val="0"/>
              </a:spcBef>
              <a:buClrTx/>
              <a:buSzTx/>
              <a:buNone/>
              <a:defRPr sz="6400">
                <a:latin typeface="Graphik Medium"/>
                <a:ea typeface="Graphik Medium"/>
                <a:cs typeface="Graphik Medium"/>
                <a:sym typeface="Graphik Medium"/>
              </a:defRPr>
            </a:lvl3pPr>
            <a:lvl4pPr marL="0" indent="0" algn="ctr" defTabSz="825500">
              <a:spcBef>
                <a:spcPts val="0"/>
              </a:spcBef>
              <a:buClrTx/>
              <a:buSzTx/>
              <a:buNone/>
              <a:defRPr sz="6400">
                <a:latin typeface="Graphik Medium"/>
                <a:ea typeface="Graphik Medium"/>
                <a:cs typeface="Graphik Medium"/>
                <a:sym typeface="Graphik Medium"/>
              </a:defRPr>
            </a:lvl4pPr>
            <a:lvl5pPr marL="0" indent="0" algn="ctr" defTabSz="825500">
              <a:spcBef>
                <a:spcPts val="0"/>
              </a:spcBef>
              <a:buClrTx/>
              <a:buSzTx/>
              <a:buNone/>
              <a:defRPr sz="6400">
                <a:latin typeface="Graphik Medium"/>
                <a:ea typeface="Graphik Medium"/>
                <a:cs typeface="Graphik Medium"/>
                <a:sym typeface="Graphik Medium"/>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1576368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70000" y="812800"/>
            <a:ext cx="21844000" cy="1562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buClrTx/>
              <a:buSzTx/>
              <a:buNone/>
              <a:defRPr sz="5500" spc="-55"/>
            </a:lvl1pPr>
            <a:lvl2pPr marL="0" indent="457200" defTabSz="825500">
              <a:buClrTx/>
              <a:buSzTx/>
              <a:buNone/>
              <a:defRPr sz="5500" spc="-55"/>
            </a:lvl2pPr>
            <a:lvl3pPr marL="0" indent="914400" defTabSz="825500">
              <a:buClrTx/>
              <a:buSzTx/>
              <a:buNone/>
              <a:defRPr sz="5500" spc="-55"/>
            </a:lvl3pPr>
            <a:lvl4pPr marL="0" indent="1371600" defTabSz="825500">
              <a:buClrTx/>
              <a:buSzTx/>
              <a:buNone/>
              <a:defRPr sz="5500" spc="-55"/>
            </a:lvl4pPr>
            <a:lvl5pPr marL="0" indent="1828800" defTabSz="825500">
              <a:buClrTx/>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68152576"/>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Slide Subtitle"/>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37723872"/>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Two jellyfish touching against a dark blue background"/>
          <p:cNvSpPr>
            <a:spLocks noGrp="1"/>
          </p:cNvSpPr>
          <p:nvPr>
            <p:ph type="pic" idx="21"/>
          </p:nvPr>
        </p:nvSpPr>
        <p:spPr>
          <a:xfrm>
            <a:off x="0" y="-1270000"/>
            <a:ext cx="24384000" cy="16256001"/>
          </a:xfrm>
          <a:prstGeom prst="rect">
            <a:avLst/>
          </a:prstGeom>
        </p:spPr>
        <p:txBody>
          <a:bodyPr lIns="91439" tIns="45719" rIns="91439" bIns="45719">
            <a:noAutofit/>
          </a:bodyPr>
          <a:lstStyle/>
          <a:p>
            <a:endParaRPr/>
          </a:p>
        </p:txBody>
      </p:sp>
      <p:sp>
        <p:nvSpPr>
          <p:cNvPr id="22" name="Author and Date"/>
          <p:cNvSpPr txBox="1">
            <a:spLocks noGrp="1"/>
          </p:cNvSpPr>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FFFFFF"/>
                </a:solidFill>
                <a:latin typeface="Graphik Medium"/>
                <a:ea typeface="Graphik Medium"/>
                <a:cs typeface="Graphik Medium"/>
                <a:sym typeface="Graphik Medium"/>
              </a:defRPr>
            </a:lvl1pPr>
          </a:lstStyle>
          <a:p>
            <a:r>
              <a:t>Author and Date</a:t>
            </a:r>
          </a:p>
        </p:txBody>
      </p:sp>
      <p:sp>
        <p:nvSpPr>
          <p:cNvPr id="23" name="Presentation Title"/>
          <p:cNvSpPr txBox="1">
            <a:spLocks noGrp="1"/>
          </p:cNvSpPr>
          <p:nvPr>
            <p:ph type="title" hasCustomPrompt="1"/>
          </p:nvPr>
        </p:nvSpPr>
        <p:spPr>
          <a:xfrm>
            <a:off x="1270000" y="3289300"/>
            <a:ext cx="21844000" cy="3873500"/>
          </a:xfrm>
          <a:prstGeom prst="rect">
            <a:avLst/>
          </a:prstGeom>
        </p:spPr>
        <p:txBody>
          <a:bodyPr/>
          <a:lstStyle>
            <a:lvl1pPr defTabSz="2438400">
              <a:lnSpc>
                <a:spcPct val="90000"/>
              </a:lnSpc>
              <a:defRPr sz="11600" spc="-348">
                <a:solidFill>
                  <a:srgbClr val="FFFFFF"/>
                </a:solidFill>
              </a:defRPr>
            </a:lvl1pPr>
          </a:lstStyle>
          <a:p>
            <a:r>
              <a:t>Presentation Title</a:t>
            </a:r>
          </a:p>
        </p:txBody>
      </p:sp>
      <p:sp>
        <p:nvSpPr>
          <p:cNvPr id="24" name="Body Level One…"/>
          <p:cNvSpPr txBox="1">
            <a:spLocks noGrp="1"/>
          </p:cNvSpPr>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FFFFFF"/>
                </a:solidFill>
                <a:latin typeface="Graphik Medium"/>
                <a:ea typeface="Graphik Medium"/>
                <a:cs typeface="Graphik Medium"/>
                <a:sym typeface="Graphik Medium"/>
              </a:defRPr>
            </a:lvl1pPr>
            <a:lvl2pPr marL="0" indent="0" algn="ctr" defTabSz="825500">
              <a:spcBef>
                <a:spcPts val="0"/>
              </a:spcBef>
              <a:buClrTx/>
              <a:buSzTx/>
              <a:buNone/>
              <a:defRPr sz="6400">
                <a:solidFill>
                  <a:srgbClr val="FFFFFF"/>
                </a:solidFill>
                <a:latin typeface="Graphik Medium"/>
                <a:ea typeface="Graphik Medium"/>
                <a:cs typeface="Graphik Medium"/>
                <a:sym typeface="Graphik Medium"/>
              </a:defRPr>
            </a:lvl2pPr>
            <a:lvl3pPr marL="0" indent="0" algn="ctr" defTabSz="825500">
              <a:spcBef>
                <a:spcPts val="0"/>
              </a:spcBef>
              <a:buClrTx/>
              <a:buSzTx/>
              <a:buNone/>
              <a:defRPr sz="6400">
                <a:solidFill>
                  <a:srgbClr val="FFFFFF"/>
                </a:solidFill>
                <a:latin typeface="Graphik Medium"/>
                <a:ea typeface="Graphik Medium"/>
                <a:cs typeface="Graphik Medium"/>
                <a:sym typeface="Graphik Medium"/>
              </a:defRPr>
            </a:lvl3pPr>
            <a:lvl4pPr marL="0" indent="0" algn="ctr" defTabSz="825500">
              <a:spcBef>
                <a:spcPts val="0"/>
              </a:spcBef>
              <a:buClrTx/>
              <a:buSzTx/>
              <a:buNone/>
              <a:defRPr sz="6400">
                <a:solidFill>
                  <a:srgbClr val="FFFFFF"/>
                </a:solidFill>
                <a:latin typeface="Graphik Medium"/>
                <a:ea typeface="Graphik Medium"/>
                <a:cs typeface="Graphik Medium"/>
                <a:sym typeface="Graphik Medium"/>
              </a:defRPr>
            </a:lvl4pPr>
            <a:lvl5pPr marL="0" indent="0" algn="ctr" defTabSz="825500">
              <a:spcBef>
                <a:spcPts val="0"/>
              </a:spcBef>
              <a:buClrTx/>
              <a:buSzTx/>
              <a:buNone/>
              <a:defRPr sz="6400">
                <a:solidFill>
                  <a:srgbClr val="FFFFFF"/>
                </a:solidFill>
                <a:latin typeface="Graphik Medium"/>
                <a:ea typeface="Graphik Medium"/>
                <a:cs typeface="Graphik Medium"/>
                <a:sym typeface="Graphik Medium"/>
              </a:defRPr>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259952772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B0106F-E4F1-F24A-BB4C-C94DF15B6587}" type="datetimeFigureOut">
              <a:rPr lang="en-US" smtClean="0"/>
              <a:t>4/9/23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3441706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B0106F-E4F1-F24A-BB4C-C94DF15B6587}" type="datetimeFigureOut">
              <a:rPr lang="en-US" smtClean="0"/>
              <a:t>4/9/23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355586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400" y="3651250"/>
            <a:ext cx="10363200"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4400" y="3651250"/>
            <a:ext cx="10363200"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B0106F-E4F1-F24A-BB4C-C94DF15B6587}" type="datetimeFigureOut">
              <a:rPr lang="en-US" smtClean="0"/>
              <a:t>4/9/23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1055006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B0106F-E4F1-F24A-BB4C-C94DF15B6587}" type="datetimeFigureOut">
              <a:rPr lang="en-US" smtClean="0"/>
              <a:t>4/9/23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1676667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B0106F-E4F1-F24A-BB4C-C94DF15B6587}" type="datetimeFigureOut">
              <a:rPr lang="en-US" smtClean="0"/>
              <a:t>4/9/23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1424372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B0106F-E4F1-F24A-BB4C-C94DF15B6587}" type="datetimeFigureOut">
              <a:rPr lang="en-US" smtClean="0"/>
              <a:t>4/9/23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3525171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9DB0106F-E4F1-F24A-BB4C-C94DF15B6587}" type="datetimeFigureOut">
              <a:rPr lang="en-US" smtClean="0"/>
              <a:t>4/9/23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3713330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9DB0106F-E4F1-F24A-BB4C-C94DF15B6587}" type="datetimeFigureOut">
              <a:rPr lang="en-US" smtClean="0"/>
              <a:t>4/9/23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1365887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9DB0106F-E4F1-F24A-BB4C-C94DF15B6587}" type="datetimeFigureOut">
              <a:rPr lang="en-US" smtClean="0"/>
              <a:t>4/9/23</a:t>
            </a:fld>
            <a:endParaRPr lang="en-US"/>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86CB4B4D-7CA3-9044-876B-883B54F8677D}" type="slidenum">
              <a:rPr lang="en-CA" smtClean="0"/>
              <a:t>‹#›</a:t>
            </a:fld>
            <a:endParaRPr lang="en-CA"/>
          </a:p>
        </p:txBody>
      </p:sp>
    </p:spTree>
    <p:extLst>
      <p:ext uri="{BB962C8B-B14F-4D97-AF65-F5344CB8AC3E}">
        <p14:creationId xmlns:p14="http://schemas.microsoft.com/office/powerpoint/2010/main" val="2731743045"/>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ODE QUALITY BOT FOR GITHUB"/>
          <p:cNvSpPr txBox="1">
            <a:spLocks noGrp="1"/>
          </p:cNvSpPr>
          <p:nvPr>
            <p:ph type="title"/>
          </p:nvPr>
        </p:nvSpPr>
        <p:spPr>
          <a:prstGeom prst="rect">
            <a:avLst/>
          </a:prstGeom>
        </p:spPr>
        <p:txBody>
          <a:bodyPr/>
          <a:lstStyle>
            <a:lvl1pPr>
              <a:defRPr>
                <a:latin typeface="Helvetica"/>
                <a:ea typeface="Helvetica"/>
                <a:cs typeface="Helvetica"/>
                <a:sym typeface="Helvetica"/>
              </a:defRPr>
            </a:lvl1pPr>
          </a:lstStyle>
          <a:p>
            <a:pPr algn="ctr"/>
            <a:r>
              <a:rPr dirty="0">
                <a:latin typeface="Arial" panose="020B0604020202020204" pitchFamily="34" charset="0"/>
                <a:cs typeface="Arial" panose="020B0604020202020204" pitchFamily="34" charset="0"/>
              </a:rPr>
              <a:t>CODE QUALITY BOT FOR GITHUB</a:t>
            </a:r>
          </a:p>
        </p:txBody>
      </p:sp>
      <p:sp>
        <p:nvSpPr>
          <p:cNvPr id="152" name="GROUP 19 • 14.04.2023"/>
          <p:cNvSpPr txBox="1">
            <a:spLocks noGrp="1"/>
          </p:cNvSpPr>
          <p:nvPr>
            <p:ph type="body" sz="quarter" idx="1"/>
          </p:nvPr>
        </p:nvSpPr>
        <p:spPr>
          <a:xfrm>
            <a:off x="1270000" y="8486973"/>
            <a:ext cx="21844000" cy="3879453"/>
          </a:xfrm>
          <a:prstGeom prst="rect">
            <a:avLst/>
          </a:prstGeom>
        </p:spPr>
        <p:txBody>
          <a:bodyPr>
            <a:normAutofit fontScale="92500" lnSpcReduction="10000"/>
          </a:bodyPr>
          <a:lstStyle>
            <a:lvl1pPr>
              <a:defRPr>
                <a:latin typeface="Helvetica"/>
                <a:ea typeface="Helvetica"/>
                <a:cs typeface="Helvetica"/>
                <a:sym typeface="Helvetica"/>
              </a:defRPr>
            </a:lvl1pPr>
          </a:lstStyle>
          <a:p>
            <a:r>
              <a:rPr b="1" dirty="0">
                <a:latin typeface="Arial" panose="020B0604020202020204" pitchFamily="34" charset="0"/>
                <a:cs typeface="Arial" panose="020B0604020202020204" pitchFamily="34" charset="0"/>
              </a:rPr>
              <a:t>GROUP 19</a:t>
            </a:r>
            <a:endParaRPr lang="en-CA" b="1" dirty="0">
              <a:latin typeface="Arial" panose="020B0604020202020204" pitchFamily="34" charset="0"/>
              <a:cs typeface="Arial" panose="020B0604020202020204" pitchFamily="34" charset="0"/>
            </a:endParaRPr>
          </a:p>
          <a:p>
            <a:endParaRPr lang="en-CA" dirty="0">
              <a:latin typeface="Arial" panose="020B0604020202020204" pitchFamily="34" charset="0"/>
              <a:cs typeface="Arial" panose="020B0604020202020204" pitchFamily="34" charset="0"/>
            </a:endParaRPr>
          </a:p>
          <a:p>
            <a:r>
              <a:rPr lang="en-CA" dirty="0">
                <a:latin typeface="Arial" panose="020B0604020202020204" pitchFamily="34" charset="0"/>
                <a:cs typeface="Arial" panose="020B0604020202020204" pitchFamily="34" charset="0"/>
              </a:rPr>
              <a:t>14</a:t>
            </a:r>
            <a:r>
              <a:rPr lang="en-CA" baseline="30000" dirty="0">
                <a:latin typeface="Arial" panose="020B0604020202020204" pitchFamily="34" charset="0"/>
                <a:cs typeface="Arial" panose="020B0604020202020204" pitchFamily="34" charset="0"/>
              </a:rPr>
              <a:t>th</a:t>
            </a:r>
            <a:r>
              <a:rPr lang="en-CA" dirty="0">
                <a:latin typeface="Arial" panose="020B0604020202020204" pitchFamily="34" charset="0"/>
                <a:cs typeface="Arial" panose="020B0604020202020204" pitchFamily="34" charset="0"/>
              </a:rPr>
              <a:t> April, 2023</a:t>
            </a:r>
          </a:p>
          <a:p>
            <a:endParaRPr lang="en-CA" dirty="0">
              <a:latin typeface="Arial" panose="020B0604020202020204" pitchFamily="34" charset="0"/>
              <a:cs typeface="Arial" panose="020B0604020202020204" pitchFamily="34" charset="0"/>
            </a:endParaRPr>
          </a:p>
          <a:p>
            <a:r>
              <a:rPr lang="en-CA" dirty="0">
                <a:latin typeface="Arial" panose="020B0604020202020204" pitchFamily="34" charset="0"/>
                <a:cs typeface="Arial" panose="020B0604020202020204" pitchFamily="34" charset="0"/>
              </a:rPr>
              <a:t>Client Team • Group 11</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Dashboard EPIC"/>
          <p:cNvSpPr txBox="1"/>
          <p:nvPr/>
        </p:nvSpPr>
        <p:spPr>
          <a:xfrm>
            <a:off x="1153719" y="642006"/>
            <a:ext cx="21982728" cy="14568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defTabSz="457200">
              <a:defRPr sz="6200">
                <a:gradFill flip="none" rotWithShape="1">
                  <a:gsLst>
                    <a:gs pos="0">
                      <a:srgbClr val="1E98FD"/>
                    </a:gs>
                    <a:gs pos="100000">
                      <a:srgbClr val="EF1B0B"/>
                    </a:gs>
                  </a:gsLst>
                  <a:lin ang="3960000" scaled="0"/>
                </a:gradFill>
                <a:latin typeface="Arial"/>
                <a:ea typeface="Arial"/>
                <a:cs typeface="Arial"/>
                <a:sym typeface="Arial"/>
              </a:defRPr>
            </a:lvl1pPr>
          </a:lstStyle>
          <a:p>
            <a:r>
              <a:rPr sz="8800" dirty="0"/>
              <a:t>Dashboard</a:t>
            </a:r>
            <a:r>
              <a:rPr lang="en-CA" sz="8800" dirty="0"/>
              <a:t> Stats</a:t>
            </a:r>
            <a:endParaRPr sz="8800" dirty="0"/>
          </a:p>
        </p:txBody>
      </p:sp>
      <p:sp>
        <p:nvSpPr>
          <p:cNvPr id="2" name="TextBox 1">
            <a:extLst>
              <a:ext uri="{FF2B5EF4-FFF2-40B4-BE49-F238E27FC236}">
                <a16:creationId xmlns:a16="http://schemas.microsoft.com/office/drawing/2014/main" id="{72E4AB21-9E12-3FA7-5474-C6ADFB7D4E14}"/>
              </a:ext>
            </a:extLst>
          </p:cNvPr>
          <p:cNvSpPr txBox="1"/>
          <p:nvPr/>
        </p:nvSpPr>
        <p:spPr>
          <a:xfrm>
            <a:off x="1153719" y="3349347"/>
            <a:ext cx="21982728" cy="7786747"/>
          </a:xfrm>
          <a:prstGeom prst="rect">
            <a:avLst/>
          </a:prstGeom>
          <a:noFill/>
        </p:spPr>
        <p:txBody>
          <a:bodyPr wrap="square" rtlCol="0">
            <a:spAutoFit/>
          </a:bodyPr>
          <a:lstStyle/>
          <a:p>
            <a:r>
              <a:rPr lang="en-US" sz="5000" dirty="0">
                <a:latin typeface="Arial" panose="020B0604020202020204" pitchFamily="34" charset="0"/>
                <a:cs typeface="Arial" panose="020B0604020202020204" pitchFamily="34" charset="0"/>
              </a:rPr>
              <a:t>Total number of Tasks: 185</a:t>
            </a:r>
          </a:p>
          <a:p>
            <a:endParaRPr lang="en-US" sz="5000" dirty="0">
              <a:latin typeface="Arial" panose="020B0604020202020204" pitchFamily="34" charset="0"/>
              <a:cs typeface="Arial" panose="020B0604020202020204" pitchFamily="34" charset="0"/>
            </a:endParaRPr>
          </a:p>
          <a:p>
            <a:endParaRPr lang="en-US" sz="5000" dirty="0">
              <a:latin typeface="Arial" panose="020B0604020202020204" pitchFamily="34" charset="0"/>
              <a:cs typeface="Arial" panose="020B0604020202020204" pitchFamily="34" charset="0"/>
            </a:endParaRPr>
          </a:p>
          <a:p>
            <a:r>
              <a:rPr lang="en-US" sz="5000" dirty="0">
                <a:latin typeface="Arial" panose="020B0604020202020204" pitchFamily="34" charset="0"/>
                <a:cs typeface="Arial" panose="020B0604020202020204" pitchFamily="34" charset="0"/>
              </a:rPr>
              <a:t>Number of tasks per team member:</a:t>
            </a:r>
          </a:p>
          <a:p>
            <a:endParaRPr lang="en-US" sz="5000" dirty="0">
              <a:latin typeface="Arial" panose="020B0604020202020204" pitchFamily="34" charset="0"/>
              <a:cs typeface="Arial" panose="020B0604020202020204" pitchFamily="34" charset="0"/>
            </a:endParaRPr>
          </a:p>
          <a:p>
            <a:pPr marL="685800" indent="-685800">
              <a:buFont typeface="Arial" panose="020B0604020202020204" pitchFamily="34" charset="0"/>
              <a:buChar char="•"/>
            </a:pPr>
            <a:r>
              <a:rPr lang="en-US" sz="5000" dirty="0">
                <a:latin typeface="Arial" panose="020B0604020202020204" pitchFamily="34" charset="0"/>
                <a:cs typeface="Arial" panose="020B0604020202020204" pitchFamily="34" charset="0"/>
              </a:rPr>
              <a:t>Aadith: 31</a:t>
            </a:r>
          </a:p>
          <a:p>
            <a:pPr marL="685800" indent="-685800">
              <a:buFont typeface="Arial" panose="020B0604020202020204" pitchFamily="34" charset="0"/>
              <a:buChar char="•"/>
            </a:pPr>
            <a:r>
              <a:rPr lang="en-US" sz="5000" dirty="0">
                <a:latin typeface="Arial" panose="020B0604020202020204" pitchFamily="34" charset="0"/>
                <a:cs typeface="Arial" panose="020B0604020202020204" pitchFamily="34" charset="0"/>
              </a:rPr>
              <a:t>Alagappan: 40</a:t>
            </a:r>
          </a:p>
          <a:p>
            <a:pPr marL="685800" indent="-685800">
              <a:buFont typeface="Arial" panose="020B0604020202020204" pitchFamily="34" charset="0"/>
              <a:buChar char="•"/>
            </a:pPr>
            <a:r>
              <a:rPr lang="en-US" sz="5000" dirty="0">
                <a:latin typeface="Arial" panose="020B0604020202020204" pitchFamily="34" charset="0"/>
                <a:cs typeface="Arial" panose="020B0604020202020204" pitchFamily="34" charset="0"/>
              </a:rPr>
              <a:t>Limysh: 26</a:t>
            </a:r>
          </a:p>
          <a:p>
            <a:pPr marL="685800" indent="-685800">
              <a:buFont typeface="Arial" panose="020B0604020202020204" pitchFamily="34" charset="0"/>
              <a:buChar char="•"/>
            </a:pPr>
            <a:r>
              <a:rPr lang="en-US" sz="5000" dirty="0">
                <a:latin typeface="Arial" panose="020B0604020202020204" pitchFamily="34" charset="0"/>
                <a:cs typeface="Arial" panose="020B0604020202020204" pitchFamily="34" charset="0"/>
              </a:rPr>
              <a:t>Mayank: 51</a:t>
            </a:r>
          </a:p>
          <a:p>
            <a:pPr marL="685800" indent="-685800">
              <a:buFont typeface="Arial" panose="020B0604020202020204" pitchFamily="34" charset="0"/>
              <a:buChar char="•"/>
            </a:pPr>
            <a:r>
              <a:rPr lang="en-US" sz="5000" dirty="0">
                <a:latin typeface="Arial" panose="020B0604020202020204" pitchFamily="34" charset="0"/>
                <a:cs typeface="Arial" panose="020B0604020202020204" pitchFamily="34" charset="0"/>
              </a:rPr>
              <a:t>Taranjot: 37</a:t>
            </a:r>
          </a:p>
        </p:txBody>
      </p:sp>
    </p:spTree>
    <p:extLst>
      <p:ext uri="{BB962C8B-B14F-4D97-AF65-F5344CB8AC3E}">
        <p14:creationId xmlns:p14="http://schemas.microsoft.com/office/powerpoint/2010/main" val="151024555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roject Status"/>
          <p:cNvSpPr txBox="1">
            <a:spLocks noGrp="1"/>
          </p:cNvSpPr>
          <p:nvPr>
            <p:ph type="title"/>
          </p:nvPr>
        </p:nvSpPr>
        <p:spPr>
          <a:xfrm>
            <a:off x="1425594" y="6076235"/>
            <a:ext cx="21532811" cy="1563530"/>
          </a:xfrm>
          <a:prstGeom prst="rect">
            <a:avLst/>
          </a:prstGeom>
        </p:spPr>
        <p:txBody>
          <a:bodyPr>
            <a:noAutofit/>
          </a:bodyPr>
          <a:lstStyle>
            <a:lvl1pPr>
              <a:defRPr>
                <a:gradFill flip="none" rotWithShape="1">
                  <a:gsLst>
                    <a:gs pos="0">
                      <a:srgbClr val="1E98FD"/>
                    </a:gs>
                    <a:gs pos="100000">
                      <a:srgbClr val="1AEF1D"/>
                    </a:gs>
                  </a:gsLst>
                  <a:lin ang="3960000" scaled="0"/>
                </a:gradFill>
                <a:latin typeface="Helvetica"/>
                <a:ea typeface="Helvetica"/>
                <a:cs typeface="Helvetica"/>
                <a:sym typeface="Helvetica"/>
              </a:defRPr>
            </a:lvl1pPr>
          </a:lstStyle>
          <a:p>
            <a:pPr algn="ctr"/>
            <a:r>
              <a:rPr lang="en-CA" sz="12000" dirty="0">
                <a:latin typeface="Arial" panose="020B0604020202020204" pitchFamily="34" charset="0"/>
                <a:cs typeface="Arial" panose="020B0604020202020204" pitchFamily="34" charset="0"/>
              </a:rPr>
              <a:t>Demo</a:t>
            </a:r>
            <a:endParaRPr sz="1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86796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roject Status"/>
          <p:cNvSpPr txBox="1">
            <a:spLocks noGrp="1"/>
          </p:cNvSpPr>
          <p:nvPr>
            <p:ph type="title"/>
          </p:nvPr>
        </p:nvSpPr>
        <p:spPr>
          <a:xfrm>
            <a:off x="1454779" y="485188"/>
            <a:ext cx="20254197" cy="1563530"/>
          </a:xfrm>
          <a:prstGeom prst="rect">
            <a:avLst/>
          </a:prstGeom>
        </p:spPr>
        <p:txBody>
          <a:bodyPr/>
          <a:lstStyle>
            <a:lvl1pPr>
              <a:defRPr>
                <a:gradFill flip="none" rotWithShape="1">
                  <a:gsLst>
                    <a:gs pos="0">
                      <a:srgbClr val="1E98FD"/>
                    </a:gs>
                    <a:gs pos="100000">
                      <a:srgbClr val="1AEF1D"/>
                    </a:gs>
                  </a:gsLst>
                  <a:lin ang="3960000" scaled="0"/>
                </a:gradFill>
                <a:latin typeface="Helvetica"/>
                <a:ea typeface="Helvetica"/>
                <a:cs typeface="Helvetica"/>
                <a:sym typeface="Helvetica"/>
              </a:defRPr>
            </a:lvl1pPr>
          </a:lstStyle>
          <a:p>
            <a:pPr algn="l"/>
            <a:r>
              <a:rPr dirty="0">
                <a:latin typeface="Arial" panose="020B0604020202020204" pitchFamily="34" charset="0"/>
                <a:cs typeface="Arial" panose="020B0604020202020204" pitchFamily="34" charset="0"/>
              </a:rPr>
              <a:t>Project Status</a:t>
            </a:r>
          </a:p>
        </p:txBody>
      </p:sp>
      <p:graphicFrame>
        <p:nvGraphicFramePr>
          <p:cNvPr id="167" name="Table 1"/>
          <p:cNvGraphicFramePr/>
          <p:nvPr>
            <p:extLst>
              <p:ext uri="{D42A27DB-BD31-4B8C-83A1-F6EECF244321}">
                <p14:modId xmlns:p14="http://schemas.microsoft.com/office/powerpoint/2010/main" val="2118264019"/>
              </p:ext>
            </p:extLst>
          </p:nvPr>
        </p:nvGraphicFramePr>
        <p:xfrm>
          <a:off x="1454780" y="2516550"/>
          <a:ext cx="20254198" cy="9462643"/>
        </p:xfrm>
        <a:graphic>
          <a:graphicData uri="http://schemas.openxmlformats.org/drawingml/2006/table">
            <a:tbl>
              <a:tblPr>
                <a:tableStyleId>{EEE7283C-3CF3-47DC-8721-378D4A62B228}</a:tableStyleId>
              </a:tblPr>
              <a:tblGrid>
                <a:gridCol w="13813573">
                  <a:extLst>
                    <a:ext uri="{9D8B030D-6E8A-4147-A177-3AD203B41FA5}">
                      <a16:colId xmlns:a16="http://schemas.microsoft.com/office/drawing/2014/main" val="20000"/>
                    </a:ext>
                  </a:extLst>
                </a:gridCol>
                <a:gridCol w="6440625">
                  <a:extLst>
                    <a:ext uri="{9D8B030D-6E8A-4147-A177-3AD203B41FA5}">
                      <a16:colId xmlns:a16="http://schemas.microsoft.com/office/drawing/2014/main" val="20001"/>
                    </a:ext>
                  </a:extLst>
                </a:gridCol>
              </a:tblGrid>
              <a:tr h="1403350">
                <a:tc>
                  <a:txBody>
                    <a:bodyPr/>
                    <a:lstStyle/>
                    <a:p>
                      <a:pPr algn="ctr" defTabSz="914400">
                        <a:defRPr sz="1800"/>
                      </a:pPr>
                      <a:r>
                        <a:rPr sz="5000" b="1" dirty="0">
                          <a:gradFill flip="none" rotWithShape="1">
                            <a:gsLst>
                              <a:gs pos="0">
                                <a:srgbClr val="1E98FD"/>
                              </a:gs>
                              <a:gs pos="100000">
                                <a:srgbClr val="EF191C"/>
                              </a:gs>
                            </a:gsLst>
                            <a:lin ang="3960000" scaled="0"/>
                          </a:gradFill>
                          <a:latin typeface="Arial" panose="020B0604020202020204" pitchFamily="34" charset="0"/>
                          <a:cs typeface="Arial" panose="020B0604020202020204" pitchFamily="34" charset="0"/>
                        </a:rPr>
                        <a:t>Goal</a:t>
                      </a:r>
                    </a:p>
                  </a:txBody>
                  <a:tcPr marL="50800" marR="50800" marT="50800" marB="50800" anchor="ctr" horzOverflow="overflow">
                    <a:lnL w="12700">
                      <a:solidFill>
                        <a:srgbClr val="A9A9A9"/>
                      </a:solidFill>
                      <a:miter lim="400000"/>
                    </a:lnL>
                    <a:lnT w="12700">
                      <a:solidFill>
                        <a:srgbClr val="A9A9A9"/>
                      </a:solidFill>
                      <a:miter lim="400000"/>
                    </a:lnT>
                  </a:tcPr>
                </a:tc>
                <a:tc>
                  <a:txBody>
                    <a:bodyPr/>
                    <a:lstStyle/>
                    <a:p>
                      <a:pPr algn="ctr" defTabSz="914400">
                        <a:defRPr sz="1800"/>
                      </a:pPr>
                      <a:r>
                        <a:rPr lang="en-CA" sz="5000" b="1" dirty="0">
                          <a:gradFill flip="none" rotWithShape="1">
                            <a:gsLst>
                              <a:gs pos="0">
                                <a:srgbClr val="1E98FD"/>
                              </a:gs>
                              <a:gs pos="100000">
                                <a:srgbClr val="EF191C"/>
                              </a:gs>
                            </a:gsLst>
                            <a:lin ang="3960000" scaled="0"/>
                          </a:gradFill>
                          <a:latin typeface="Arial" panose="020B0604020202020204" pitchFamily="34" charset="0"/>
                          <a:cs typeface="Arial" panose="020B0604020202020204" pitchFamily="34" charset="0"/>
                        </a:rPr>
                        <a:t>Status</a:t>
                      </a:r>
                      <a:endParaRPr sz="5000" b="1" dirty="0">
                        <a:gradFill flip="none" rotWithShape="1">
                          <a:gsLst>
                            <a:gs pos="0">
                              <a:srgbClr val="1E98FD"/>
                            </a:gs>
                            <a:gs pos="100000">
                              <a:srgbClr val="EF191C"/>
                            </a:gs>
                          </a:gsLst>
                          <a:lin ang="3960000" scaled="0"/>
                        </a:gradFill>
                        <a:latin typeface="Arial" panose="020B0604020202020204" pitchFamily="34" charset="0"/>
                        <a:cs typeface="Arial" panose="020B0604020202020204" pitchFamily="34" charset="0"/>
                      </a:endParaRPr>
                    </a:p>
                  </a:txBody>
                  <a:tcPr marL="50800" marR="50800" marT="50800" marB="50800" anchor="ctr" horzOverflow="overflow">
                    <a:lnR w="12700">
                      <a:solidFill>
                        <a:srgbClr val="A9A9A9"/>
                      </a:solidFill>
                      <a:miter lim="400000"/>
                    </a:lnR>
                    <a:lnT w="12700">
                      <a:solidFill>
                        <a:srgbClr val="A9A9A9"/>
                      </a:solidFill>
                      <a:miter lim="400000"/>
                    </a:lnT>
                  </a:tcPr>
                </a:tc>
                <a:extLst>
                  <a:ext uri="{0D108BD9-81ED-4DB2-BD59-A6C34878D82A}">
                    <a16:rowId xmlns:a16="http://schemas.microsoft.com/office/drawing/2014/main" val="10000"/>
                  </a:ext>
                </a:extLst>
              </a:tr>
              <a:tr h="1403350">
                <a:tc>
                  <a:txBody>
                    <a:bodyPr/>
                    <a:lstStyle/>
                    <a:p>
                      <a:pPr lvl="1" algn="l" defTabSz="914400">
                        <a:defRPr sz="1800"/>
                      </a:pPr>
                      <a:r>
                        <a:rPr lang="en-CA" sz="3200" dirty="0">
                          <a:solidFill>
                            <a:schemeClr val="tx1"/>
                          </a:solidFill>
                          <a:latin typeface="Arial" panose="020B0604020202020204" pitchFamily="34" charset="0"/>
                          <a:cs typeface="Arial" panose="020B0604020202020204" pitchFamily="34" charset="0"/>
                        </a:rPr>
                        <a:t>Seamless GitHub App Installation for Repositories</a:t>
                      </a:r>
                      <a:endParaRPr sz="3200" dirty="0">
                        <a:solidFill>
                          <a:schemeClr val="tx1"/>
                        </a:solidFill>
                        <a:latin typeface="Arial" panose="020B0604020202020204" pitchFamily="34" charset="0"/>
                        <a:cs typeface="Arial" panose="020B0604020202020204" pitchFamily="34" charset="0"/>
                      </a:endParaRPr>
                    </a:p>
                  </a:txBody>
                  <a:tcPr marL="50800" marR="50800" marT="50800" marB="50800" anchor="ctr" horzOverflow="overflow">
                    <a:lnL w="12700">
                      <a:solidFill>
                        <a:srgbClr val="A9A9A9"/>
                      </a:solidFill>
                      <a:miter lim="400000"/>
                    </a:lnL>
                  </a:tcPr>
                </a:tc>
                <a:tc>
                  <a:txBody>
                    <a:bodyPr/>
                    <a:lstStyle/>
                    <a:p>
                      <a:pPr lvl="1" defTabSz="914400">
                        <a:defRPr sz="1800"/>
                      </a:pPr>
                      <a:endParaRPr sz="3200" dirty="0">
                        <a:solidFill>
                          <a:schemeClr val="tx1"/>
                        </a:solidFill>
                        <a:latin typeface="Arial" panose="020B0604020202020204" pitchFamily="34" charset="0"/>
                        <a:ea typeface="Arial"/>
                        <a:cs typeface="Arial" panose="020B0604020202020204" pitchFamily="34" charset="0"/>
                        <a:sym typeface="Arial"/>
                      </a:endParaRPr>
                    </a:p>
                  </a:txBody>
                  <a:tcPr marL="50800" marR="50800" marT="50800" marB="50800" anchor="ctr" horzOverflow="overflow">
                    <a:lnR w="12700">
                      <a:solidFill>
                        <a:srgbClr val="A9A9A9"/>
                      </a:solidFill>
                      <a:miter lim="400000"/>
                    </a:lnR>
                  </a:tcPr>
                </a:tc>
                <a:extLst>
                  <a:ext uri="{0D108BD9-81ED-4DB2-BD59-A6C34878D82A}">
                    <a16:rowId xmlns:a16="http://schemas.microsoft.com/office/drawing/2014/main" val="10001"/>
                  </a:ext>
                </a:extLst>
              </a:tr>
              <a:tr h="1403350">
                <a:tc>
                  <a:txBody>
                    <a:bodyPr/>
                    <a:lstStyle/>
                    <a:p>
                      <a:pPr lvl="1" algn="l" defTabSz="914400">
                        <a:defRPr sz="1800"/>
                      </a:pPr>
                      <a:r>
                        <a:rPr lang="en-CA" sz="3200" dirty="0">
                          <a:solidFill>
                            <a:schemeClr val="tx1"/>
                          </a:solidFill>
                          <a:latin typeface="Arial" panose="020B0604020202020204" pitchFamily="34" charset="0"/>
                          <a:cs typeface="Arial" panose="020B0604020202020204" pitchFamily="34" charset="0"/>
                        </a:rPr>
                        <a:t>Automated Code Quality Scanning</a:t>
                      </a:r>
                      <a:endParaRPr sz="3200" dirty="0">
                        <a:solidFill>
                          <a:schemeClr val="tx1"/>
                        </a:solidFill>
                        <a:latin typeface="Arial" panose="020B0604020202020204" pitchFamily="34" charset="0"/>
                        <a:cs typeface="Arial" panose="020B0604020202020204" pitchFamily="34" charset="0"/>
                      </a:endParaRPr>
                    </a:p>
                  </a:txBody>
                  <a:tcPr marL="50800" marR="50800" marT="50800" marB="50800" anchor="ctr" horzOverflow="overflow">
                    <a:lnL w="12700">
                      <a:solidFill>
                        <a:srgbClr val="A9A9A9"/>
                      </a:solidFill>
                      <a:miter lim="400000"/>
                    </a:lnL>
                  </a:tcPr>
                </a:tc>
                <a:tc>
                  <a:txBody>
                    <a:bodyPr/>
                    <a:lstStyle/>
                    <a:p>
                      <a:pPr lvl="1" defTabSz="914400">
                        <a:defRPr sz="1800"/>
                      </a:pPr>
                      <a:endParaRPr sz="3200" dirty="0">
                        <a:solidFill>
                          <a:schemeClr val="tx1"/>
                        </a:solidFill>
                        <a:latin typeface="Arial" panose="020B0604020202020204" pitchFamily="34" charset="0"/>
                        <a:ea typeface="Arial"/>
                        <a:cs typeface="Arial" panose="020B0604020202020204" pitchFamily="34" charset="0"/>
                        <a:sym typeface="Arial"/>
                      </a:endParaRPr>
                    </a:p>
                  </a:txBody>
                  <a:tcPr marL="50800" marR="50800" marT="50800" marB="50800" anchor="ctr" horzOverflow="overflow">
                    <a:lnR w="12700">
                      <a:solidFill>
                        <a:srgbClr val="A9A9A9"/>
                      </a:solidFill>
                      <a:miter lim="400000"/>
                    </a:lnR>
                  </a:tcPr>
                </a:tc>
                <a:extLst>
                  <a:ext uri="{0D108BD9-81ED-4DB2-BD59-A6C34878D82A}">
                    <a16:rowId xmlns:a16="http://schemas.microsoft.com/office/drawing/2014/main" val="10002"/>
                  </a:ext>
                </a:extLst>
              </a:tr>
              <a:tr h="1546335">
                <a:tc>
                  <a:txBody>
                    <a:bodyPr/>
                    <a:lstStyle/>
                    <a:p>
                      <a:pPr lvl="1" algn="l" defTabSz="914400">
                        <a:defRPr sz="1800"/>
                      </a:pPr>
                      <a:r>
                        <a:rPr lang="en-CA" sz="3200" dirty="0">
                          <a:solidFill>
                            <a:schemeClr val="tx1"/>
                          </a:solidFill>
                          <a:latin typeface="Arial" panose="020B0604020202020204" pitchFamily="34" charset="0"/>
                          <a:cs typeface="Arial" panose="020B0604020202020204" pitchFamily="34" charset="0"/>
                        </a:rPr>
                        <a:t>User Defined Thresholds</a:t>
                      </a:r>
                      <a:endParaRPr sz="3200" dirty="0">
                        <a:solidFill>
                          <a:schemeClr val="tx1"/>
                        </a:solidFill>
                        <a:latin typeface="Arial" panose="020B0604020202020204" pitchFamily="34" charset="0"/>
                        <a:cs typeface="Arial" panose="020B0604020202020204" pitchFamily="34" charset="0"/>
                      </a:endParaRPr>
                    </a:p>
                  </a:txBody>
                  <a:tcPr marL="50800" marR="50800" marT="50800" marB="50800" anchor="ctr" horzOverflow="overflow">
                    <a:lnL w="12700">
                      <a:solidFill>
                        <a:srgbClr val="A9A9A9"/>
                      </a:solidFill>
                      <a:miter lim="400000"/>
                    </a:lnL>
                  </a:tcPr>
                </a:tc>
                <a:tc>
                  <a:txBody>
                    <a:bodyPr/>
                    <a:lstStyle/>
                    <a:p>
                      <a:pPr lvl="1" defTabSz="914400">
                        <a:defRPr sz="1800"/>
                      </a:pPr>
                      <a:endParaRPr sz="3100" dirty="0">
                        <a:solidFill>
                          <a:schemeClr val="tx1"/>
                        </a:solidFill>
                        <a:latin typeface="Arial" panose="020B0604020202020204" pitchFamily="34" charset="0"/>
                        <a:ea typeface="Arial"/>
                        <a:cs typeface="Arial" panose="020B0604020202020204" pitchFamily="34" charset="0"/>
                        <a:sym typeface="Arial"/>
                      </a:endParaRPr>
                    </a:p>
                  </a:txBody>
                  <a:tcPr marL="50800" marR="50800" marT="50800" marB="50800" anchor="ctr" horzOverflow="overflow">
                    <a:lnR w="12700">
                      <a:solidFill>
                        <a:srgbClr val="A9A9A9"/>
                      </a:solidFill>
                      <a:miter lim="400000"/>
                    </a:lnR>
                  </a:tcPr>
                </a:tc>
                <a:extLst>
                  <a:ext uri="{0D108BD9-81ED-4DB2-BD59-A6C34878D82A}">
                    <a16:rowId xmlns:a16="http://schemas.microsoft.com/office/drawing/2014/main" val="10003"/>
                  </a:ext>
                </a:extLst>
              </a:tr>
              <a:tr h="1857235">
                <a:tc>
                  <a:txBody>
                    <a:bodyPr/>
                    <a:lstStyle/>
                    <a:p>
                      <a:pPr lvl="1" algn="l" defTabSz="914400">
                        <a:defRPr sz="1800"/>
                      </a:pPr>
                      <a:r>
                        <a:rPr sz="3200" dirty="0">
                          <a:solidFill>
                            <a:schemeClr val="tx1"/>
                          </a:solidFill>
                          <a:latin typeface="Arial" panose="020B0604020202020204" pitchFamily="34" charset="0"/>
                          <a:cs typeface="Arial" panose="020B0604020202020204" pitchFamily="34" charset="0"/>
                        </a:rPr>
                        <a:t>Automat</a:t>
                      </a:r>
                      <a:r>
                        <a:rPr lang="en-CA" sz="3200" dirty="0">
                          <a:solidFill>
                            <a:schemeClr val="tx1"/>
                          </a:solidFill>
                          <a:latin typeface="Arial" panose="020B0604020202020204" pitchFamily="34" charset="0"/>
                          <a:cs typeface="Arial" panose="020B0604020202020204" pitchFamily="34" charset="0"/>
                        </a:rPr>
                        <a:t>ed</a:t>
                      </a:r>
                      <a:r>
                        <a:rPr sz="3200" dirty="0">
                          <a:solidFill>
                            <a:schemeClr val="tx1"/>
                          </a:solidFill>
                          <a:latin typeface="Arial" panose="020B0604020202020204" pitchFamily="34" charset="0"/>
                          <a:cs typeface="Arial" panose="020B0604020202020204" pitchFamily="34" charset="0"/>
                        </a:rPr>
                        <a:t> </a:t>
                      </a:r>
                      <a:r>
                        <a:rPr lang="en-CA" sz="3200" dirty="0">
                          <a:solidFill>
                            <a:schemeClr val="tx1"/>
                          </a:solidFill>
                          <a:latin typeface="Arial" panose="020B0604020202020204" pitchFamily="34" charset="0"/>
                          <a:cs typeface="Arial" panose="020B0604020202020204" pitchFamily="34" charset="0"/>
                        </a:rPr>
                        <a:t>Pull Request Actions &amp; Feedback</a:t>
                      </a:r>
                      <a:endParaRPr sz="3200" dirty="0">
                        <a:solidFill>
                          <a:schemeClr val="tx1"/>
                        </a:solidFill>
                        <a:latin typeface="Arial" panose="020B0604020202020204" pitchFamily="34" charset="0"/>
                        <a:cs typeface="Arial" panose="020B0604020202020204" pitchFamily="34" charset="0"/>
                      </a:endParaRPr>
                    </a:p>
                  </a:txBody>
                  <a:tcPr marL="50800" marR="50800" marT="50800" marB="50800" anchor="ctr" horzOverflow="overflow">
                    <a:lnL w="12700">
                      <a:solidFill>
                        <a:srgbClr val="A9A9A9"/>
                      </a:solidFill>
                      <a:miter lim="400000"/>
                    </a:lnL>
                  </a:tcPr>
                </a:tc>
                <a:tc>
                  <a:txBody>
                    <a:bodyPr/>
                    <a:lstStyle/>
                    <a:p>
                      <a:pPr lvl="1" defTabSz="914400">
                        <a:defRPr sz="1800"/>
                      </a:pPr>
                      <a:endParaRPr sz="3200" dirty="0">
                        <a:solidFill>
                          <a:schemeClr val="tx1"/>
                        </a:solidFill>
                        <a:latin typeface="Arial" panose="020B0604020202020204" pitchFamily="34" charset="0"/>
                        <a:ea typeface="Arial"/>
                        <a:cs typeface="Arial" panose="020B0604020202020204" pitchFamily="34" charset="0"/>
                        <a:sym typeface="Arial"/>
                      </a:endParaRPr>
                    </a:p>
                  </a:txBody>
                  <a:tcPr marL="50800" marR="50800" marT="50800" marB="50800" anchor="ctr" horzOverflow="overflow">
                    <a:lnR w="12700">
                      <a:solidFill>
                        <a:srgbClr val="A9A9A9"/>
                      </a:solidFill>
                      <a:miter lim="400000"/>
                    </a:lnR>
                  </a:tcPr>
                </a:tc>
                <a:extLst>
                  <a:ext uri="{0D108BD9-81ED-4DB2-BD59-A6C34878D82A}">
                    <a16:rowId xmlns:a16="http://schemas.microsoft.com/office/drawing/2014/main" val="10004"/>
                  </a:ext>
                </a:extLst>
              </a:tr>
              <a:tr h="1849023">
                <a:tc>
                  <a:txBody>
                    <a:bodyPr/>
                    <a:lstStyle/>
                    <a:p>
                      <a:pPr lvl="1" algn="l" defTabSz="914400">
                        <a:defRPr sz="1800"/>
                      </a:pPr>
                      <a:r>
                        <a:rPr lang="en-CA" sz="3200" dirty="0">
                          <a:solidFill>
                            <a:schemeClr val="tx1"/>
                          </a:solidFill>
                          <a:latin typeface="Arial" panose="020B0604020202020204" pitchFamily="34" charset="0"/>
                          <a:cs typeface="Arial" panose="020B0604020202020204" pitchFamily="34" charset="0"/>
                        </a:rPr>
                        <a:t>Repository Insights &amp; Code Quality Trends Visualization</a:t>
                      </a:r>
                      <a:endParaRPr sz="3200" dirty="0">
                        <a:solidFill>
                          <a:schemeClr val="tx1"/>
                        </a:solidFill>
                        <a:latin typeface="Arial" panose="020B0604020202020204" pitchFamily="34" charset="0"/>
                        <a:cs typeface="Arial" panose="020B0604020202020204" pitchFamily="34" charset="0"/>
                      </a:endParaRPr>
                    </a:p>
                  </a:txBody>
                  <a:tcPr marL="50800" marR="50800" marT="50800" marB="50800" anchor="ctr" horzOverflow="overflow">
                    <a:lnL w="12700">
                      <a:solidFill>
                        <a:srgbClr val="A9A9A9"/>
                      </a:solidFill>
                      <a:miter lim="400000"/>
                    </a:lnL>
                    <a:lnB w="12700">
                      <a:solidFill>
                        <a:srgbClr val="A9A9A9"/>
                      </a:solidFill>
                      <a:miter lim="400000"/>
                    </a:lnB>
                  </a:tcPr>
                </a:tc>
                <a:tc>
                  <a:txBody>
                    <a:bodyPr/>
                    <a:lstStyle/>
                    <a:p>
                      <a:pPr lvl="1" defTabSz="914400">
                        <a:defRPr sz="1800"/>
                      </a:pPr>
                      <a:endParaRPr sz="3200" dirty="0">
                        <a:solidFill>
                          <a:schemeClr val="tx1"/>
                        </a:solidFill>
                        <a:latin typeface="Arial" panose="020B0604020202020204" pitchFamily="34" charset="0"/>
                        <a:cs typeface="Arial" panose="020B0604020202020204" pitchFamily="34" charset="0"/>
                      </a:endParaRPr>
                    </a:p>
                  </a:txBody>
                  <a:tcPr marL="50800" marR="50800" marT="50800" marB="50800" anchor="ctr" horzOverflow="overflow">
                    <a:lnR w="12700">
                      <a:solidFill>
                        <a:srgbClr val="A9A9A9"/>
                      </a:solidFill>
                      <a:miter lim="400000"/>
                    </a:lnR>
                    <a:lnB w="12700">
                      <a:solidFill>
                        <a:srgbClr val="A9A9A9"/>
                      </a:solidFill>
                      <a:miter lim="400000"/>
                    </a:lnB>
                  </a:tcPr>
                </a:tc>
                <a:extLst>
                  <a:ext uri="{0D108BD9-81ED-4DB2-BD59-A6C34878D82A}">
                    <a16:rowId xmlns:a16="http://schemas.microsoft.com/office/drawing/2014/main" val="10005"/>
                  </a:ext>
                </a:extLst>
              </a:tr>
            </a:tbl>
          </a:graphicData>
        </a:graphic>
      </p:graphicFrame>
      <p:pic>
        <p:nvPicPr>
          <p:cNvPr id="3" name="Graphic 2" descr="Checkmark with solid fill">
            <a:extLst>
              <a:ext uri="{FF2B5EF4-FFF2-40B4-BE49-F238E27FC236}">
                <a16:creationId xmlns:a16="http://schemas.microsoft.com/office/drawing/2014/main" id="{71607B51-1CAB-54BD-F16F-D7F9BD6835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911453" y="3992317"/>
            <a:ext cx="914400" cy="914400"/>
          </a:xfrm>
          <a:prstGeom prst="rect">
            <a:avLst/>
          </a:prstGeom>
        </p:spPr>
      </p:pic>
      <p:pic>
        <p:nvPicPr>
          <p:cNvPr id="4" name="Graphic 3" descr="Checkmark with solid fill">
            <a:extLst>
              <a:ext uri="{FF2B5EF4-FFF2-40B4-BE49-F238E27FC236}">
                <a16:creationId xmlns:a16="http://schemas.microsoft.com/office/drawing/2014/main" id="{3C45A22B-527F-61F6-2914-AE9631DE68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911453" y="5529627"/>
            <a:ext cx="914400" cy="914400"/>
          </a:xfrm>
          <a:prstGeom prst="rect">
            <a:avLst/>
          </a:prstGeom>
        </p:spPr>
      </p:pic>
      <p:pic>
        <p:nvPicPr>
          <p:cNvPr id="5" name="Graphic 4" descr="Checkmark with solid fill">
            <a:extLst>
              <a:ext uri="{FF2B5EF4-FFF2-40B4-BE49-F238E27FC236}">
                <a16:creationId xmlns:a16="http://schemas.microsoft.com/office/drawing/2014/main" id="{AA0A1D48-D540-C90C-5B31-1CD66005F1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911453" y="7027718"/>
            <a:ext cx="914400" cy="914400"/>
          </a:xfrm>
          <a:prstGeom prst="rect">
            <a:avLst/>
          </a:prstGeom>
        </p:spPr>
      </p:pic>
      <p:pic>
        <p:nvPicPr>
          <p:cNvPr id="6" name="Graphic 5" descr="Checkmark with solid fill">
            <a:extLst>
              <a:ext uri="{FF2B5EF4-FFF2-40B4-BE49-F238E27FC236}">
                <a16:creationId xmlns:a16="http://schemas.microsoft.com/office/drawing/2014/main" id="{06BC3D0A-4D35-0CBE-5797-54FFDE2210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911453" y="8786959"/>
            <a:ext cx="914400" cy="914400"/>
          </a:xfrm>
          <a:prstGeom prst="rect">
            <a:avLst/>
          </a:prstGeom>
        </p:spPr>
      </p:pic>
      <p:pic>
        <p:nvPicPr>
          <p:cNvPr id="7" name="Graphic 6" descr="Checkmark with solid fill">
            <a:extLst>
              <a:ext uri="{FF2B5EF4-FFF2-40B4-BE49-F238E27FC236}">
                <a16:creationId xmlns:a16="http://schemas.microsoft.com/office/drawing/2014/main" id="{3D919BBB-9BEE-4CDD-2732-CC1165A038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911453" y="10546200"/>
            <a:ext cx="914400" cy="914400"/>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roject Status"/>
          <p:cNvSpPr txBox="1">
            <a:spLocks noGrp="1"/>
          </p:cNvSpPr>
          <p:nvPr>
            <p:ph type="title"/>
          </p:nvPr>
        </p:nvSpPr>
        <p:spPr>
          <a:xfrm>
            <a:off x="1454779" y="485188"/>
            <a:ext cx="20254197" cy="1563530"/>
          </a:xfrm>
          <a:prstGeom prst="rect">
            <a:avLst/>
          </a:prstGeom>
        </p:spPr>
        <p:txBody>
          <a:bodyPr/>
          <a:lstStyle>
            <a:lvl1pPr>
              <a:defRPr>
                <a:gradFill flip="none" rotWithShape="1">
                  <a:gsLst>
                    <a:gs pos="0">
                      <a:srgbClr val="1E98FD"/>
                    </a:gs>
                    <a:gs pos="100000">
                      <a:srgbClr val="1AEF1D"/>
                    </a:gs>
                  </a:gsLst>
                  <a:lin ang="3960000" scaled="0"/>
                </a:gradFill>
                <a:latin typeface="Helvetica"/>
                <a:ea typeface="Helvetica"/>
                <a:cs typeface="Helvetica"/>
                <a:sym typeface="Helvetica"/>
              </a:defRPr>
            </a:lvl1pPr>
          </a:lstStyle>
          <a:p>
            <a:pPr algn="l"/>
            <a:r>
              <a:rPr lang="en-CA" dirty="0">
                <a:latin typeface="Arial" panose="020B0604020202020204" pitchFamily="34" charset="0"/>
                <a:cs typeface="Arial" panose="020B0604020202020204" pitchFamily="34" charset="0"/>
              </a:rPr>
              <a:t>New Features</a:t>
            </a:r>
            <a:endParaRPr dirty="0">
              <a:latin typeface="Arial" panose="020B0604020202020204" pitchFamily="34" charset="0"/>
              <a:cs typeface="Arial" panose="020B0604020202020204" pitchFamily="34" charset="0"/>
            </a:endParaRPr>
          </a:p>
        </p:txBody>
      </p:sp>
      <p:graphicFrame>
        <p:nvGraphicFramePr>
          <p:cNvPr id="167" name="Table 1"/>
          <p:cNvGraphicFramePr/>
          <p:nvPr>
            <p:extLst>
              <p:ext uri="{D42A27DB-BD31-4B8C-83A1-F6EECF244321}">
                <p14:modId xmlns:p14="http://schemas.microsoft.com/office/powerpoint/2010/main" val="590758451"/>
              </p:ext>
            </p:extLst>
          </p:nvPr>
        </p:nvGraphicFramePr>
        <p:xfrm>
          <a:off x="1425593" y="4247137"/>
          <a:ext cx="21532814" cy="5221725"/>
        </p:xfrm>
        <a:graphic>
          <a:graphicData uri="http://schemas.openxmlformats.org/drawingml/2006/table">
            <a:tbl>
              <a:tblPr>
                <a:tableStyleId>{EEE7283C-3CF3-47DC-8721-378D4A62B228}</a:tableStyleId>
              </a:tblPr>
              <a:tblGrid>
                <a:gridCol w="10106794">
                  <a:extLst>
                    <a:ext uri="{9D8B030D-6E8A-4147-A177-3AD203B41FA5}">
                      <a16:colId xmlns:a16="http://schemas.microsoft.com/office/drawing/2014/main" val="20000"/>
                    </a:ext>
                  </a:extLst>
                </a:gridCol>
                <a:gridCol w="11426020">
                  <a:extLst>
                    <a:ext uri="{9D8B030D-6E8A-4147-A177-3AD203B41FA5}">
                      <a16:colId xmlns:a16="http://schemas.microsoft.com/office/drawing/2014/main" val="20001"/>
                    </a:ext>
                  </a:extLst>
                </a:gridCol>
              </a:tblGrid>
              <a:tr h="2468980">
                <a:tc>
                  <a:txBody>
                    <a:bodyPr/>
                    <a:lstStyle/>
                    <a:p>
                      <a:pPr algn="ctr" defTabSz="914400">
                        <a:defRPr sz="1800"/>
                      </a:pPr>
                      <a:r>
                        <a:rPr lang="en-CA" sz="5000" b="1" dirty="0">
                          <a:gradFill flip="none" rotWithShape="1">
                            <a:gsLst>
                              <a:gs pos="0">
                                <a:srgbClr val="1E98FD"/>
                              </a:gs>
                              <a:gs pos="100000">
                                <a:srgbClr val="EF191C"/>
                              </a:gs>
                            </a:gsLst>
                            <a:lin ang="3960000" scaled="0"/>
                          </a:gradFill>
                          <a:latin typeface="Arial" panose="020B0604020202020204" pitchFamily="34" charset="0"/>
                          <a:cs typeface="Arial" panose="020B0604020202020204" pitchFamily="34" charset="0"/>
                        </a:rPr>
                        <a:t>Feature</a:t>
                      </a:r>
                      <a:endParaRPr sz="5000" b="1" dirty="0">
                        <a:gradFill flip="none" rotWithShape="1">
                          <a:gsLst>
                            <a:gs pos="0">
                              <a:srgbClr val="1E98FD"/>
                            </a:gs>
                            <a:gs pos="100000">
                              <a:srgbClr val="EF191C"/>
                            </a:gs>
                          </a:gsLst>
                          <a:lin ang="3960000" scaled="0"/>
                        </a:gradFill>
                        <a:latin typeface="Arial" panose="020B0604020202020204" pitchFamily="34" charset="0"/>
                        <a:cs typeface="Arial" panose="020B0604020202020204" pitchFamily="34" charset="0"/>
                      </a:endParaRPr>
                    </a:p>
                  </a:txBody>
                  <a:tcPr marL="50800" marR="50800" marT="50800" marB="50800" anchor="ctr" horzOverflow="overflow">
                    <a:lnL w="12700">
                      <a:solidFill>
                        <a:srgbClr val="A9A9A9"/>
                      </a:solidFill>
                      <a:miter lim="400000"/>
                    </a:lnL>
                    <a:lnT w="12700">
                      <a:solidFill>
                        <a:srgbClr val="A9A9A9"/>
                      </a:solidFill>
                      <a:miter lim="400000"/>
                    </a:lnT>
                  </a:tcPr>
                </a:tc>
                <a:tc>
                  <a:txBody>
                    <a:bodyPr/>
                    <a:lstStyle/>
                    <a:p>
                      <a:pPr algn="ctr" defTabSz="914400">
                        <a:defRPr sz="1800"/>
                      </a:pPr>
                      <a:r>
                        <a:rPr lang="en-CA" sz="5000" b="1" dirty="0">
                          <a:gradFill flip="none" rotWithShape="1">
                            <a:gsLst>
                              <a:gs pos="0">
                                <a:srgbClr val="1E98FD"/>
                              </a:gs>
                              <a:gs pos="100000">
                                <a:srgbClr val="EF191C"/>
                              </a:gs>
                            </a:gsLst>
                            <a:lin ang="3960000" scaled="0"/>
                          </a:gradFill>
                          <a:latin typeface="Arial" panose="020B0604020202020204" pitchFamily="34" charset="0"/>
                          <a:cs typeface="Arial" panose="020B0604020202020204" pitchFamily="34" charset="0"/>
                        </a:rPr>
                        <a:t>Detail</a:t>
                      </a:r>
                      <a:endParaRPr sz="5000" b="1" dirty="0">
                        <a:gradFill flip="none" rotWithShape="1">
                          <a:gsLst>
                            <a:gs pos="0">
                              <a:srgbClr val="1E98FD"/>
                            </a:gs>
                            <a:gs pos="100000">
                              <a:srgbClr val="EF191C"/>
                            </a:gs>
                          </a:gsLst>
                          <a:lin ang="3960000" scaled="0"/>
                        </a:gradFill>
                        <a:latin typeface="Arial" panose="020B0604020202020204" pitchFamily="34" charset="0"/>
                        <a:cs typeface="Arial" panose="020B0604020202020204" pitchFamily="34" charset="0"/>
                      </a:endParaRPr>
                    </a:p>
                  </a:txBody>
                  <a:tcPr marL="50800" marR="50800" marT="50800" marB="50800" anchor="ctr" horzOverflow="overflow">
                    <a:lnR w="12700">
                      <a:solidFill>
                        <a:srgbClr val="A9A9A9"/>
                      </a:solidFill>
                      <a:miter lim="400000"/>
                    </a:lnR>
                    <a:lnT w="12700">
                      <a:solidFill>
                        <a:srgbClr val="A9A9A9"/>
                      </a:solidFill>
                      <a:miter lim="400000"/>
                    </a:lnT>
                  </a:tcPr>
                </a:tc>
                <a:extLst>
                  <a:ext uri="{0D108BD9-81ED-4DB2-BD59-A6C34878D82A}">
                    <a16:rowId xmlns:a16="http://schemas.microsoft.com/office/drawing/2014/main" val="10000"/>
                  </a:ext>
                </a:extLst>
              </a:tr>
              <a:tr h="2752745">
                <a:tc>
                  <a:txBody>
                    <a:bodyPr/>
                    <a:lstStyle/>
                    <a:p>
                      <a:pPr lvl="1" defTabSz="914400">
                        <a:defRPr sz="1800"/>
                      </a:pPr>
                      <a:r>
                        <a:rPr lang="en-CA" sz="4000" dirty="0">
                          <a:solidFill>
                            <a:schemeClr val="tx1"/>
                          </a:solidFill>
                          <a:latin typeface="Arial" panose="020B0604020202020204" pitchFamily="34" charset="0"/>
                          <a:cs typeface="Arial" panose="020B0604020202020204" pitchFamily="34" charset="0"/>
                        </a:rPr>
                        <a:t>Block Merge or Alert Contributor </a:t>
                      </a:r>
                    </a:p>
                    <a:p>
                      <a:pPr lvl="1" defTabSz="914400">
                        <a:defRPr sz="1800"/>
                      </a:pPr>
                      <a:r>
                        <a:rPr lang="en-CA" sz="4000" dirty="0">
                          <a:solidFill>
                            <a:schemeClr val="tx1"/>
                          </a:solidFill>
                          <a:latin typeface="Arial" panose="020B0604020202020204" pitchFamily="34" charset="0"/>
                          <a:cs typeface="Arial" panose="020B0604020202020204" pitchFamily="34" charset="0"/>
                        </a:rPr>
                        <a:t>On Pull Request</a:t>
                      </a:r>
                      <a:endParaRPr sz="4000" dirty="0">
                        <a:solidFill>
                          <a:schemeClr val="tx1"/>
                        </a:solidFill>
                        <a:latin typeface="Arial" panose="020B0604020202020204" pitchFamily="34" charset="0"/>
                        <a:cs typeface="Arial" panose="020B0604020202020204" pitchFamily="34" charset="0"/>
                      </a:endParaRPr>
                    </a:p>
                  </a:txBody>
                  <a:tcPr marL="50800" marR="50800" marT="50800" marB="50800" anchor="ctr" horzOverflow="overflow">
                    <a:lnL w="12700">
                      <a:solidFill>
                        <a:srgbClr val="A9A9A9"/>
                      </a:solidFill>
                      <a:miter lim="400000"/>
                    </a:lnL>
                  </a:tcPr>
                </a:tc>
                <a:tc>
                  <a:txBody>
                    <a:bodyPr/>
                    <a:lstStyle/>
                    <a:p>
                      <a:pPr lvl="1" defTabSz="914400">
                        <a:defRPr sz="1800"/>
                      </a:pPr>
                      <a:r>
                        <a:rPr lang="en-CA" sz="4000" dirty="0">
                          <a:solidFill>
                            <a:schemeClr val="tx1"/>
                          </a:solidFill>
                          <a:latin typeface="Arial" panose="020B0604020202020204" pitchFamily="34" charset="0"/>
                          <a:ea typeface="Arial"/>
                          <a:cs typeface="Arial" panose="020B0604020202020204" pitchFamily="34" charset="0"/>
                          <a:sym typeface="Arial"/>
                        </a:rPr>
                        <a:t>Flexibility for repository owner to decide if they want to block a merge request if code quality passes threshold or to just alert the contributor through GitHub Issues</a:t>
                      </a:r>
                      <a:endParaRPr sz="4000" dirty="0">
                        <a:solidFill>
                          <a:schemeClr val="tx1"/>
                        </a:solidFill>
                        <a:latin typeface="Arial" panose="020B0604020202020204" pitchFamily="34" charset="0"/>
                        <a:ea typeface="Arial"/>
                        <a:cs typeface="Arial" panose="020B0604020202020204" pitchFamily="34" charset="0"/>
                        <a:sym typeface="Arial"/>
                      </a:endParaRPr>
                    </a:p>
                  </a:txBody>
                  <a:tcPr marL="50800" marR="50800" marT="50800" marB="50800" anchor="ctr" horzOverflow="overflow">
                    <a:lnR w="12700">
                      <a:solidFill>
                        <a:srgbClr val="A9A9A9"/>
                      </a:solidFill>
                      <a:miter lim="400000"/>
                    </a:ln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1540818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Learning Outcomes"/>
          <p:cNvSpPr txBox="1">
            <a:spLocks noGrp="1"/>
          </p:cNvSpPr>
          <p:nvPr>
            <p:ph type="title"/>
          </p:nvPr>
        </p:nvSpPr>
        <p:spPr>
          <a:xfrm>
            <a:off x="1269999" y="709429"/>
            <a:ext cx="10816412" cy="1407935"/>
          </a:xfrm>
          <a:prstGeom prst="rect">
            <a:avLst/>
          </a:prstGeom>
        </p:spPr>
        <p:txBody>
          <a:bodyPr/>
          <a:lstStyle>
            <a:lvl1pPr>
              <a:defRPr>
                <a:gradFill flip="none" rotWithShape="1">
                  <a:gsLst>
                    <a:gs pos="0">
                      <a:srgbClr val="5BF6EE"/>
                    </a:gs>
                    <a:gs pos="100000">
                      <a:srgbClr val="5561EF"/>
                    </a:gs>
                  </a:gsLst>
                  <a:lin ang="3960000" scaled="0"/>
                </a:gradFill>
                <a:latin typeface="Helvetica"/>
                <a:ea typeface="Helvetica"/>
                <a:cs typeface="Helvetica"/>
                <a:sym typeface="Helvetica"/>
              </a:defRPr>
            </a:lvl1pPr>
          </a:lstStyle>
          <a:p>
            <a:pPr algn="l"/>
            <a:r>
              <a:rPr dirty="0">
                <a:latin typeface="Arial" panose="020B0604020202020204" pitchFamily="34" charset="0"/>
                <a:cs typeface="Arial" panose="020B0604020202020204" pitchFamily="34" charset="0"/>
              </a:rPr>
              <a:t>Learning Outcomes</a:t>
            </a:r>
          </a:p>
        </p:txBody>
      </p:sp>
      <p:sp>
        <p:nvSpPr>
          <p:cNvPr id="170" name="Understanding of code quality standards: Through working on this project, the team have gained an understanding of what constitutes good code quality and how to measure it using various code quality tools.…"/>
          <p:cNvSpPr txBox="1">
            <a:spLocks noGrp="1"/>
          </p:cNvSpPr>
          <p:nvPr>
            <p:ph type="body" idx="1"/>
          </p:nvPr>
        </p:nvSpPr>
        <p:spPr>
          <a:xfrm>
            <a:off x="1269999" y="2641599"/>
            <a:ext cx="21844001" cy="9926085"/>
          </a:xfrm>
          <a:prstGeom prst="rect">
            <a:avLst/>
          </a:prstGeom>
        </p:spPr>
        <p:txBody>
          <a:bodyPr>
            <a:normAutofit/>
          </a:bodyPr>
          <a:lstStyle/>
          <a:p>
            <a:pPr defTabSz="478790">
              <a:spcBef>
                <a:spcPts val="1300"/>
              </a:spcBef>
              <a:defRPr sz="3480" spc="-34">
                <a:latin typeface="Arial"/>
                <a:ea typeface="Arial"/>
                <a:cs typeface="Arial"/>
                <a:sym typeface="Arial"/>
              </a:defRPr>
            </a:pPr>
            <a:r>
              <a:rPr sz="4000" b="1" dirty="0"/>
              <a:t>Understanding of code quality standards</a:t>
            </a:r>
            <a:r>
              <a:rPr sz="3500" b="1" dirty="0"/>
              <a:t>:</a:t>
            </a:r>
            <a:r>
              <a:rPr sz="3500" dirty="0"/>
              <a:t> </a:t>
            </a:r>
            <a:r>
              <a:rPr lang="en-CA" sz="3500" dirty="0"/>
              <a:t>G</a:t>
            </a:r>
            <a:r>
              <a:rPr sz="3500" dirty="0"/>
              <a:t>ained an understanding of what constitutes good code quality and how to measure it using various code quality tools.</a:t>
            </a:r>
          </a:p>
          <a:p>
            <a:pPr defTabSz="265175">
              <a:spcBef>
                <a:spcPts val="600"/>
              </a:spcBef>
              <a:defRPr sz="3480" spc="0">
                <a:latin typeface="Arial"/>
                <a:ea typeface="Arial"/>
                <a:cs typeface="Arial"/>
                <a:sym typeface="Arial"/>
              </a:defRPr>
            </a:pPr>
            <a:r>
              <a:rPr sz="3500" dirty="0"/>
              <a:t>﻿</a:t>
            </a:r>
            <a:endParaRPr lang="en-CA" sz="3500" dirty="0"/>
          </a:p>
          <a:p>
            <a:pPr defTabSz="265175">
              <a:spcBef>
                <a:spcPts val="600"/>
              </a:spcBef>
              <a:defRPr sz="3480" spc="0">
                <a:latin typeface="Arial"/>
                <a:ea typeface="Arial"/>
                <a:cs typeface="Arial"/>
                <a:sym typeface="Arial"/>
              </a:defRPr>
            </a:pPr>
            <a:endParaRPr sz="3500" dirty="0"/>
          </a:p>
          <a:p>
            <a:pPr defTabSz="265175">
              <a:spcBef>
                <a:spcPts val="600"/>
              </a:spcBef>
              <a:defRPr sz="3480" spc="0">
                <a:latin typeface="Arial"/>
                <a:ea typeface="Arial"/>
                <a:cs typeface="Arial"/>
                <a:sym typeface="Arial"/>
              </a:defRPr>
            </a:pPr>
            <a:r>
              <a:rPr sz="4000" b="1" dirty="0"/>
              <a:t>Knowledge of GitHub integrations</a:t>
            </a:r>
            <a:r>
              <a:rPr sz="3500" b="1" dirty="0"/>
              <a:t>:</a:t>
            </a:r>
            <a:r>
              <a:rPr sz="3500" dirty="0"/>
              <a:t> </a:t>
            </a:r>
            <a:r>
              <a:rPr lang="en-CA" sz="3500" dirty="0"/>
              <a:t>Gained understanding on how </a:t>
            </a:r>
            <a:r>
              <a:rPr sz="3500" dirty="0"/>
              <a:t>GitHub works and how to interact with its APIs. This experience helped team members gain valuable experience in integrating third-party tools with other platforms.</a:t>
            </a:r>
          </a:p>
          <a:p>
            <a:pPr defTabSz="265175">
              <a:spcBef>
                <a:spcPts val="600"/>
              </a:spcBef>
              <a:defRPr sz="3480" spc="0">
                <a:latin typeface="Arial"/>
                <a:ea typeface="Arial"/>
                <a:cs typeface="Arial"/>
                <a:sym typeface="Arial"/>
              </a:defRPr>
            </a:pPr>
            <a:r>
              <a:rPr sz="3500" dirty="0"/>
              <a:t>﻿</a:t>
            </a:r>
            <a:endParaRPr lang="en-CA" sz="3500" dirty="0"/>
          </a:p>
          <a:p>
            <a:pPr defTabSz="265175">
              <a:spcBef>
                <a:spcPts val="600"/>
              </a:spcBef>
              <a:defRPr sz="3480" spc="0">
                <a:latin typeface="Arial"/>
                <a:ea typeface="Arial"/>
                <a:cs typeface="Arial"/>
                <a:sym typeface="Arial"/>
              </a:defRPr>
            </a:pPr>
            <a:endParaRPr sz="3500" dirty="0"/>
          </a:p>
          <a:p>
            <a:pPr defTabSz="265175">
              <a:spcBef>
                <a:spcPts val="600"/>
              </a:spcBef>
              <a:defRPr sz="3480" spc="0">
                <a:latin typeface="Arial"/>
                <a:ea typeface="Arial"/>
                <a:cs typeface="Arial"/>
                <a:sym typeface="Arial"/>
              </a:defRPr>
            </a:pPr>
            <a:r>
              <a:rPr sz="4000" b="1" dirty="0"/>
              <a:t>Experience with agile development methodologies</a:t>
            </a:r>
            <a:r>
              <a:rPr sz="3500" b="1" dirty="0"/>
              <a:t>:</a:t>
            </a:r>
            <a:r>
              <a:rPr sz="3500" dirty="0"/>
              <a:t> The project was developed using agile methodologies, such as Scrum. </a:t>
            </a:r>
            <a:r>
              <a:rPr lang="en-CA" sz="3500" dirty="0"/>
              <a:t>This</a:t>
            </a:r>
            <a:r>
              <a:rPr sz="3500" dirty="0"/>
              <a:t>helped the team learn how to break down tasks into smaller, manageable units and collaborate effectively with their team members.</a:t>
            </a:r>
          </a:p>
          <a:p>
            <a:pPr defTabSz="265175">
              <a:spcBef>
                <a:spcPts val="600"/>
              </a:spcBef>
              <a:defRPr sz="3480" spc="0">
                <a:latin typeface="Arial"/>
                <a:ea typeface="Arial"/>
                <a:cs typeface="Arial"/>
                <a:sym typeface="Arial"/>
              </a:defRPr>
            </a:pPr>
            <a:r>
              <a:rPr sz="3500" dirty="0"/>
              <a:t>﻿</a:t>
            </a:r>
          </a:p>
          <a:p>
            <a:pPr defTabSz="265175">
              <a:spcBef>
                <a:spcPts val="600"/>
              </a:spcBef>
              <a:defRPr sz="3480" spc="0">
                <a:latin typeface="Arial"/>
                <a:ea typeface="Arial"/>
                <a:cs typeface="Arial"/>
                <a:sym typeface="Arial"/>
              </a:defRPr>
            </a:pPr>
            <a:r>
              <a:rPr sz="4000" b="1" dirty="0"/>
              <a:t>Improvement</a:t>
            </a:r>
            <a:r>
              <a:rPr lang="en-CA" sz="4000" b="1" dirty="0"/>
              <a:t> </a:t>
            </a:r>
            <a:r>
              <a:rPr sz="4000" b="1" dirty="0"/>
              <a:t>of technical skills</a:t>
            </a:r>
            <a:r>
              <a:rPr sz="3500" b="1" dirty="0"/>
              <a:t>:</a:t>
            </a:r>
            <a:r>
              <a:rPr sz="3500" dirty="0"/>
              <a:t> Building a code quality bot required team members to develop technical skills such as software development, programming, testing, and debugging. Through this project, team members improved their technical skills and gained practical experience in using them.</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Learning Outcomes"/>
          <p:cNvSpPr txBox="1">
            <a:spLocks noGrp="1"/>
          </p:cNvSpPr>
          <p:nvPr>
            <p:ph type="title"/>
          </p:nvPr>
        </p:nvSpPr>
        <p:spPr>
          <a:xfrm>
            <a:off x="1269998" y="723301"/>
            <a:ext cx="10922000" cy="1407935"/>
          </a:xfrm>
          <a:prstGeom prst="rect">
            <a:avLst/>
          </a:prstGeom>
        </p:spPr>
        <p:txBody>
          <a:bodyPr/>
          <a:lstStyle>
            <a:lvl1pPr>
              <a:defRPr>
                <a:gradFill flip="none" rotWithShape="1">
                  <a:gsLst>
                    <a:gs pos="0">
                      <a:srgbClr val="5BF6EE"/>
                    </a:gs>
                    <a:gs pos="100000">
                      <a:srgbClr val="5561EF"/>
                    </a:gs>
                  </a:gsLst>
                  <a:lin ang="3960000" scaled="0"/>
                </a:gradFill>
                <a:latin typeface="Helvetica"/>
                <a:ea typeface="Helvetica"/>
                <a:cs typeface="Helvetica"/>
                <a:sym typeface="Helvetica"/>
              </a:defRPr>
            </a:lvl1pPr>
          </a:lstStyle>
          <a:p>
            <a:pPr algn="l"/>
            <a:r>
              <a:rPr dirty="0">
                <a:latin typeface="Arial" panose="020B0604020202020204" pitchFamily="34" charset="0"/>
                <a:cs typeface="Arial" panose="020B0604020202020204" pitchFamily="34" charset="0"/>
              </a:rPr>
              <a:t>Learning Outcomes</a:t>
            </a:r>
          </a:p>
        </p:txBody>
      </p:sp>
      <p:sp>
        <p:nvSpPr>
          <p:cNvPr id="173" name="Experience with project management: Successfully completing this project required the team to plan, organize, and manage their time effectively. This experience helped team members develop project management skills that can be applied to future projects."/>
          <p:cNvSpPr txBox="1">
            <a:spLocks noGrp="1"/>
          </p:cNvSpPr>
          <p:nvPr>
            <p:ph type="body" idx="1"/>
          </p:nvPr>
        </p:nvSpPr>
        <p:spPr>
          <a:xfrm>
            <a:off x="1269998" y="2428947"/>
            <a:ext cx="21844001" cy="8432801"/>
          </a:xfrm>
          <a:prstGeom prst="rect">
            <a:avLst/>
          </a:prstGeom>
        </p:spPr>
        <p:txBody>
          <a:bodyPr>
            <a:normAutofit/>
          </a:bodyPr>
          <a:lstStyle/>
          <a:p>
            <a:pPr defTabSz="536575">
              <a:spcBef>
                <a:spcPts val="1500"/>
              </a:spcBef>
              <a:defRPr sz="3900" spc="-39">
                <a:latin typeface="Arial"/>
                <a:ea typeface="Arial"/>
                <a:cs typeface="Arial"/>
                <a:sym typeface="Arial"/>
              </a:defRPr>
            </a:pPr>
            <a:endParaRPr sz="3500" dirty="0">
              <a:latin typeface="Arial" panose="020B0604020202020204" pitchFamily="34" charset="0"/>
              <a:cs typeface="Arial" panose="020B0604020202020204" pitchFamily="34" charset="0"/>
            </a:endParaRPr>
          </a:p>
          <a:p>
            <a:pPr defTabSz="297179">
              <a:spcBef>
                <a:spcPts val="700"/>
              </a:spcBef>
              <a:defRPr sz="3900" spc="0">
                <a:latin typeface="Times Roman"/>
                <a:ea typeface="Times Roman"/>
                <a:cs typeface="Times Roman"/>
                <a:sym typeface="Times Roman"/>
              </a:defRPr>
            </a:pPr>
            <a:r>
              <a:rPr sz="4000" b="1" dirty="0">
                <a:latin typeface="Arial" panose="020B0604020202020204" pitchFamily="34" charset="0"/>
                <a:cs typeface="Arial" panose="020B0604020202020204" pitchFamily="34" charset="0"/>
              </a:rPr>
              <a:t>Experience with project management</a:t>
            </a:r>
            <a:r>
              <a:rPr sz="3500" b="1" dirty="0">
                <a:latin typeface="Arial" panose="020B0604020202020204" pitchFamily="34" charset="0"/>
                <a:cs typeface="Arial" panose="020B0604020202020204" pitchFamily="34" charset="0"/>
              </a:rPr>
              <a:t>:</a:t>
            </a:r>
            <a:r>
              <a:rPr sz="3500" dirty="0">
                <a:latin typeface="Arial" panose="020B0604020202020204" pitchFamily="34" charset="0"/>
                <a:cs typeface="Arial" panose="020B0604020202020204" pitchFamily="34" charset="0"/>
              </a:rPr>
              <a:t> Successfully completing this project required the team to plan, organize, and manage their time effectively. This experience helped team members develop project management skills that can be applied to future projects.</a:t>
            </a:r>
          </a:p>
          <a:p>
            <a:pPr defTabSz="297179">
              <a:spcBef>
                <a:spcPts val="700"/>
              </a:spcBef>
              <a:defRPr sz="3900" spc="0">
                <a:latin typeface="Times Roman"/>
                <a:ea typeface="Times Roman"/>
                <a:cs typeface="Times Roman"/>
                <a:sym typeface="Times Roman"/>
              </a:defRPr>
            </a:pPr>
            <a:r>
              <a:rPr sz="3500" dirty="0">
                <a:latin typeface="Arial" panose="020B0604020202020204" pitchFamily="34" charset="0"/>
                <a:cs typeface="Arial" panose="020B0604020202020204" pitchFamily="34" charset="0"/>
              </a:rPr>
              <a:t>﻿</a:t>
            </a:r>
          </a:p>
          <a:p>
            <a:pPr defTabSz="297179">
              <a:spcBef>
                <a:spcPts val="700"/>
              </a:spcBef>
              <a:defRPr sz="3900" spc="0">
                <a:latin typeface="Times Roman"/>
                <a:ea typeface="Times Roman"/>
                <a:cs typeface="Times Roman"/>
                <a:sym typeface="Times Roman"/>
              </a:defRPr>
            </a:pPr>
            <a:r>
              <a:rPr sz="4000" b="1" dirty="0">
                <a:latin typeface="Arial" panose="020B0604020202020204" pitchFamily="34" charset="0"/>
                <a:cs typeface="Arial" panose="020B0604020202020204" pitchFamily="34" charset="0"/>
              </a:rPr>
              <a:t>Awareness of best practices</a:t>
            </a:r>
            <a:r>
              <a:rPr sz="3500" b="1" dirty="0">
                <a:latin typeface="Arial" panose="020B0604020202020204" pitchFamily="34" charset="0"/>
                <a:cs typeface="Arial" panose="020B0604020202020204" pitchFamily="34" charset="0"/>
              </a:rPr>
              <a:t>:</a:t>
            </a:r>
            <a:r>
              <a:rPr sz="3500" dirty="0">
                <a:latin typeface="Arial" panose="020B0604020202020204" pitchFamily="34" charset="0"/>
                <a:cs typeface="Arial" panose="020B0604020202020204" pitchFamily="34" charset="0"/>
              </a:rPr>
              <a:t> Through researching and implementing various code quality tools and techniques, the team gained an understanding of best practices for writing clean, maintainable, and scalable code. This awareness can be applied to future projects, making the team better developers.</a:t>
            </a:r>
          </a:p>
          <a:p>
            <a:pPr defTabSz="297179">
              <a:spcBef>
                <a:spcPts val="700"/>
              </a:spcBef>
              <a:defRPr sz="3900" spc="0">
                <a:latin typeface="Times Roman"/>
                <a:ea typeface="Times Roman"/>
                <a:cs typeface="Times Roman"/>
                <a:sym typeface="Times Roman"/>
              </a:defRPr>
            </a:pPr>
            <a:r>
              <a:rPr sz="3500" dirty="0">
                <a:latin typeface="Arial" panose="020B0604020202020204" pitchFamily="34" charset="0"/>
                <a:cs typeface="Arial" panose="020B0604020202020204" pitchFamily="34" charset="0"/>
              </a:rPr>
              <a:t>﻿</a:t>
            </a:r>
          </a:p>
          <a:p>
            <a:pPr defTabSz="297179">
              <a:spcBef>
                <a:spcPts val="700"/>
              </a:spcBef>
              <a:defRPr sz="3900" spc="0">
                <a:latin typeface="Times Roman"/>
                <a:ea typeface="Times Roman"/>
                <a:cs typeface="Times Roman"/>
                <a:sym typeface="Times Roman"/>
              </a:defRPr>
            </a:pPr>
            <a:r>
              <a:rPr sz="3500" dirty="0">
                <a:latin typeface="Arial" panose="020B0604020202020204" pitchFamily="34" charset="0"/>
                <a:cs typeface="Arial" panose="020B0604020202020204" pitchFamily="34" charset="0"/>
              </a:rPr>
              <a:t>Overall, the project provided team members with valuable technical and soft skills that they can apply to future projects and careers</a:t>
            </a:r>
          </a:p>
          <a:p>
            <a:pPr defTabSz="297179">
              <a:spcBef>
                <a:spcPts val="700"/>
              </a:spcBef>
              <a:defRPr sz="3900" spc="0">
                <a:latin typeface="Times Roman"/>
                <a:ea typeface="Times Roman"/>
                <a:cs typeface="Times Roman"/>
                <a:sym typeface="Times Roman"/>
              </a:defRPr>
            </a:pPr>
            <a:endParaRPr sz="3500" dirty="0">
              <a:latin typeface="Arial" panose="020B0604020202020204" pitchFamily="34" charset="0"/>
              <a:cs typeface="Arial" panose="020B0604020202020204" pitchFamily="34" charset="0"/>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Meeting Statistics (30th Jan – 27th Feb)"/>
          <p:cNvSpPr txBox="1">
            <a:spLocks noGrp="1"/>
          </p:cNvSpPr>
          <p:nvPr>
            <p:ph type="title"/>
          </p:nvPr>
        </p:nvSpPr>
        <p:spPr>
          <a:prstGeom prst="rect">
            <a:avLst/>
          </a:prstGeom>
        </p:spPr>
        <p:txBody>
          <a:bodyPr/>
          <a:lstStyle>
            <a:lvl1pPr>
              <a:defRPr>
                <a:gradFill flip="none" rotWithShape="1">
                  <a:gsLst>
                    <a:gs pos="0">
                      <a:srgbClr val="1E98FD"/>
                    </a:gs>
                    <a:gs pos="100000">
                      <a:srgbClr val="FF00F7"/>
                    </a:gs>
                  </a:gsLst>
                  <a:lin ang="3960000" scaled="0"/>
                </a:gradFill>
                <a:latin typeface="Helvetica"/>
                <a:ea typeface="Helvetica"/>
                <a:cs typeface="Helvetica"/>
                <a:sym typeface="Helvetica"/>
              </a:defRPr>
            </a:lvl1pPr>
          </a:lstStyle>
          <a:p>
            <a:r>
              <a:rPr dirty="0">
                <a:latin typeface="Arial" panose="020B0604020202020204" pitchFamily="34" charset="0"/>
                <a:cs typeface="Arial" panose="020B0604020202020204" pitchFamily="34" charset="0"/>
              </a:rPr>
              <a:t>Meeting Statistics</a:t>
            </a:r>
          </a:p>
        </p:txBody>
      </p:sp>
      <p:graphicFrame>
        <p:nvGraphicFramePr>
          <p:cNvPr id="2" name="Table 2">
            <a:extLst>
              <a:ext uri="{FF2B5EF4-FFF2-40B4-BE49-F238E27FC236}">
                <a16:creationId xmlns:a16="http://schemas.microsoft.com/office/drawing/2014/main" id="{2EE2F187-7A19-68CF-CE51-58B25A185D36}"/>
              </a:ext>
            </a:extLst>
          </p:cNvPr>
          <p:cNvGraphicFramePr>
            <a:graphicFrameLocks noGrp="1"/>
          </p:cNvGraphicFramePr>
          <p:nvPr>
            <p:extLst>
              <p:ext uri="{D42A27DB-BD31-4B8C-83A1-F6EECF244321}">
                <p14:modId xmlns:p14="http://schemas.microsoft.com/office/powerpoint/2010/main" val="2629997608"/>
              </p:ext>
            </p:extLst>
          </p:nvPr>
        </p:nvGraphicFramePr>
        <p:xfrm>
          <a:off x="2112335" y="2841551"/>
          <a:ext cx="20159330" cy="8032897"/>
        </p:xfrm>
        <a:graphic>
          <a:graphicData uri="http://schemas.openxmlformats.org/drawingml/2006/table">
            <a:tbl>
              <a:tblPr firstRow="1" bandRow="1">
                <a:tableStyleId>{5940675A-B579-460E-94D1-54222C63F5DA}</a:tableStyleId>
              </a:tblPr>
              <a:tblGrid>
                <a:gridCol w="10079665">
                  <a:extLst>
                    <a:ext uri="{9D8B030D-6E8A-4147-A177-3AD203B41FA5}">
                      <a16:colId xmlns:a16="http://schemas.microsoft.com/office/drawing/2014/main" val="2703182532"/>
                    </a:ext>
                  </a:extLst>
                </a:gridCol>
                <a:gridCol w="10079665">
                  <a:extLst>
                    <a:ext uri="{9D8B030D-6E8A-4147-A177-3AD203B41FA5}">
                      <a16:colId xmlns:a16="http://schemas.microsoft.com/office/drawing/2014/main" val="1092356830"/>
                    </a:ext>
                  </a:extLst>
                </a:gridCol>
              </a:tblGrid>
              <a:tr h="1509823">
                <a:tc>
                  <a:txBody>
                    <a:bodyPr/>
                    <a:lstStyle/>
                    <a:p>
                      <a:pPr algn="ctr"/>
                      <a:r>
                        <a:rPr lang="en-US" sz="5000" b="1" dirty="0">
                          <a:latin typeface="Arial" panose="020B0604020202020204" pitchFamily="34" charset="0"/>
                          <a:cs typeface="Arial" panose="020B0604020202020204" pitchFamily="34" charset="0"/>
                        </a:rPr>
                        <a:t>Client Team</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5000" b="1" dirty="0">
                          <a:latin typeface="Arial" panose="020B0604020202020204" pitchFamily="34" charset="0"/>
                          <a:cs typeface="Arial" panose="020B0604020202020204" pitchFamily="34" charset="0"/>
                        </a:rPr>
                        <a:t>Internal Meeting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73838478"/>
                  </a:ext>
                </a:extLst>
              </a:tr>
              <a:tr h="2174358">
                <a:tc>
                  <a:txBody>
                    <a:bodyPr/>
                    <a:lstStyle/>
                    <a:p>
                      <a:pPr algn="ctr"/>
                      <a:r>
                        <a:rPr lang="en-US" sz="4000" dirty="0">
                          <a:latin typeface="Arial" panose="020B0604020202020204" pitchFamily="34" charset="0"/>
                          <a:cs typeface="Arial" panose="020B0604020202020204" pitchFamily="34" charset="0"/>
                        </a:rPr>
                        <a:t>Total meetings - 9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4000" dirty="0">
                          <a:latin typeface="Arial" panose="020B0604020202020204" pitchFamily="34" charset="0"/>
                          <a:cs typeface="Arial" panose="020B0604020202020204" pitchFamily="34" charset="0"/>
                        </a:rPr>
                        <a:t>Total meetings - 85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4246296"/>
                  </a:ext>
                </a:extLst>
              </a:tr>
              <a:tr h="2174358">
                <a:tc>
                  <a:txBody>
                    <a:bodyPr/>
                    <a:lstStyle/>
                    <a:p>
                      <a:pPr algn="ctr"/>
                      <a:r>
                        <a:rPr lang="en-US" sz="4000" dirty="0">
                          <a:latin typeface="Arial" panose="020B0604020202020204" pitchFamily="34" charset="0"/>
                          <a:cs typeface="Arial" panose="020B0604020202020204" pitchFamily="34" charset="0"/>
                        </a:rPr>
                        <a:t>All attendees present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r>
                        <a:rPr lang="en-US" sz="4000" dirty="0">
                          <a:latin typeface="Arial" panose="020B0604020202020204" pitchFamily="34" charset="0"/>
                          <a:cs typeface="Arial" panose="020B0604020202020204" pitchFamily="34" charset="0"/>
                        </a:rPr>
                        <a:t>All attendees present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0769020"/>
                  </a:ext>
                </a:extLst>
              </a:tr>
              <a:tr h="2174358">
                <a:tc>
                  <a:txBody>
                    <a:bodyPr/>
                    <a:lstStyle/>
                    <a:p>
                      <a:pPr algn="ctr"/>
                      <a:r>
                        <a:rPr lang="en-US" sz="4000" dirty="0">
                          <a:latin typeface="Arial" panose="020B0604020202020204" pitchFamily="34" charset="0"/>
                          <a:cs typeface="Arial" panose="020B0604020202020204" pitchFamily="34" charset="0"/>
                        </a:rPr>
                        <a:t>Average meeting duration – 30 mins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r>
                        <a:rPr lang="en-US" sz="4000" dirty="0">
                          <a:latin typeface="Arial" panose="020B0604020202020204" pitchFamily="34" charset="0"/>
                          <a:cs typeface="Arial" panose="020B0604020202020204" pitchFamily="34" charset="0"/>
                        </a:rPr>
                        <a:t>Average meeting duration – 60 mins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09551112"/>
                  </a:ext>
                </a:extLst>
              </a:tr>
            </a:tbl>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roject Overview :"/>
          <p:cNvSpPr txBox="1">
            <a:spLocks noGrp="1"/>
          </p:cNvSpPr>
          <p:nvPr>
            <p:ph type="title"/>
          </p:nvPr>
        </p:nvSpPr>
        <p:spPr>
          <a:xfrm>
            <a:off x="1509822" y="935664"/>
            <a:ext cx="21531975" cy="1379505"/>
          </a:xfrm>
          <a:prstGeom prst="rect">
            <a:avLst/>
          </a:prstGeom>
        </p:spPr>
        <p:txBody>
          <a:bodyPr>
            <a:normAutofit/>
          </a:bodyPr>
          <a:lstStyle>
            <a:lvl1pPr defTabSz="610870">
              <a:defRPr sz="6216" spc="-186">
                <a:gradFill flip="none" rotWithShape="1">
                  <a:gsLst>
                    <a:gs pos="0">
                      <a:srgbClr val="1E98FD"/>
                    </a:gs>
                    <a:gs pos="100000">
                      <a:srgbClr val="EF1B0B"/>
                    </a:gs>
                  </a:gsLst>
                  <a:lin ang="3960000" scaled="0"/>
                </a:gradFill>
              </a:defRPr>
            </a:lvl1pPr>
          </a:lstStyle>
          <a:p>
            <a:pPr algn="l"/>
            <a:r>
              <a:rPr lang="en-CA" sz="8800" dirty="0">
                <a:latin typeface="Arial" panose="020B0604020202020204" pitchFamily="34" charset="0"/>
                <a:cs typeface="Arial" panose="020B0604020202020204" pitchFamily="34" charset="0"/>
              </a:rPr>
              <a:t>Summary</a:t>
            </a:r>
            <a:endParaRPr sz="88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9535EDBC-BA5D-FF09-11E8-D8B65434DC6F}"/>
              </a:ext>
            </a:extLst>
          </p:cNvPr>
          <p:cNvSpPr txBox="1"/>
          <p:nvPr/>
        </p:nvSpPr>
        <p:spPr>
          <a:xfrm>
            <a:off x="1467917" y="2618378"/>
            <a:ext cx="21448165" cy="8479244"/>
          </a:xfrm>
          <a:prstGeom prst="rect">
            <a:avLst/>
          </a:prstGeom>
          <a:noFill/>
        </p:spPr>
        <p:txBody>
          <a:bodyPr wrap="square" rtlCol="0">
            <a:spAutoFit/>
          </a:bodyPr>
          <a:lstStyle/>
          <a:p>
            <a:pPr marL="685800" indent="-685800" algn="l">
              <a:lnSpc>
                <a:spcPct val="200000"/>
              </a:lnSpc>
              <a:buFont typeface="Arial" panose="020B0604020202020204" pitchFamily="34" charset="0"/>
              <a:buChar char="•"/>
            </a:pPr>
            <a:r>
              <a:rPr lang="en-CA" sz="5000" b="0" i="0" u="none" strike="noStrike" dirty="0">
                <a:effectLst/>
                <a:latin typeface="Arial" panose="020B0604020202020204" pitchFamily="34" charset="0"/>
                <a:cs typeface="Arial" panose="020B0604020202020204" pitchFamily="34" charset="0"/>
              </a:rPr>
              <a:t>GitHub app for code quality</a:t>
            </a:r>
          </a:p>
          <a:p>
            <a:pPr marL="685800" indent="-685800" algn="l">
              <a:lnSpc>
                <a:spcPct val="200000"/>
              </a:lnSpc>
              <a:buFont typeface="Arial" panose="020B0604020202020204" pitchFamily="34" charset="0"/>
              <a:buChar char="•"/>
            </a:pPr>
            <a:r>
              <a:rPr lang="en-CA" sz="5000" b="0" i="0" u="none" strike="noStrike" dirty="0">
                <a:effectLst/>
                <a:latin typeface="Arial" panose="020B0604020202020204" pitchFamily="34" charset="0"/>
                <a:cs typeface="Arial" panose="020B0604020202020204" pitchFamily="34" charset="0"/>
              </a:rPr>
              <a:t>Identify common code smells</a:t>
            </a:r>
          </a:p>
          <a:p>
            <a:pPr marL="685800" indent="-685800" algn="l">
              <a:lnSpc>
                <a:spcPct val="200000"/>
              </a:lnSpc>
              <a:buFont typeface="Arial" panose="020B0604020202020204" pitchFamily="34" charset="0"/>
              <a:buChar char="•"/>
            </a:pPr>
            <a:r>
              <a:rPr lang="en-CA" sz="5000" b="0" i="0" u="none" strike="noStrike" dirty="0">
                <a:effectLst/>
                <a:latin typeface="Arial" panose="020B0604020202020204" pitchFamily="34" charset="0"/>
                <a:cs typeface="Arial" panose="020B0604020202020204" pitchFamily="34" charset="0"/>
              </a:rPr>
              <a:t>Custom threshold values</a:t>
            </a:r>
          </a:p>
          <a:p>
            <a:pPr marL="685800" indent="-685800" algn="l">
              <a:lnSpc>
                <a:spcPct val="200000"/>
              </a:lnSpc>
              <a:buFont typeface="Arial" panose="020B0604020202020204" pitchFamily="34" charset="0"/>
              <a:buChar char="•"/>
            </a:pPr>
            <a:r>
              <a:rPr lang="en-CA" sz="5000" b="0" i="0" u="none" strike="noStrike" dirty="0">
                <a:effectLst/>
                <a:latin typeface="Arial" panose="020B0604020202020204" pitchFamily="34" charset="0"/>
                <a:cs typeface="Arial" panose="020B0604020202020204" pitchFamily="34" charset="0"/>
              </a:rPr>
              <a:t>Block low-quality merge requests</a:t>
            </a:r>
          </a:p>
          <a:p>
            <a:pPr marL="685800" indent="-685800" algn="l">
              <a:lnSpc>
                <a:spcPct val="200000"/>
              </a:lnSpc>
              <a:buFont typeface="Arial" panose="020B0604020202020204" pitchFamily="34" charset="0"/>
              <a:buChar char="•"/>
            </a:pPr>
            <a:r>
              <a:rPr lang="en-CA" sz="5000" b="0" i="0" u="none" strike="noStrike" dirty="0">
                <a:effectLst/>
                <a:latin typeface="Arial" panose="020B0604020202020204" pitchFamily="34" charset="0"/>
                <a:cs typeface="Arial" panose="020B0604020202020204" pitchFamily="34" charset="0"/>
              </a:rPr>
              <a:t>Dashboard for code quality trends</a:t>
            </a:r>
          </a:p>
          <a:p>
            <a:endParaRPr lang="en-US" sz="4500" dirty="0"/>
          </a:p>
        </p:txBody>
      </p:sp>
    </p:spTree>
    <p:extLst>
      <p:ext uri="{BB962C8B-B14F-4D97-AF65-F5344CB8AC3E}">
        <p14:creationId xmlns:p14="http://schemas.microsoft.com/office/powerpoint/2010/main" val="8944091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Dashboard EPIC"/>
          <p:cNvSpPr txBox="1"/>
          <p:nvPr/>
        </p:nvSpPr>
        <p:spPr>
          <a:xfrm>
            <a:off x="1153719" y="427114"/>
            <a:ext cx="21982728"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defTabSz="457200">
              <a:defRPr sz="6200">
                <a:gradFill flip="none" rotWithShape="1">
                  <a:gsLst>
                    <a:gs pos="0">
                      <a:srgbClr val="1E98FD"/>
                    </a:gs>
                    <a:gs pos="100000">
                      <a:srgbClr val="EF1B0B"/>
                    </a:gs>
                  </a:gsLst>
                  <a:lin ang="3960000" scaled="0"/>
                </a:gradFill>
                <a:latin typeface="Arial"/>
                <a:ea typeface="Arial"/>
                <a:cs typeface="Arial"/>
                <a:sym typeface="Arial"/>
              </a:defRPr>
            </a:lvl1pPr>
          </a:lstStyle>
          <a:p>
            <a:r>
              <a:rPr sz="8000" dirty="0"/>
              <a:t>Dashboard</a:t>
            </a:r>
          </a:p>
        </p:txBody>
      </p:sp>
      <p:pic>
        <p:nvPicPr>
          <p:cNvPr id="4" name="Picture 3" descr="Graphical user interface, application&#10;&#10;Description automatically generated">
            <a:extLst>
              <a:ext uri="{FF2B5EF4-FFF2-40B4-BE49-F238E27FC236}">
                <a16:creationId xmlns:a16="http://schemas.microsoft.com/office/drawing/2014/main" id="{52CEA132-B3C3-6DC7-CE8A-B2FFCA822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761" y="1760812"/>
            <a:ext cx="16632643" cy="11568381"/>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ask completed by Team members"/>
          <p:cNvSpPr txBox="1"/>
          <p:nvPr/>
        </p:nvSpPr>
        <p:spPr>
          <a:xfrm>
            <a:off x="1176670" y="390457"/>
            <a:ext cx="22030660"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defTabSz="457200">
              <a:defRPr sz="6200">
                <a:gradFill flip="none" rotWithShape="1">
                  <a:gsLst>
                    <a:gs pos="0">
                      <a:srgbClr val="1E98FD"/>
                    </a:gs>
                    <a:gs pos="100000">
                      <a:srgbClr val="EF1B0B"/>
                    </a:gs>
                  </a:gsLst>
                  <a:lin ang="3960000" scaled="0"/>
                </a:gradFill>
                <a:latin typeface="Arial"/>
                <a:ea typeface="Arial"/>
                <a:cs typeface="Arial"/>
                <a:sym typeface="Arial"/>
              </a:defRPr>
            </a:lvl1pPr>
          </a:lstStyle>
          <a:p>
            <a:pPr algn="ctr"/>
            <a:r>
              <a:rPr sz="8000" dirty="0"/>
              <a:t>Task</a:t>
            </a:r>
            <a:r>
              <a:rPr lang="en-CA" sz="8000" dirty="0"/>
              <a:t>s</a:t>
            </a:r>
            <a:r>
              <a:rPr sz="8000" dirty="0"/>
              <a:t> </a:t>
            </a:r>
            <a:r>
              <a:rPr lang="en-CA" sz="8000" dirty="0"/>
              <a:t>Completed </a:t>
            </a:r>
            <a:r>
              <a:rPr sz="8000" dirty="0"/>
              <a:t>by Team </a:t>
            </a:r>
            <a:r>
              <a:rPr lang="en-CA" sz="8000" dirty="0"/>
              <a:t>M</a:t>
            </a:r>
            <a:r>
              <a:rPr sz="8000" dirty="0"/>
              <a:t>embers</a:t>
            </a:r>
          </a:p>
        </p:txBody>
      </p:sp>
      <p:pic>
        <p:nvPicPr>
          <p:cNvPr id="5" name="Picture 4" descr="Graphical user interface, application&#10;&#10;Description automatically generated">
            <a:extLst>
              <a:ext uri="{FF2B5EF4-FFF2-40B4-BE49-F238E27FC236}">
                <a16:creationId xmlns:a16="http://schemas.microsoft.com/office/drawing/2014/main" id="{91D66E23-C5FA-92EA-E8A0-6EA711B7F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1503" y="1724155"/>
            <a:ext cx="17100994" cy="1125510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ask completed by Team members"/>
          <p:cNvSpPr txBox="1"/>
          <p:nvPr/>
        </p:nvSpPr>
        <p:spPr>
          <a:xfrm>
            <a:off x="1176670" y="390457"/>
            <a:ext cx="22030660"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defTabSz="457200">
              <a:defRPr sz="6200">
                <a:gradFill flip="none" rotWithShape="1">
                  <a:gsLst>
                    <a:gs pos="0">
                      <a:srgbClr val="1E98FD"/>
                    </a:gs>
                    <a:gs pos="100000">
                      <a:srgbClr val="EF1B0B"/>
                    </a:gs>
                  </a:gsLst>
                  <a:lin ang="3960000" scaled="0"/>
                </a:gradFill>
                <a:latin typeface="Arial"/>
                <a:ea typeface="Arial"/>
                <a:cs typeface="Arial"/>
                <a:sym typeface="Arial"/>
              </a:defRPr>
            </a:lvl1pPr>
          </a:lstStyle>
          <a:p>
            <a:pPr algn="ctr"/>
            <a:r>
              <a:rPr sz="8000" dirty="0"/>
              <a:t>Task</a:t>
            </a:r>
            <a:r>
              <a:rPr lang="en-CA" sz="8000" dirty="0"/>
              <a:t>s</a:t>
            </a:r>
            <a:r>
              <a:rPr sz="8000" dirty="0"/>
              <a:t> </a:t>
            </a:r>
            <a:r>
              <a:rPr lang="en-CA" sz="8000" dirty="0"/>
              <a:t>Completed </a:t>
            </a:r>
            <a:r>
              <a:rPr sz="8000" dirty="0"/>
              <a:t>by Team </a:t>
            </a:r>
            <a:r>
              <a:rPr lang="en-CA" sz="8000" dirty="0"/>
              <a:t>M</a:t>
            </a:r>
            <a:r>
              <a:rPr sz="8000" dirty="0"/>
              <a:t>embers</a:t>
            </a:r>
          </a:p>
        </p:txBody>
      </p:sp>
      <p:pic>
        <p:nvPicPr>
          <p:cNvPr id="4" name="Picture 3" descr="Graphical user interface, application&#10;&#10;Description automatically generated">
            <a:extLst>
              <a:ext uri="{FF2B5EF4-FFF2-40B4-BE49-F238E27FC236}">
                <a16:creationId xmlns:a16="http://schemas.microsoft.com/office/drawing/2014/main" id="{377A4954-A206-84E7-02C4-984783940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4169" y="1724155"/>
            <a:ext cx="17215662" cy="11335414"/>
          </a:xfrm>
          <a:prstGeom prst="rect">
            <a:avLst/>
          </a:prstGeom>
        </p:spPr>
      </p:pic>
    </p:spTree>
    <p:extLst>
      <p:ext uri="{BB962C8B-B14F-4D97-AF65-F5344CB8AC3E}">
        <p14:creationId xmlns:p14="http://schemas.microsoft.com/office/powerpoint/2010/main" val="427674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ask completed by Team members"/>
          <p:cNvSpPr txBox="1"/>
          <p:nvPr/>
        </p:nvSpPr>
        <p:spPr>
          <a:xfrm>
            <a:off x="1176670" y="390457"/>
            <a:ext cx="22030660"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defTabSz="457200">
              <a:defRPr sz="6200">
                <a:gradFill flip="none" rotWithShape="1">
                  <a:gsLst>
                    <a:gs pos="0">
                      <a:srgbClr val="1E98FD"/>
                    </a:gs>
                    <a:gs pos="100000">
                      <a:srgbClr val="EF1B0B"/>
                    </a:gs>
                  </a:gsLst>
                  <a:lin ang="3960000" scaled="0"/>
                </a:gradFill>
                <a:latin typeface="Arial"/>
                <a:ea typeface="Arial"/>
                <a:cs typeface="Arial"/>
                <a:sym typeface="Arial"/>
              </a:defRPr>
            </a:lvl1pPr>
          </a:lstStyle>
          <a:p>
            <a:pPr algn="ctr"/>
            <a:r>
              <a:rPr sz="8000" dirty="0"/>
              <a:t>Task</a:t>
            </a:r>
            <a:r>
              <a:rPr lang="en-CA" sz="8000" dirty="0"/>
              <a:t>s</a:t>
            </a:r>
            <a:r>
              <a:rPr sz="8000" dirty="0"/>
              <a:t> </a:t>
            </a:r>
            <a:r>
              <a:rPr lang="en-CA" sz="8000" dirty="0"/>
              <a:t>Completed </a:t>
            </a:r>
            <a:r>
              <a:rPr sz="8000" dirty="0"/>
              <a:t>by Team </a:t>
            </a:r>
            <a:r>
              <a:rPr lang="en-CA" sz="8000" dirty="0"/>
              <a:t>M</a:t>
            </a:r>
            <a:r>
              <a:rPr sz="8000" dirty="0"/>
              <a:t>embers</a:t>
            </a:r>
          </a:p>
        </p:txBody>
      </p:sp>
      <p:pic>
        <p:nvPicPr>
          <p:cNvPr id="4" name="Picture 3" descr="Graphical user interface, application&#10;&#10;Description automatically generated">
            <a:extLst>
              <a:ext uri="{FF2B5EF4-FFF2-40B4-BE49-F238E27FC236}">
                <a16:creationId xmlns:a16="http://schemas.microsoft.com/office/drawing/2014/main" id="{A3209AE2-45DC-1F6C-76AA-2F550F189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2715" y="1724155"/>
            <a:ext cx="17158570" cy="11353892"/>
          </a:xfrm>
          <a:prstGeom prst="rect">
            <a:avLst/>
          </a:prstGeom>
        </p:spPr>
      </p:pic>
    </p:spTree>
    <p:extLst>
      <p:ext uri="{BB962C8B-B14F-4D97-AF65-F5344CB8AC3E}">
        <p14:creationId xmlns:p14="http://schemas.microsoft.com/office/powerpoint/2010/main" val="439717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ask completed by Team members"/>
          <p:cNvSpPr txBox="1"/>
          <p:nvPr/>
        </p:nvSpPr>
        <p:spPr>
          <a:xfrm>
            <a:off x="1176670" y="390457"/>
            <a:ext cx="22030660"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defTabSz="457200">
              <a:defRPr sz="6200">
                <a:gradFill flip="none" rotWithShape="1">
                  <a:gsLst>
                    <a:gs pos="0">
                      <a:srgbClr val="1E98FD"/>
                    </a:gs>
                    <a:gs pos="100000">
                      <a:srgbClr val="EF1B0B"/>
                    </a:gs>
                  </a:gsLst>
                  <a:lin ang="3960000" scaled="0"/>
                </a:gradFill>
                <a:latin typeface="Arial"/>
                <a:ea typeface="Arial"/>
                <a:cs typeface="Arial"/>
                <a:sym typeface="Arial"/>
              </a:defRPr>
            </a:lvl1pPr>
          </a:lstStyle>
          <a:p>
            <a:pPr algn="ctr"/>
            <a:r>
              <a:rPr sz="8000" dirty="0"/>
              <a:t>Task</a:t>
            </a:r>
            <a:r>
              <a:rPr lang="en-CA" sz="8000" dirty="0"/>
              <a:t>s</a:t>
            </a:r>
            <a:r>
              <a:rPr sz="8000" dirty="0"/>
              <a:t> </a:t>
            </a:r>
            <a:r>
              <a:rPr lang="en-CA" sz="8000" dirty="0"/>
              <a:t>Completed </a:t>
            </a:r>
            <a:r>
              <a:rPr sz="8000" dirty="0"/>
              <a:t>by Team </a:t>
            </a:r>
            <a:r>
              <a:rPr lang="en-CA" sz="8000" dirty="0"/>
              <a:t>M</a:t>
            </a:r>
            <a:r>
              <a:rPr sz="8000" dirty="0"/>
              <a:t>embers</a:t>
            </a:r>
          </a:p>
        </p:txBody>
      </p:sp>
      <p:pic>
        <p:nvPicPr>
          <p:cNvPr id="4" name="Picture 3" descr="Graphical user interface, application, Teams&#10;&#10;Description automatically generated">
            <a:extLst>
              <a:ext uri="{FF2B5EF4-FFF2-40B4-BE49-F238E27FC236}">
                <a16:creationId xmlns:a16="http://schemas.microsoft.com/office/drawing/2014/main" id="{305C1968-B5CE-6B69-268F-51E9796218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5132" y="1724155"/>
            <a:ext cx="17333736" cy="11417687"/>
          </a:xfrm>
          <a:prstGeom prst="rect">
            <a:avLst/>
          </a:prstGeom>
        </p:spPr>
      </p:pic>
    </p:spTree>
    <p:extLst>
      <p:ext uri="{BB962C8B-B14F-4D97-AF65-F5344CB8AC3E}">
        <p14:creationId xmlns:p14="http://schemas.microsoft.com/office/powerpoint/2010/main" val="888174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ask completed by Team members"/>
          <p:cNvSpPr txBox="1"/>
          <p:nvPr/>
        </p:nvSpPr>
        <p:spPr>
          <a:xfrm>
            <a:off x="1176670" y="390457"/>
            <a:ext cx="22030660"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defTabSz="457200">
              <a:defRPr sz="6200">
                <a:gradFill flip="none" rotWithShape="1">
                  <a:gsLst>
                    <a:gs pos="0">
                      <a:srgbClr val="1E98FD"/>
                    </a:gs>
                    <a:gs pos="100000">
                      <a:srgbClr val="EF1B0B"/>
                    </a:gs>
                  </a:gsLst>
                  <a:lin ang="3960000" scaled="0"/>
                </a:gradFill>
                <a:latin typeface="Arial"/>
                <a:ea typeface="Arial"/>
                <a:cs typeface="Arial"/>
                <a:sym typeface="Arial"/>
              </a:defRPr>
            </a:lvl1pPr>
          </a:lstStyle>
          <a:p>
            <a:pPr algn="ctr"/>
            <a:r>
              <a:rPr sz="8000" dirty="0"/>
              <a:t>Task</a:t>
            </a:r>
            <a:r>
              <a:rPr lang="en-CA" sz="8000" dirty="0"/>
              <a:t>s</a:t>
            </a:r>
            <a:r>
              <a:rPr sz="8000" dirty="0"/>
              <a:t> </a:t>
            </a:r>
            <a:r>
              <a:rPr lang="en-CA" sz="8000" dirty="0"/>
              <a:t>Completed </a:t>
            </a:r>
            <a:r>
              <a:rPr sz="8000" dirty="0"/>
              <a:t>by Team </a:t>
            </a:r>
            <a:r>
              <a:rPr lang="en-CA" sz="8000" dirty="0"/>
              <a:t>M</a:t>
            </a:r>
            <a:r>
              <a:rPr sz="8000" dirty="0"/>
              <a:t>embers</a:t>
            </a:r>
          </a:p>
        </p:txBody>
      </p:sp>
      <p:pic>
        <p:nvPicPr>
          <p:cNvPr id="3" name="Picture 2" descr="Graphical user interface, application&#10;&#10;Description automatically generated">
            <a:extLst>
              <a:ext uri="{FF2B5EF4-FFF2-40B4-BE49-F238E27FC236}">
                <a16:creationId xmlns:a16="http://schemas.microsoft.com/office/drawing/2014/main" id="{4F741A58-D3A9-7842-7B1E-0502FB503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3526" y="1797050"/>
            <a:ext cx="17516948" cy="11528493"/>
          </a:xfrm>
          <a:prstGeom prst="rect">
            <a:avLst/>
          </a:prstGeom>
        </p:spPr>
      </p:pic>
    </p:spTree>
    <p:extLst>
      <p:ext uri="{BB962C8B-B14F-4D97-AF65-F5344CB8AC3E}">
        <p14:creationId xmlns:p14="http://schemas.microsoft.com/office/powerpoint/2010/main" val="6763591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ppt/theme/theme2.xml><?xml version="1.0" encoding="utf-8"?>
<a:theme xmlns:a="http://schemas.openxmlformats.org/drawingml/2006/main"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Office Theme 2013 - 2022</Template>
  <TotalTime>294</TotalTime>
  <Words>478</Words>
  <Application>Microsoft Macintosh PowerPoint</Application>
  <PresentationFormat>Custom</PresentationFormat>
  <Paragraphs>70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Graphik Medium</vt:lpstr>
      <vt:lpstr>Helvetica Neue</vt:lpstr>
      <vt:lpstr>Office Theme</vt:lpstr>
      <vt:lpstr>CODE QUALITY BOT FOR GITHUB</vt:lpstr>
      <vt:lpstr>Meeting Statistics</vt:lpstr>
      <vt:lpstr>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Project Status</vt:lpstr>
      <vt:lpstr>New Features</vt:lpstr>
      <vt:lpstr>Learning Outcomes</vt:lpstr>
      <vt:lpstr>Learning Outcomes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QUALITY BOT FOR GITHUB</dc:title>
  <cp:lastModifiedBy>Aadith Shameel</cp:lastModifiedBy>
  <cp:revision>2</cp:revision>
  <dcterms:modified xsi:type="dcterms:W3CDTF">2023-04-09T23:54:13Z</dcterms:modified>
</cp:coreProperties>
</file>