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4"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1797A383-CADF-4270-9C84-A35D42C5A3B8}" type="datetimeFigureOut">
              <a:rPr lang="en-GB" smtClean="0"/>
              <a:t>02/05/2025</a:t>
            </a:fld>
            <a:endParaRPr lang="en-GB"/>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GB"/>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833A4BFD-5756-4E3F-91E2-6C2597342D4A}" type="slidenum">
              <a:rPr lang="en-GB" smtClean="0"/>
              <a:t>‹#›</a:t>
            </a:fld>
            <a:endParaRPr lang="en-GB"/>
          </a:p>
        </p:txBody>
      </p:sp>
    </p:spTree>
    <p:extLst>
      <p:ext uri="{BB962C8B-B14F-4D97-AF65-F5344CB8AC3E}">
        <p14:creationId xmlns:p14="http://schemas.microsoft.com/office/powerpoint/2010/main" val="4256669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97A383-CADF-4270-9C84-A35D42C5A3B8}" type="datetimeFigureOut">
              <a:rPr lang="en-GB" smtClean="0"/>
              <a:t>02/05/2025</a:t>
            </a:fld>
            <a:endParaRPr lang="en-GB"/>
          </a:p>
        </p:txBody>
      </p:sp>
      <p:sp>
        <p:nvSpPr>
          <p:cNvPr id="6" name="Footer Placeholder 5"/>
          <p:cNvSpPr>
            <a:spLocks noGrp="1"/>
          </p:cNvSpPr>
          <p:nvPr>
            <p:ph type="ftr" sz="quarter" idx="11"/>
          </p:nvPr>
        </p:nvSpPr>
        <p:spPr/>
        <p:txBody>
          <a:bodyPr/>
          <a:lstStyle/>
          <a:p>
            <a:endParaRPr lang="en-GB"/>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33A4BFD-5756-4E3F-91E2-6C2597342D4A}" type="slidenum">
              <a:rPr lang="en-GB" smtClean="0"/>
              <a:t>‹#›</a:t>
            </a:fld>
            <a:endParaRPr lang="en-GB"/>
          </a:p>
        </p:txBody>
      </p:sp>
    </p:spTree>
    <p:extLst>
      <p:ext uri="{BB962C8B-B14F-4D97-AF65-F5344CB8AC3E}">
        <p14:creationId xmlns:p14="http://schemas.microsoft.com/office/powerpoint/2010/main" val="1935803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97A383-CADF-4270-9C84-A35D42C5A3B8}" type="datetimeFigureOut">
              <a:rPr lang="en-GB" smtClean="0"/>
              <a:t>02/05/2025</a:t>
            </a:fld>
            <a:endParaRPr lang="en-GB"/>
          </a:p>
        </p:txBody>
      </p:sp>
      <p:sp>
        <p:nvSpPr>
          <p:cNvPr id="5" name="Footer Placeholder 4"/>
          <p:cNvSpPr>
            <a:spLocks noGrp="1"/>
          </p:cNvSpPr>
          <p:nvPr>
            <p:ph type="ftr" sz="quarter" idx="11"/>
          </p:nvPr>
        </p:nvSpPr>
        <p:spPr/>
        <p:txBody>
          <a:bodyPr/>
          <a:lstStyle/>
          <a:p>
            <a:endParaRPr lang="en-GB"/>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33A4BFD-5756-4E3F-91E2-6C2597342D4A}" type="slidenum">
              <a:rPr lang="en-GB" smtClean="0"/>
              <a:t>‹#›</a:t>
            </a:fld>
            <a:endParaRPr lang="en-GB"/>
          </a:p>
        </p:txBody>
      </p:sp>
    </p:spTree>
    <p:extLst>
      <p:ext uri="{BB962C8B-B14F-4D97-AF65-F5344CB8AC3E}">
        <p14:creationId xmlns:p14="http://schemas.microsoft.com/office/powerpoint/2010/main" val="26226937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797A383-CADF-4270-9C84-A35D42C5A3B8}" type="datetimeFigureOut">
              <a:rPr lang="en-GB" smtClean="0"/>
              <a:t>02/05/2025</a:t>
            </a:fld>
            <a:endParaRPr lang="en-GB"/>
          </a:p>
        </p:txBody>
      </p:sp>
      <p:sp>
        <p:nvSpPr>
          <p:cNvPr id="5" name="Footer Placeholder 4"/>
          <p:cNvSpPr>
            <a:spLocks noGrp="1"/>
          </p:cNvSpPr>
          <p:nvPr>
            <p:ph type="ftr" sz="quarter" idx="11"/>
          </p:nvPr>
        </p:nvSpPr>
        <p:spPr/>
        <p:txBody>
          <a:bodyPr/>
          <a:lstStyle/>
          <a:p>
            <a:endParaRPr lang="en-GB"/>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33A4BFD-5756-4E3F-91E2-6C2597342D4A}" type="slidenum">
              <a:rPr lang="en-GB" smtClean="0"/>
              <a:t>‹#›</a:t>
            </a:fld>
            <a:endParaRPr lang="en-GB"/>
          </a:p>
        </p:txBody>
      </p:sp>
    </p:spTree>
    <p:extLst>
      <p:ext uri="{BB962C8B-B14F-4D97-AF65-F5344CB8AC3E}">
        <p14:creationId xmlns:p14="http://schemas.microsoft.com/office/powerpoint/2010/main" val="2674803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97A383-CADF-4270-9C84-A35D42C5A3B8}" type="datetimeFigureOut">
              <a:rPr lang="en-GB" smtClean="0"/>
              <a:t>02/05/2025</a:t>
            </a:fld>
            <a:endParaRPr lang="en-GB"/>
          </a:p>
        </p:txBody>
      </p:sp>
      <p:sp>
        <p:nvSpPr>
          <p:cNvPr id="5" name="Footer Placeholder 4"/>
          <p:cNvSpPr>
            <a:spLocks noGrp="1"/>
          </p:cNvSpPr>
          <p:nvPr>
            <p:ph type="ftr" sz="quarter" idx="11"/>
          </p:nvPr>
        </p:nvSpPr>
        <p:spPr/>
        <p:txBody>
          <a:bodyPr/>
          <a:lstStyle/>
          <a:p>
            <a:endParaRPr lang="en-GB"/>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33A4BFD-5756-4E3F-91E2-6C2597342D4A}" type="slidenum">
              <a:rPr lang="en-GB" smtClean="0"/>
              <a:t>‹#›</a:t>
            </a:fld>
            <a:endParaRPr lang="en-GB"/>
          </a:p>
        </p:txBody>
      </p:sp>
    </p:spTree>
    <p:extLst>
      <p:ext uri="{BB962C8B-B14F-4D97-AF65-F5344CB8AC3E}">
        <p14:creationId xmlns:p14="http://schemas.microsoft.com/office/powerpoint/2010/main" val="3934656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97A383-CADF-4270-9C84-A35D42C5A3B8}" type="datetimeFigureOut">
              <a:rPr lang="en-GB" smtClean="0"/>
              <a:t>02/05/2025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33A4BFD-5756-4E3F-91E2-6C2597342D4A}" type="slidenum">
              <a:rPr lang="en-GB" smtClean="0"/>
              <a:t>‹#›</a:t>
            </a:fld>
            <a:endParaRPr lang="en-GB"/>
          </a:p>
        </p:txBody>
      </p:sp>
    </p:spTree>
    <p:extLst>
      <p:ext uri="{BB962C8B-B14F-4D97-AF65-F5344CB8AC3E}">
        <p14:creationId xmlns:p14="http://schemas.microsoft.com/office/powerpoint/2010/main" val="21464508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797A383-CADF-4270-9C84-A35D42C5A3B8}" type="datetimeFigureOut">
              <a:rPr lang="en-GB" smtClean="0"/>
              <a:t>02/05/2025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33A4BFD-5756-4E3F-91E2-6C2597342D4A}" type="slidenum">
              <a:rPr lang="en-GB" smtClean="0"/>
              <a:t>‹#›</a:t>
            </a:fld>
            <a:endParaRPr lang="en-GB"/>
          </a:p>
        </p:txBody>
      </p:sp>
    </p:spTree>
    <p:extLst>
      <p:ext uri="{BB962C8B-B14F-4D97-AF65-F5344CB8AC3E}">
        <p14:creationId xmlns:p14="http://schemas.microsoft.com/office/powerpoint/2010/main" val="868416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7A383-CADF-4270-9C84-A35D42C5A3B8}" type="datetimeFigureOut">
              <a:rPr lang="en-GB" smtClean="0"/>
              <a:t>02/05/2025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3A4BFD-5756-4E3F-91E2-6C2597342D4A}" type="slidenum">
              <a:rPr lang="en-GB" smtClean="0"/>
              <a:t>‹#›</a:t>
            </a:fld>
            <a:endParaRPr lang="en-GB"/>
          </a:p>
        </p:txBody>
      </p:sp>
    </p:spTree>
    <p:extLst>
      <p:ext uri="{BB962C8B-B14F-4D97-AF65-F5344CB8AC3E}">
        <p14:creationId xmlns:p14="http://schemas.microsoft.com/office/powerpoint/2010/main" val="6497124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7A383-CADF-4270-9C84-A35D42C5A3B8}" type="datetimeFigureOut">
              <a:rPr lang="en-GB" smtClean="0"/>
              <a:t>02/05/2025</a:t>
            </a:fld>
            <a:endParaRPr lang="en-GB"/>
          </a:p>
        </p:txBody>
      </p:sp>
      <p:sp>
        <p:nvSpPr>
          <p:cNvPr id="5" name="Footer Placeholder 4"/>
          <p:cNvSpPr>
            <a:spLocks noGrp="1"/>
          </p:cNvSpPr>
          <p:nvPr>
            <p:ph type="ftr" sz="quarter" idx="11"/>
          </p:nvPr>
        </p:nvSpPr>
        <p:spPr/>
        <p:txBody>
          <a:bodyPr/>
          <a:lstStyle/>
          <a:p>
            <a:endParaRPr lang="en-GB"/>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33A4BFD-5756-4E3F-91E2-6C2597342D4A}" type="slidenum">
              <a:rPr lang="en-GB" smtClean="0"/>
              <a:t>‹#›</a:t>
            </a:fld>
            <a:endParaRPr lang="en-GB"/>
          </a:p>
        </p:txBody>
      </p:sp>
    </p:spTree>
    <p:extLst>
      <p:ext uri="{BB962C8B-B14F-4D97-AF65-F5344CB8AC3E}">
        <p14:creationId xmlns:p14="http://schemas.microsoft.com/office/powerpoint/2010/main" val="2038529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7A383-CADF-4270-9C84-A35D42C5A3B8}" type="datetimeFigureOut">
              <a:rPr lang="en-GB" smtClean="0"/>
              <a:t>02/05/2025</a:t>
            </a:fld>
            <a:endParaRPr lang="en-GB"/>
          </a:p>
        </p:txBody>
      </p:sp>
      <p:sp>
        <p:nvSpPr>
          <p:cNvPr id="5" name="Footer Placeholder 4"/>
          <p:cNvSpPr>
            <a:spLocks noGrp="1"/>
          </p:cNvSpPr>
          <p:nvPr>
            <p:ph type="ftr" sz="quarter" idx="11"/>
          </p:nvPr>
        </p:nvSpPr>
        <p:spPr/>
        <p:txBody>
          <a:bodyPr/>
          <a:lstStyle>
            <a:lvl1pPr>
              <a:defRPr sz="1000" b="1"/>
            </a:lvl1pPr>
          </a:lstStyle>
          <a:p>
            <a:endParaRPr lang="en-GB"/>
          </a:p>
        </p:txBody>
      </p:sp>
      <p:sp>
        <p:nvSpPr>
          <p:cNvPr id="6" name="Slide Number Placeholder 5"/>
          <p:cNvSpPr>
            <a:spLocks noGrp="1"/>
          </p:cNvSpPr>
          <p:nvPr>
            <p:ph type="sldNum" sz="quarter" idx="12"/>
          </p:nvPr>
        </p:nvSpPr>
        <p:spPr/>
        <p:txBody>
          <a:bodyPr/>
          <a:lstStyle/>
          <a:p>
            <a:fld id="{833A4BFD-5756-4E3F-91E2-6C2597342D4A}" type="slidenum">
              <a:rPr lang="en-GB" smtClean="0"/>
              <a:t>‹#›</a:t>
            </a:fld>
            <a:endParaRPr lang="en-GB"/>
          </a:p>
        </p:txBody>
      </p:sp>
    </p:spTree>
    <p:extLst>
      <p:ext uri="{BB962C8B-B14F-4D97-AF65-F5344CB8AC3E}">
        <p14:creationId xmlns:p14="http://schemas.microsoft.com/office/powerpoint/2010/main" val="1263742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97A383-CADF-4270-9C84-A35D42C5A3B8}" type="datetimeFigureOut">
              <a:rPr lang="en-GB" smtClean="0"/>
              <a:t>02/05/2025</a:t>
            </a:fld>
            <a:endParaRPr lang="en-GB"/>
          </a:p>
        </p:txBody>
      </p:sp>
      <p:sp>
        <p:nvSpPr>
          <p:cNvPr id="5" name="Footer Placeholder 4"/>
          <p:cNvSpPr>
            <a:spLocks noGrp="1"/>
          </p:cNvSpPr>
          <p:nvPr>
            <p:ph type="ftr" sz="quarter" idx="11"/>
          </p:nvPr>
        </p:nvSpPr>
        <p:spPr/>
        <p:txBody>
          <a:bodyPr/>
          <a:lstStyle>
            <a:lvl1pPr>
              <a:defRPr sz="1000" b="1"/>
            </a:lvl1pPr>
          </a:lstStyle>
          <a:p>
            <a:endParaRPr lang="en-GB"/>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33A4BFD-5756-4E3F-91E2-6C2597342D4A}" type="slidenum">
              <a:rPr lang="en-GB" smtClean="0"/>
              <a:t>‹#›</a:t>
            </a:fld>
            <a:endParaRPr lang="en-GB"/>
          </a:p>
        </p:txBody>
      </p:sp>
    </p:spTree>
    <p:extLst>
      <p:ext uri="{BB962C8B-B14F-4D97-AF65-F5344CB8AC3E}">
        <p14:creationId xmlns:p14="http://schemas.microsoft.com/office/powerpoint/2010/main" val="336530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97A383-CADF-4270-9C84-A35D42C5A3B8}" type="datetimeFigureOut">
              <a:rPr lang="en-GB" smtClean="0"/>
              <a:t>02/05/2025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3A4BFD-5756-4E3F-91E2-6C2597342D4A}" type="slidenum">
              <a:rPr lang="en-GB" smtClean="0"/>
              <a:t>‹#›</a:t>
            </a:fld>
            <a:endParaRPr lang="en-GB"/>
          </a:p>
        </p:txBody>
      </p:sp>
    </p:spTree>
    <p:extLst>
      <p:ext uri="{BB962C8B-B14F-4D97-AF65-F5344CB8AC3E}">
        <p14:creationId xmlns:p14="http://schemas.microsoft.com/office/powerpoint/2010/main" val="2995890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97A383-CADF-4270-9C84-A35D42C5A3B8}" type="datetimeFigureOut">
              <a:rPr lang="en-GB" smtClean="0"/>
              <a:t>02/05/2025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33A4BFD-5756-4E3F-91E2-6C2597342D4A}" type="slidenum">
              <a:rPr lang="en-GB" smtClean="0"/>
              <a:t>‹#›</a:t>
            </a:fld>
            <a:endParaRPr lang="en-GB"/>
          </a:p>
        </p:txBody>
      </p:sp>
    </p:spTree>
    <p:extLst>
      <p:ext uri="{BB962C8B-B14F-4D97-AF65-F5344CB8AC3E}">
        <p14:creationId xmlns:p14="http://schemas.microsoft.com/office/powerpoint/2010/main" val="3096269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97A383-CADF-4270-9C84-A35D42C5A3B8}" type="datetimeFigureOut">
              <a:rPr lang="en-GB" smtClean="0"/>
              <a:t>02/05/2025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33A4BFD-5756-4E3F-91E2-6C2597342D4A}" type="slidenum">
              <a:rPr lang="en-GB" smtClean="0"/>
              <a:t>‹#›</a:t>
            </a:fld>
            <a:endParaRPr lang="en-GB"/>
          </a:p>
        </p:txBody>
      </p:sp>
    </p:spTree>
    <p:extLst>
      <p:ext uri="{BB962C8B-B14F-4D97-AF65-F5344CB8AC3E}">
        <p14:creationId xmlns:p14="http://schemas.microsoft.com/office/powerpoint/2010/main" val="2989948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7A383-CADF-4270-9C84-A35D42C5A3B8}" type="datetimeFigureOut">
              <a:rPr lang="en-GB" smtClean="0"/>
              <a:t>02/05/2025</a:t>
            </a:fld>
            <a:endParaRPr lang="en-GB"/>
          </a:p>
        </p:txBody>
      </p:sp>
      <p:sp>
        <p:nvSpPr>
          <p:cNvPr id="3" name="Footer Placeholder 2"/>
          <p:cNvSpPr>
            <a:spLocks noGrp="1"/>
          </p:cNvSpPr>
          <p:nvPr>
            <p:ph type="ftr" sz="quarter" idx="11"/>
          </p:nvPr>
        </p:nvSpPr>
        <p:spPr/>
        <p:txBody>
          <a:bodyPr/>
          <a:lstStyle/>
          <a:p>
            <a:endParaRPr lang="en-GB"/>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33A4BFD-5756-4E3F-91E2-6C2597342D4A}" type="slidenum">
              <a:rPr lang="en-GB" smtClean="0"/>
              <a:t>‹#›</a:t>
            </a:fld>
            <a:endParaRPr lang="en-GB"/>
          </a:p>
        </p:txBody>
      </p:sp>
    </p:spTree>
    <p:extLst>
      <p:ext uri="{BB962C8B-B14F-4D97-AF65-F5344CB8AC3E}">
        <p14:creationId xmlns:p14="http://schemas.microsoft.com/office/powerpoint/2010/main" val="607286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97A383-CADF-4270-9C84-A35D42C5A3B8}" type="datetimeFigureOut">
              <a:rPr lang="en-GB" smtClean="0"/>
              <a:t>02/05/2025</a:t>
            </a:fld>
            <a:endParaRPr lang="en-GB"/>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33A4BFD-5756-4E3F-91E2-6C2597342D4A}" type="slidenum">
              <a:rPr lang="en-GB" smtClean="0"/>
              <a:t>‹#›</a:t>
            </a:fld>
            <a:endParaRPr lang="en-GB"/>
          </a:p>
        </p:txBody>
      </p:sp>
    </p:spTree>
    <p:extLst>
      <p:ext uri="{BB962C8B-B14F-4D97-AF65-F5344CB8AC3E}">
        <p14:creationId xmlns:p14="http://schemas.microsoft.com/office/powerpoint/2010/main" val="2580670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97A383-CADF-4270-9C84-A35D42C5A3B8}" type="datetimeFigureOut">
              <a:rPr lang="en-GB" smtClean="0"/>
              <a:t>02/05/2025</a:t>
            </a:fld>
            <a:endParaRPr lang="en-GB"/>
          </a:p>
        </p:txBody>
      </p:sp>
      <p:sp>
        <p:nvSpPr>
          <p:cNvPr id="6" name="Footer Placeholder 5"/>
          <p:cNvSpPr>
            <a:spLocks noGrp="1"/>
          </p:cNvSpPr>
          <p:nvPr>
            <p:ph type="ftr" sz="quarter" idx="11"/>
          </p:nvPr>
        </p:nvSpPr>
        <p:spPr/>
        <p:txBody>
          <a:bodyPr/>
          <a:lstStyle/>
          <a:p>
            <a:endParaRPr lang="en-GB"/>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33A4BFD-5756-4E3F-91E2-6C2597342D4A}" type="slidenum">
              <a:rPr lang="en-GB" smtClean="0"/>
              <a:t>‹#›</a:t>
            </a:fld>
            <a:endParaRPr lang="en-GB"/>
          </a:p>
        </p:txBody>
      </p:sp>
    </p:spTree>
    <p:extLst>
      <p:ext uri="{BB962C8B-B14F-4D97-AF65-F5344CB8AC3E}">
        <p14:creationId xmlns:p14="http://schemas.microsoft.com/office/powerpoint/2010/main" val="542494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1797A383-CADF-4270-9C84-A35D42C5A3B8}" type="datetimeFigureOut">
              <a:rPr lang="en-GB" smtClean="0"/>
              <a:t>02/05/2025</a:t>
            </a:fld>
            <a:endParaRPr lang="en-GB"/>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GB"/>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33A4BFD-5756-4E3F-91E2-6C2597342D4A}" type="slidenum">
              <a:rPr lang="en-GB" smtClean="0"/>
              <a:t>‹#›</a:t>
            </a:fld>
            <a:endParaRPr lang="en-GB"/>
          </a:p>
        </p:txBody>
      </p:sp>
    </p:spTree>
    <p:extLst>
      <p:ext uri="{BB962C8B-B14F-4D97-AF65-F5344CB8AC3E}">
        <p14:creationId xmlns:p14="http://schemas.microsoft.com/office/powerpoint/2010/main" val="148793988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860D-6957-7B84-39F3-1B97A31F5889}"/>
              </a:ext>
            </a:extLst>
          </p:cNvPr>
          <p:cNvSpPr>
            <a:spLocks noGrp="1"/>
          </p:cNvSpPr>
          <p:nvPr>
            <p:ph type="ctrTitle"/>
          </p:nvPr>
        </p:nvSpPr>
        <p:spPr/>
        <p:txBody>
          <a:bodyPr/>
          <a:lstStyle/>
          <a:p>
            <a:r>
              <a:rPr lang="en-US" dirty="0"/>
              <a:t>PRIMITIVE &amp; NON PRIMITIVE</a:t>
            </a:r>
            <a:endParaRPr lang="en-GB" dirty="0"/>
          </a:p>
        </p:txBody>
      </p:sp>
      <p:sp>
        <p:nvSpPr>
          <p:cNvPr id="3" name="Subtitle 2">
            <a:extLst>
              <a:ext uri="{FF2B5EF4-FFF2-40B4-BE49-F238E27FC236}">
                <a16:creationId xmlns:a16="http://schemas.microsoft.com/office/drawing/2014/main" id="{EFA75DF1-8E1E-1179-2AC7-92C2A0CA8C85}"/>
              </a:ext>
            </a:extLst>
          </p:cNvPr>
          <p:cNvSpPr>
            <a:spLocks noGrp="1"/>
          </p:cNvSpPr>
          <p:nvPr>
            <p:ph type="subTitle" idx="1"/>
          </p:nvPr>
        </p:nvSpPr>
        <p:spPr/>
        <p:txBody>
          <a:bodyPr/>
          <a:lstStyle/>
          <a:p>
            <a:endParaRPr lang="en-US" dirty="0"/>
          </a:p>
          <a:p>
            <a:r>
              <a:rPr lang="en-GB" dirty="0"/>
              <a:t>JAVASCRIPT</a:t>
            </a:r>
          </a:p>
        </p:txBody>
      </p:sp>
    </p:spTree>
    <p:extLst>
      <p:ext uri="{BB962C8B-B14F-4D97-AF65-F5344CB8AC3E}">
        <p14:creationId xmlns:p14="http://schemas.microsoft.com/office/powerpoint/2010/main" val="3930920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860D-6957-7B84-39F3-1B97A31F5889}"/>
              </a:ext>
            </a:extLst>
          </p:cNvPr>
          <p:cNvSpPr>
            <a:spLocks noGrp="1"/>
          </p:cNvSpPr>
          <p:nvPr>
            <p:ph type="ctrTitle"/>
          </p:nvPr>
        </p:nvSpPr>
        <p:spPr/>
        <p:txBody>
          <a:bodyPr/>
          <a:lstStyle/>
          <a:p>
            <a:r>
              <a:rPr lang="en-US" dirty="0"/>
              <a:t>In computer programming, data structures are the foundation of any software system. Data structures </a:t>
            </a:r>
            <a:endParaRPr lang="en-GB" dirty="0"/>
          </a:p>
        </p:txBody>
      </p:sp>
      <p:sp>
        <p:nvSpPr>
          <p:cNvPr id="3" name="Subtitle 2">
            <a:extLst>
              <a:ext uri="{FF2B5EF4-FFF2-40B4-BE49-F238E27FC236}">
                <a16:creationId xmlns:a16="http://schemas.microsoft.com/office/drawing/2014/main" id="{EFA75DF1-8E1E-1179-2AC7-92C2A0CA8C85}"/>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121042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E088-A6C4-49E7-94A3-8C489F81F33A}"/>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C5AA63C-EA22-CF47-CA47-DED817291746}"/>
              </a:ext>
            </a:extLst>
          </p:cNvPr>
          <p:cNvSpPr>
            <a:spLocks noGrp="1"/>
          </p:cNvSpPr>
          <p:nvPr>
            <p:ph idx="1"/>
          </p:nvPr>
        </p:nvSpPr>
        <p:spPr/>
        <p:txBody>
          <a:bodyPr/>
          <a:lstStyle/>
          <a:p>
            <a:r>
              <a:rPr lang="en-US" dirty="0"/>
              <a:t>Primitive data structures are those that are predefined by the programming language and cannot be broken down into </a:t>
            </a:r>
            <a:endParaRPr lang="en-GB" dirty="0"/>
          </a:p>
        </p:txBody>
      </p:sp>
    </p:spTree>
    <p:extLst>
      <p:ext uri="{BB962C8B-B14F-4D97-AF65-F5344CB8AC3E}">
        <p14:creationId xmlns:p14="http://schemas.microsoft.com/office/powerpoint/2010/main" val="22579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C1CB-A4B0-626C-DAA8-BDAC9B98AD34}"/>
              </a:ext>
            </a:extLst>
          </p:cNvPr>
          <p:cNvSpPr>
            <a:spLocks noGrp="1"/>
          </p:cNvSpPr>
          <p:nvPr>
            <p:ph type="ctrTitle"/>
          </p:nvPr>
        </p:nvSpPr>
        <p:spPr>
          <a:xfrm>
            <a:off x="1683171" y="2099733"/>
            <a:ext cx="8825658" cy="2677648"/>
          </a:xfrm>
        </p:spPr>
        <p:txBody>
          <a:bodyPr/>
          <a:lstStyle/>
          <a:p>
            <a:r>
              <a:rPr kumimoji="0" lang="en-US" sz="2400" b="1" i="0" u="none" strike="noStrike" kern="1200" cap="none" spc="0" normalizeH="0" baseline="0" noProof="0" dirty="0">
                <a:ln>
                  <a:noFill/>
                </a:ln>
                <a:solidFill>
                  <a:srgbClr val="242424"/>
                </a:solidFill>
                <a:effectLst/>
                <a:uLnTx/>
                <a:uFillTx/>
                <a:latin typeface="source-serif-pro"/>
                <a:ea typeface="+mj-ea"/>
                <a:cs typeface="+mj-cs"/>
              </a:rPr>
              <a:t>Primitive data types</a:t>
            </a:r>
            <a:r>
              <a:rPr kumimoji="0" lang="en-US" sz="2400" b="0" i="0" u="none" strike="noStrike" kern="1200" cap="none" spc="0" normalizeH="0" baseline="0" noProof="0" dirty="0">
                <a:ln>
                  <a:noFill/>
                </a:ln>
                <a:solidFill>
                  <a:srgbClr val="242424"/>
                </a:solidFill>
                <a:effectLst/>
                <a:uLnTx/>
                <a:uFillTx/>
                <a:latin typeface="source-serif-pro"/>
                <a:ea typeface="+mj-ea"/>
                <a:cs typeface="+mj-cs"/>
              </a:rPr>
              <a:t>: The predefined data types provided by the JavaScript language are known as primitive data types. Primitive data types are also known as in-built data types. They are directly stored in memory, and their values are not subject to change once they are assigned. String, Boolean, Number, </a:t>
            </a:r>
            <a:r>
              <a:rPr kumimoji="0" lang="en-US" sz="2400" b="0" i="0" u="none" strike="noStrike" kern="1200" cap="none" spc="0" normalizeH="0" baseline="0" noProof="0" dirty="0" err="1">
                <a:ln>
                  <a:noFill/>
                </a:ln>
                <a:solidFill>
                  <a:srgbClr val="242424"/>
                </a:solidFill>
                <a:effectLst/>
                <a:uLnTx/>
                <a:uFillTx/>
                <a:latin typeface="source-serif-pro"/>
                <a:ea typeface="+mj-ea"/>
                <a:cs typeface="+mj-cs"/>
              </a:rPr>
              <a:t>BigInt</a:t>
            </a:r>
            <a:r>
              <a:rPr kumimoji="0" lang="en-US" sz="2400" b="0" i="0" u="none" strike="noStrike" kern="1200" cap="none" spc="0" normalizeH="0" baseline="0" noProof="0" dirty="0">
                <a:ln>
                  <a:noFill/>
                </a:ln>
                <a:solidFill>
                  <a:srgbClr val="242424"/>
                </a:solidFill>
                <a:effectLst/>
                <a:uLnTx/>
                <a:uFillTx/>
                <a:latin typeface="source-serif-pro"/>
                <a:ea typeface="+mj-ea"/>
                <a:cs typeface="+mj-cs"/>
              </a:rPr>
              <a:t>, Null, Undefined, and Symbol are the six primitive data types available in JavaScript.</a:t>
            </a:r>
            <a:endParaRPr lang="en-GB" dirty="0"/>
          </a:p>
        </p:txBody>
      </p:sp>
    </p:spTree>
    <p:extLst>
      <p:ext uri="{BB962C8B-B14F-4D97-AF65-F5344CB8AC3E}">
        <p14:creationId xmlns:p14="http://schemas.microsoft.com/office/powerpoint/2010/main" val="186490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93C35CC-FA96-407B-C7FD-FC405AD6642F}"/>
              </a:ext>
            </a:extLst>
          </p:cNvPr>
          <p:cNvSpPr>
            <a:spLocks noGrp="1"/>
          </p:cNvSpPr>
          <p:nvPr>
            <p:ph type="ctrTitle"/>
          </p:nvPr>
        </p:nvSpPr>
        <p:spPr>
          <a:xfrm>
            <a:off x="983673" y="817418"/>
            <a:ext cx="9324109" cy="4987637"/>
          </a:xfrm>
        </p:spPr>
        <p:txBody>
          <a:bodyPr/>
          <a:lstStyle/>
          <a:p>
            <a:r>
              <a:rPr lang="en-US" sz="1400" dirty="0">
                <a:latin typeface="Arial Black" panose="020B0A04020102020204" pitchFamily="34" charset="0"/>
              </a:rPr>
              <a:t>1. Number</a:t>
            </a:r>
            <a:br>
              <a:rPr lang="en-US" sz="1400" dirty="0">
                <a:latin typeface="Arial Black" panose="020B0A04020102020204" pitchFamily="34" charset="0"/>
              </a:rPr>
            </a:br>
            <a:r>
              <a:rPr lang="en-US" sz="1400" dirty="0">
                <a:latin typeface="Arial Black" panose="020B0A04020102020204" pitchFamily="34" charset="0"/>
              </a:rPr>
              <a:t>The Number data type includes both integers and floating-point numbers. For example:</a:t>
            </a:r>
            <a:br>
              <a:rPr lang="en-US" sz="1400" dirty="0">
                <a:latin typeface="Arial Black" panose="020B0A04020102020204" pitchFamily="34" charset="0"/>
              </a:rPr>
            </a:br>
            <a:br>
              <a:rPr lang="en-US" sz="1400" dirty="0">
                <a:latin typeface="Arial Black" panose="020B0A04020102020204" pitchFamily="34" charset="0"/>
              </a:rPr>
            </a:br>
            <a:r>
              <a:rPr lang="en-US" sz="1400" dirty="0">
                <a:latin typeface="Arial Black" panose="020B0A04020102020204" pitchFamily="34" charset="0"/>
              </a:rPr>
              <a:t>2. String</a:t>
            </a:r>
            <a:br>
              <a:rPr lang="en-US" sz="1400" dirty="0">
                <a:latin typeface="Arial Black" panose="020B0A04020102020204" pitchFamily="34" charset="0"/>
              </a:rPr>
            </a:br>
            <a:r>
              <a:rPr lang="en-US" sz="1400" dirty="0">
                <a:latin typeface="Arial Black" panose="020B0A04020102020204" pitchFamily="34" charset="0"/>
              </a:rPr>
              <a:t>The String data type represents sequences of characters enclosed in single or double quotes. For example:</a:t>
            </a:r>
            <a:br>
              <a:rPr lang="en-US" sz="1400" dirty="0">
                <a:latin typeface="Arial Black" panose="020B0A04020102020204" pitchFamily="34" charset="0"/>
              </a:rPr>
            </a:br>
            <a:br>
              <a:rPr lang="en-US" sz="1400" dirty="0">
                <a:latin typeface="Arial Black" panose="020B0A04020102020204" pitchFamily="34" charset="0"/>
              </a:rPr>
            </a:br>
            <a:r>
              <a:rPr lang="en-US" sz="1400" dirty="0">
                <a:latin typeface="Arial Black" panose="020B0A04020102020204" pitchFamily="34" charset="0"/>
              </a:rPr>
              <a:t>3. Boolean</a:t>
            </a:r>
            <a:br>
              <a:rPr lang="en-US" sz="1400" dirty="0">
                <a:latin typeface="Arial Black" panose="020B0A04020102020204" pitchFamily="34" charset="0"/>
              </a:rPr>
            </a:br>
            <a:r>
              <a:rPr lang="en-US" sz="1400" dirty="0">
                <a:latin typeface="Arial Black" panose="020B0A04020102020204" pitchFamily="34" charset="0"/>
              </a:rPr>
              <a:t>The Boolean data type has only two possible values: true and false. It’s commonly used for conditional statements and logical operations. For example:</a:t>
            </a:r>
            <a:br>
              <a:rPr lang="en-US" sz="1400" dirty="0">
                <a:latin typeface="Arial Black" panose="020B0A04020102020204" pitchFamily="34" charset="0"/>
              </a:rPr>
            </a:br>
            <a:br>
              <a:rPr lang="en-US" sz="1400" dirty="0">
                <a:latin typeface="Arial Black" panose="020B0A04020102020204" pitchFamily="34" charset="0"/>
              </a:rPr>
            </a:br>
            <a:r>
              <a:rPr lang="en-US" sz="1400" dirty="0">
                <a:latin typeface="Arial Black" panose="020B0A04020102020204" pitchFamily="34" charset="0"/>
              </a:rPr>
              <a:t>4. Undefined</a:t>
            </a:r>
            <a:br>
              <a:rPr lang="en-US" sz="1400" dirty="0">
                <a:latin typeface="Arial Black" panose="020B0A04020102020204" pitchFamily="34" charset="0"/>
              </a:rPr>
            </a:br>
            <a:r>
              <a:rPr lang="en-US" sz="1400" dirty="0">
                <a:latin typeface="Arial Black" panose="020B0A04020102020204" pitchFamily="34" charset="0"/>
              </a:rPr>
              <a:t>The undefined data type represents a variable that has been declared but has not been assigned a value yet. For example:</a:t>
            </a:r>
            <a:br>
              <a:rPr lang="en-US" sz="1400" dirty="0">
                <a:latin typeface="Arial Black" panose="020B0A04020102020204" pitchFamily="34" charset="0"/>
              </a:rPr>
            </a:br>
            <a:br>
              <a:rPr lang="en-US" sz="1400" dirty="0">
                <a:latin typeface="Arial Black" panose="020B0A04020102020204" pitchFamily="34" charset="0"/>
              </a:rPr>
            </a:br>
            <a:r>
              <a:rPr lang="en-US" sz="1400" dirty="0">
                <a:latin typeface="Arial Black" panose="020B0A04020102020204" pitchFamily="34" charset="0"/>
              </a:rPr>
              <a:t>5. Null</a:t>
            </a:r>
            <a:br>
              <a:rPr lang="en-US" sz="1400" dirty="0">
                <a:latin typeface="Arial Black" panose="020B0A04020102020204" pitchFamily="34" charset="0"/>
              </a:rPr>
            </a:br>
            <a:r>
              <a:rPr lang="en-US" sz="1400" dirty="0">
                <a:latin typeface="Arial Black" panose="020B0A04020102020204" pitchFamily="34" charset="0"/>
              </a:rPr>
              <a:t>The null data type is used to indicate the absence of a value or a deliberate non-value. For example:</a:t>
            </a:r>
            <a:br>
              <a:rPr lang="en-US" sz="1400" dirty="0">
                <a:latin typeface="Arial Black" panose="020B0A04020102020204" pitchFamily="34" charset="0"/>
              </a:rPr>
            </a:br>
            <a:br>
              <a:rPr lang="en-US" sz="1400" dirty="0">
                <a:latin typeface="Arial Black" panose="020B0A04020102020204" pitchFamily="34" charset="0"/>
              </a:rPr>
            </a:br>
            <a:endParaRPr lang="en-GB" sz="1400" dirty="0">
              <a:latin typeface="Arial Black" panose="020B0A04020102020204" pitchFamily="34" charset="0"/>
            </a:endParaRPr>
          </a:p>
        </p:txBody>
      </p:sp>
    </p:spTree>
    <p:extLst>
      <p:ext uri="{BB962C8B-B14F-4D97-AF65-F5344CB8AC3E}">
        <p14:creationId xmlns:p14="http://schemas.microsoft.com/office/powerpoint/2010/main" val="2914868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EC1CB-A4B0-626C-DAA8-BDAC9B98AD34}"/>
              </a:ext>
            </a:extLst>
          </p:cNvPr>
          <p:cNvSpPr>
            <a:spLocks noGrp="1"/>
          </p:cNvSpPr>
          <p:nvPr>
            <p:ph type="ctrTitle"/>
          </p:nvPr>
        </p:nvSpPr>
        <p:spPr>
          <a:xfrm>
            <a:off x="1683171" y="1773382"/>
            <a:ext cx="9303484" cy="4253345"/>
          </a:xfrm>
        </p:spPr>
        <p:txBody>
          <a:bodyPr/>
          <a:lstStyle/>
          <a:p>
            <a:r>
              <a:rPr lang="en-US" sz="1400" dirty="0"/>
              <a:t>Non-primitive data types</a:t>
            </a:r>
            <a:br>
              <a:rPr lang="en-US" sz="1400" dirty="0"/>
            </a:br>
            <a:br>
              <a:rPr lang="en-US" sz="1400" dirty="0"/>
            </a:br>
            <a:r>
              <a:rPr lang="en-US" sz="1400" dirty="0"/>
              <a:t>Non-primitive data types: The data types that are derived from the primitive data types of the JavaScript language are known as non-primitive data types. It is also known as “derived data types” or “reference data types.”</a:t>
            </a:r>
            <a:br>
              <a:rPr lang="en-US" sz="1400" dirty="0"/>
            </a:br>
            <a:br>
              <a:rPr lang="en-US" sz="1400" dirty="0"/>
            </a:br>
            <a:r>
              <a:rPr lang="en-US" sz="1400" dirty="0"/>
              <a:t>Non-Primitive: Objects (arrays, functions) are also called object references.</a:t>
            </a:r>
            <a:br>
              <a:rPr lang="en-US" sz="1400" dirty="0"/>
            </a:br>
            <a:br>
              <a:rPr lang="en-US" sz="1400" dirty="0"/>
            </a:br>
            <a:r>
              <a:rPr lang="en-US" sz="1400" dirty="0"/>
              <a:t>1. Object</a:t>
            </a:r>
            <a:br>
              <a:rPr lang="en-US" sz="1400" dirty="0"/>
            </a:br>
            <a:r>
              <a:rPr lang="en-US" sz="1400" dirty="0"/>
              <a:t>The Object data type is a versatile container that can hold key-value pairs, making it suitable for complex data structures. Objects can store functions and other objects, making them a fundamental part of JavaScript. For example:</a:t>
            </a:r>
            <a:br>
              <a:rPr lang="en-US" sz="1400" dirty="0"/>
            </a:br>
            <a:br>
              <a:rPr lang="en-US" sz="1400" dirty="0"/>
            </a:br>
            <a:r>
              <a:rPr lang="en-US" sz="1400" dirty="0"/>
              <a:t>2. Array</a:t>
            </a:r>
            <a:br>
              <a:rPr lang="en-US" sz="1400" dirty="0"/>
            </a:br>
            <a:r>
              <a:rPr lang="en-US" sz="1400" dirty="0"/>
              <a:t>The Array data type is a specialized form of an object used to store ordered lists of values. Arrays can store elements of different data types and are accessed by numerical indices. For example:</a:t>
            </a:r>
            <a:br>
              <a:rPr lang="en-US" sz="1400" dirty="0"/>
            </a:br>
            <a:br>
              <a:rPr lang="en-US" sz="1400" dirty="0"/>
            </a:br>
            <a:r>
              <a:rPr lang="en-US" sz="1400" dirty="0"/>
              <a:t>3. Function</a:t>
            </a:r>
            <a:br>
              <a:rPr lang="en-US" sz="1400" dirty="0"/>
            </a:br>
            <a:r>
              <a:rPr lang="en-US" sz="1400" dirty="0"/>
              <a:t>Functions are also objects in JavaScript. They can be assigned to variables, passed as arguments, or returned from other functions. For example:</a:t>
            </a:r>
            <a:br>
              <a:rPr lang="en-US" sz="1400" dirty="0"/>
            </a:br>
            <a:br>
              <a:rPr lang="en-US" sz="1400" dirty="0"/>
            </a:br>
            <a:r>
              <a:rPr lang="en-US" sz="1400" dirty="0"/>
              <a:t>4. Date</a:t>
            </a:r>
            <a:br>
              <a:rPr lang="en-US" sz="1400" dirty="0"/>
            </a:br>
            <a:r>
              <a:rPr lang="en-US" sz="1400" dirty="0"/>
              <a:t>The Date data type represents dates and times and provides methods for working with them. For example:</a:t>
            </a:r>
            <a:br>
              <a:rPr lang="en-US" sz="1400" dirty="0"/>
            </a:br>
            <a:endParaRPr lang="en-GB" sz="1400" dirty="0"/>
          </a:p>
        </p:txBody>
      </p:sp>
    </p:spTree>
    <p:extLst>
      <p:ext uri="{BB962C8B-B14F-4D97-AF65-F5344CB8AC3E}">
        <p14:creationId xmlns:p14="http://schemas.microsoft.com/office/powerpoint/2010/main" val="3602843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C5802-0B8A-8018-EB09-BD9CFD10E319}"/>
              </a:ext>
            </a:extLst>
          </p:cNvPr>
          <p:cNvSpPr>
            <a:spLocks noGrp="1"/>
          </p:cNvSpPr>
          <p:nvPr>
            <p:ph type="ctrTitle"/>
          </p:nvPr>
        </p:nvSpPr>
        <p:spPr>
          <a:xfrm>
            <a:off x="858982" y="540327"/>
            <a:ext cx="10432473" cy="3117273"/>
          </a:xfrm>
        </p:spPr>
        <p:txBody>
          <a:bodyPr/>
          <a:lstStyle/>
          <a:p>
            <a:r>
              <a:rPr lang="en-US" sz="1400" dirty="0"/>
              <a:t>Key Differences</a:t>
            </a:r>
            <a:br>
              <a:rPr lang="en-US" sz="1400" dirty="0"/>
            </a:br>
            <a:br>
              <a:rPr lang="en-US" sz="1400" dirty="0"/>
            </a:br>
            <a:br>
              <a:rPr lang="en-US" sz="1400" dirty="0"/>
            </a:br>
            <a:r>
              <a:rPr lang="en-US" sz="1400" dirty="0"/>
              <a:t>Mutability: Primitive data types are immutable, meaning their values cannot be changed once assigned. Non-primitive data types are mutable and can be modified.</a:t>
            </a:r>
            <a:br>
              <a:rPr lang="en-US" sz="1400" dirty="0"/>
            </a:br>
            <a:br>
              <a:rPr lang="en-US" sz="1400" dirty="0"/>
            </a:br>
            <a:r>
              <a:rPr lang="en-US" sz="1400" dirty="0"/>
              <a:t>Storage: Primitive data types are stored directly in memory, whereas non-primitive data types are stored as references to their values in memory.</a:t>
            </a:r>
            <a:br>
              <a:rPr lang="en-US" sz="1400" dirty="0"/>
            </a:br>
            <a:br>
              <a:rPr lang="en-US" sz="1400" dirty="0"/>
            </a:br>
            <a:r>
              <a:rPr lang="en-US" sz="1400" dirty="0"/>
              <a:t>Comparison: Primitive data types are compared by value, while non-primitive data types are compared by reference.</a:t>
            </a:r>
            <a:br>
              <a:rPr lang="en-US" sz="1400" dirty="0"/>
            </a:br>
            <a:br>
              <a:rPr lang="en-US" sz="1400" dirty="0"/>
            </a:br>
            <a:r>
              <a:rPr lang="en-US" sz="1400" dirty="0"/>
              <a:t>Examples: Numbers, strings, and </a:t>
            </a:r>
            <a:r>
              <a:rPr lang="en-US" sz="1400" dirty="0" err="1"/>
              <a:t>booleans</a:t>
            </a:r>
            <a:r>
              <a:rPr lang="en-US" sz="1400" dirty="0"/>
              <a:t> are examples of primitive data types, while objects, arrays, and functions are examples of non-primitive data types.</a:t>
            </a:r>
            <a:endParaRPr lang="en-GB" sz="1400" dirty="0"/>
          </a:p>
        </p:txBody>
      </p:sp>
    </p:spTree>
    <p:extLst>
      <p:ext uri="{BB962C8B-B14F-4D97-AF65-F5344CB8AC3E}">
        <p14:creationId xmlns:p14="http://schemas.microsoft.com/office/powerpoint/2010/main" val="849111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15344-13D1-FD72-EA01-93087560846A}"/>
              </a:ext>
            </a:extLst>
          </p:cNvPr>
          <p:cNvSpPr>
            <a:spLocks noGrp="1"/>
          </p:cNvSpPr>
          <p:nvPr>
            <p:ph type="ctrTitle"/>
          </p:nvPr>
        </p:nvSpPr>
        <p:spPr>
          <a:xfrm>
            <a:off x="1154955" y="1787236"/>
            <a:ext cx="9194390" cy="3103419"/>
          </a:xfrm>
        </p:spPr>
        <p:txBody>
          <a:bodyPr/>
          <a:lstStyle/>
          <a:p>
            <a:r>
              <a:rPr lang="en-US" sz="2000" b="1" dirty="0"/>
              <a:t>Conclusion</a:t>
            </a:r>
            <a:br>
              <a:rPr lang="en-US" sz="1600" dirty="0"/>
            </a:br>
            <a:br>
              <a:rPr lang="en-US" sz="1600" dirty="0"/>
            </a:br>
            <a:r>
              <a:rPr lang="en-US" sz="1600" dirty="0"/>
              <a:t>Effective JavaScript programming requires a thorough understanding of primitive and non-primitive data types. It aids in your decision-making regarding the storage and manipulation of data in your applications, ensuring their accurate and effective operation. You can write more reliable and effective JavaScript code by mastering both types because they each have specific roles and use cases.</a:t>
            </a:r>
            <a:br>
              <a:rPr lang="en-US" sz="1600" dirty="0"/>
            </a:br>
            <a:br>
              <a:rPr lang="en-US" sz="1600" dirty="0"/>
            </a:br>
            <a:endParaRPr lang="en-GB" sz="1600" dirty="0"/>
          </a:p>
        </p:txBody>
      </p:sp>
    </p:spTree>
    <p:extLst>
      <p:ext uri="{BB962C8B-B14F-4D97-AF65-F5344CB8AC3E}">
        <p14:creationId xmlns:p14="http://schemas.microsoft.com/office/powerpoint/2010/main" val="3258617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2D1F5-F48D-A5CA-D008-FF8DF113C47C}"/>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9A6F86F6-71D3-878D-F3CB-42666EC5B7AF}"/>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285733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569</TotalTime>
  <Words>635</Words>
  <Application>Microsoft Office PowerPoint</Application>
  <PresentationFormat>Widescreen</PresentationFormat>
  <Paragraphs>10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Arial Black</vt:lpstr>
      <vt:lpstr>Century Gothic</vt:lpstr>
      <vt:lpstr>source-serif-pro</vt:lpstr>
      <vt:lpstr>Wingdings 3</vt:lpstr>
      <vt:lpstr>Ion Boardroom</vt:lpstr>
      <vt:lpstr>PRIMITIVE &amp; NON PRIMITIVE</vt:lpstr>
      <vt:lpstr>In computer programming, data structures are the foundation of any software system. Data structures </vt:lpstr>
      <vt:lpstr>PowerPoint Presentation</vt:lpstr>
      <vt:lpstr>Primitive data types: The predefined data types provided by the JavaScript language are known as primitive data types. Primitive data types are also known as in-built data types. They are directly stored in memory, and their values are not subject to change once they are assigned. String, Boolean, Number, BigInt, Null, Undefined, and Symbol are the six primitive data types available in JavaScript.</vt:lpstr>
      <vt:lpstr>1. Number The Number data type includes both integers and floating-point numbers. For example:  2. String The String data type represents sequences of characters enclosed in single or double quotes. For example:  3. Boolean The Boolean data type has only two possible values: true and false. It’s commonly used for conditional statements and logical operations. For example:  4. Undefined The undefined data type represents a variable that has been declared but has not been assigned a value yet. For example:  5. Null The null data type is used to indicate the absence of a value or a deliberate non-value. For example:  </vt:lpstr>
      <vt:lpstr>Non-primitive data types  Non-primitive data types: The data types that are derived from the primitive data types of the JavaScript language are known as non-primitive data types. It is also known as “derived data types” or “reference data types.”  Non-Primitive: Objects (arrays, functions) are also called object references.  1. Object The Object data type is a versatile container that can hold key-value pairs, making it suitable for complex data structures. Objects can store functions and other objects, making them a fundamental part of JavaScript. For example:  2. Array The Array data type is a specialized form of an object used to store ordered lists of values. Arrays can store elements of different data types and are accessed by numerical indices. For example:  3. Function Functions are also objects in JavaScript. They can be assigned to variables, passed as arguments, or returned from other functions. For example:  4. Date The Date data type represents dates and times and provides methods for working with them. For example: </vt:lpstr>
      <vt:lpstr>Key Differences   Mutability: Primitive data types are immutable, meaning their values cannot be changed once assigned. Non-primitive data types are mutable and can be modified.  Storage: Primitive data types are stored directly in memory, whereas non-primitive data types are stored as references to their values in memory.  Comparison: Primitive data types are compared by value, while non-primitive data types are compared by reference.  Examples: Numbers, strings, and booleans are examples of primitive data types, while objects, arrays, and functions are examples of non-primitive data types.</vt:lpstr>
      <vt:lpstr>Conclusion  Effective JavaScript programming requires a thorough understanding of primitive and non-primitive data types. It aids in your decision-making regarding the storage and manipulation of data in your applications, ensuring their accurate and effective operation. You can write more reliable and effective JavaScript code by mastering both types because they each have specific roles and use cases.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Ezekiel</dc:creator>
  <cp:lastModifiedBy>John Ezekiel</cp:lastModifiedBy>
  <cp:revision>3</cp:revision>
  <dcterms:created xsi:type="dcterms:W3CDTF">2025-05-02T07:26:32Z</dcterms:created>
  <dcterms:modified xsi:type="dcterms:W3CDTF">2025-05-02T16:56:31Z</dcterms:modified>
</cp:coreProperties>
</file>