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B62LVtl60Hp2emUZbofB4lPXa6f92g2e?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45657" y="2183843"/>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MD ALAGESHWARAN</a:t>
            </a:r>
            <a:endParaRPr spc="15" dirty="0"/>
          </a:p>
        </p:txBody>
      </p:sp>
      <p:sp>
        <p:nvSpPr>
          <p:cNvPr id="8" name="object 8"/>
          <p:cNvSpPr txBox="1"/>
          <p:nvPr/>
        </p:nvSpPr>
        <p:spPr>
          <a:xfrm>
            <a:off x="7543800" y="278910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42704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24448"/>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err="1" smtClean="0">
                <a:solidFill>
                  <a:srgbClr val="006FC0"/>
                </a:solidFill>
                <a:uFill>
                  <a:solidFill>
                    <a:srgbClr val="006FC0"/>
                  </a:solidFill>
                </a:uFill>
                <a:latin typeface="Trebuchet MS"/>
                <a:cs typeface="Trebuchet MS"/>
                <a:hlinkClick r:id="rId3"/>
              </a:rPr>
              <a:t>Demo</a:t>
            </a:r>
            <a:r>
              <a:rPr sz="2000" u="heavy" spc="25" dirty="0" err="1" smtClean="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object 7"/>
          <p:cNvSpPr txBox="1"/>
          <p:nvPr/>
        </p:nvSpPr>
        <p:spPr>
          <a:xfrm>
            <a:off x="533400" y="1277783"/>
            <a:ext cx="11528425" cy="2813591"/>
          </a:xfrm>
          <a:prstGeom prst="rect">
            <a:avLst/>
          </a:prstGeom>
        </p:spPr>
        <p:txBody>
          <a:bodyPr vert="horz" wrap="square" lIns="0" tIns="12700" rIns="0" bIns="0" rtlCol="0">
            <a:spAutoFit/>
          </a:bodyPr>
          <a:lstStyle/>
          <a:p>
            <a:r>
              <a:rPr lang="en-US" sz="1400" b="1" dirty="0" smtClean="0">
                <a:latin typeface="Trebuchet MS" panose="020B0603020202020204" pitchFamily="34" charset="0"/>
              </a:rPr>
              <a:t>In Addition To Evaluating The Model's Performance Using Traditional Evaluation Metrics, Such As Accuracy And Precision, It's Also Valuable To Analyze The Output Generated By Different Decoding Strategies, Such As Greedy Search And Beam Search. Let's Incorporate The Analysis Of These Outputs Into The Model's Result:</a:t>
            </a:r>
          </a:p>
          <a:p>
            <a:endParaRPr lang="en-US" sz="1400" b="1" dirty="0" smtClean="0">
              <a:latin typeface="Trebuchet MS" panose="020B0603020202020204" pitchFamily="34" charset="0"/>
            </a:endParaRPr>
          </a:p>
          <a:p>
            <a:r>
              <a:rPr lang="en-US" sz="1400" b="1" dirty="0" smtClean="0">
                <a:latin typeface="Trebuchet MS" panose="020B0603020202020204" pitchFamily="34" charset="0"/>
              </a:rPr>
              <a:t>Greedy Search: The Greedy Search Decoding Strategy Generates Sequences By Greedily Selecting The Most Likely Word At Each Step Of Decoding. In The Provided Examples, The Greedy Search Outputs Concise And Grammatically Correct Sentences That Capture The Essence Of The Input Sentiment. For Instance, "Overall The Product Is Okay" Is Appropriately Summarized Without Unnecessary Repetition Or Verbosity.</a:t>
            </a:r>
          </a:p>
          <a:p>
            <a:endParaRPr lang="en-US" sz="1400" b="1" dirty="0" smtClean="0">
              <a:latin typeface="Trebuchet MS" panose="020B0603020202020204" pitchFamily="34" charset="0"/>
            </a:endParaRPr>
          </a:p>
          <a:p>
            <a:r>
              <a:rPr lang="en-US" sz="1400" b="1" dirty="0" smtClean="0">
                <a:latin typeface="Trebuchet MS" panose="020B0603020202020204" pitchFamily="34" charset="0"/>
              </a:rPr>
              <a:t>Beam Search: Beam Search, On The Other Hand, Explores Multiple Potential Sequences Simultaneously, Maintaining A Fixed Number Of Candidates (Or "Beams") At Each Decoding Step. However, In The Provided Examples, The Beam Search Outputs Exhibit Some Repetitive Patterns, Such As The Repetition Of "For The Price Paid." While The Beam Search Outputs May Contain Additional Context, They Also Tend To Introduce Redundancy And Lack The Conciseness Of The Greedy Search Outputs.</a:t>
            </a:r>
            <a:endParaRPr lang="en-US" sz="1400" b="1" dirty="0">
              <a:latin typeface="Trebuchet MS" panose="020B0603020202020204" pitchFamily="34" charset="0"/>
            </a:endParaRPr>
          </a:p>
        </p:txBody>
      </p:sp>
      <p:pic>
        <p:nvPicPr>
          <p:cNvPr id="11" name="Picture 10"/>
          <p:cNvPicPr>
            <a:picLocks noChangeAspect="1"/>
          </p:cNvPicPr>
          <p:nvPr/>
        </p:nvPicPr>
        <p:blipFill>
          <a:blip r:embed="rId4"/>
          <a:stretch>
            <a:fillRect/>
          </a:stretch>
        </p:blipFill>
        <p:spPr>
          <a:xfrm>
            <a:off x="2498321" y="4389468"/>
            <a:ext cx="8097380" cy="2057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77847" y="2310383"/>
            <a:ext cx="8972550" cy="1446550"/>
          </a:xfrm>
          <a:prstGeom prst="rect">
            <a:avLst/>
          </a:prstGeom>
          <a:noFill/>
        </p:spPr>
        <p:txBody>
          <a:bodyPr wrap="square" rtlCol="0">
            <a:spAutoFit/>
          </a:bodyPr>
          <a:lstStyle/>
          <a:p>
            <a:pPr algn="ctr"/>
            <a:r>
              <a:rPr lang="en-US" sz="4400" b="1" dirty="0" smtClean="0">
                <a:latin typeface="Trebuchet MS" panose="020B0603020202020204" pitchFamily="34" charset="0"/>
              </a:rPr>
              <a:t>LANGUAGE MODELLING</a:t>
            </a:r>
          </a:p>
          <a:p>
            <a:pPr algn="ctr"/>
            <a:r>
              <a:rPr lang="en-US" sz="4400" b="1" dirty="0" smtClean="0">
                <a:latin typeface="Trebuchet MS" panose="020B0603020202020204" pitchFamily="34" charset="0"/>
              </a:rPr>
              <a:t>USING NLP</a:t>
            </a:r>
            <a:endParaRPr lang="en-US" sz="44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281114" y="1463100"/>
            <a:ext cx="7472486" cy="3539430"/>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latin typeface="Trebuchet MS" panose="020B0603020202020204" pitchFamily="34" charset="0"/>
              </a:rPr>
              <a:t>INTRODUCTION</a:t>
            </a:r>
          </a:p>
          <a:p>
            <a:pPr marL="457200" indent="-457200">
              <a:buFont typeface="Arial" panose="020B0604020202020204" pitchFamily="34" charset="0"/>
              <a:buChar char="•"/>
            </a:pPr>
            <a:r>
              <a:rPr lang="en-US" sz="3200" b="1" dirty="0" smtClean="0">
                <a:latin typeface="Trebuchet MS" panose="020B0603020202020204" pitchFamily="34" charset="0"/>
              </a:rPr>
              <a:t>DATA EXPLORATION</a:t>
            </a:r>
          </a:p>
          <a:p>
            <a:pPr marL="457200" indent="-457200">
              <a:buFont typeface="Arial" panose="020B0604020202020204" pitchFamily="34" charset="0"/>
              <a:buChar char="•"/>
            </a:pPr>
            <a:r>
              <a:rPr lang="en-US" sz="3200" b="1" dirty="0" smtClean="0">
                <a:latin typeface="Trebuchet MS" panose="020B0603020202020204" pitchFamily="34" charset="0"/>
              </a:rPr>
              <a:t>PREPROCESSING</a:t>
            </a:r>
          </a:p>
          <a:p>
            <a:pPr marL="457200" indent="-457200">
              <a:buFont typeface="Arial" panose="020B0604020202020204" pitchFamily="34" charset="0"/>
              <a:buChar char="•"/>
            </a:pPr>
            <a:r>
              <a:rPr lang="en-US" sz="3200" b="1" dirty="0" smtClean="0">
                <a:latin typeface="Trebuchet MS" panose="020B0603020202020204" pitchFamily="34" charset="0"/>
              </a:rPr>
              <a:t>MODEL DEVELOPMENT</a:t>
            </a:r>
          </a:p>
          <a:p>
            <a:pPr marL="457200" indent="-457200">
              <a:buFont typeface="Arial" panose="020B0604020202020204" pitchFamily="34" charset="0"/>
              <a:buChar char="•"/>
            </a:pPr>
            <a:r>
              <a:rPr lang="en-US" sz="3200" b="1" dirty="0" smtClean="0">
                <a:latin typeface="Trebuchet MS" panose="020B0603020202020204" pitchFamily="34" charset="0"/>
              </a:rPr>
              <a:t>MODEL EVALUATION</a:t>
            </a:r>
          </a:p>
          <a:p>
            <a:pPr marL="457200" indent="-457200">
              <a:buFont typeface="Arial" panose="020B0604020202020204" pitchFamily="34" charset="0"/>
              <a:buChar char="•"/>
            </a:pPr>
            <a:r>
              <a:rPr lang="en-US" sz="3200" b="1" dirty="0" smtClean="0">
                <a:latin typeface="Trebuchet MS" panose="020B0603020202020204" pitchFamily="34" charset="0"/>
              </a:rPr>
              <a:t>PREDICTION MECHANISMS</a:t>
            </a:r>
          </a:p>
          <a:p>
            <a:pPr marL="457200" indent="-457200">
              <a:buFont typeface="Arial" panose="020B0604020202020204" pitchFamily="34" charset="0"/>
              <a:buChar char="•"/>
            </a:pPr>
            <a:r>
              <a:rPr lang="en-US" sz="3200" b="1" dirty="0" smtClean="0">
                <a:latin typeface="Trebuchet MS" panose="020B0603020202020204" pitchFamily="34" charset="0"/>
              </a:rPr>
              <a:t>DOCUMENTATION AND REPORTING</a:t>
            </a:r>
            <a:endParaRPr lang="en-US" sz="32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46702" y="1518529"/>
            <a:ext cx="7472486" cy="4093428"/>
          </a:xfrm>
          <a:prstGeom prst="rect">
            <a:avLst/>
          </a:prstGeom>
          <a:noFill/>
        </p:spPr>
        <p:txBody>
          <a:bodyPr wrap="square" rtlCol="0">
            <a:spAutoFit/>
          </a:bodyPr>
          <a:lstStyle/>
          <a:p>
            <a:r>
              <a:rPr lang="en-US" sz="2000" b="1" dirty="0" smtClean="0">
                <a:latin typeface="Trebuchet MS" panose="020B0603020202020204" pitchFamily="34" charset="0"/>
              </a:rPr>
              <a:t>With The Exponential Growth Of E-commerce Platforms Like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Understanding Customer Sentiment Has Become Paramount For Businesses Aiming To Enhance Customer Satisfaction And Improve Product Offerings. However, Manually Analyzing A Vast Number Of Product Reviews Is Time-consuming And Impractical. Therefore, There Is A Need For Automated Sentiment Analysis Solutions Leveraging Natural Language Processing (NLP) Techniques To Efficiently Extract Insights From Large-scale Text Data. This Project Aims To Address This Challenge By Developing A Deep Learning-based Model For Sentiment Analysis Of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Product Reviews, Providing Businesses With Actionable Insights Derived From Customer Feedback.</a:t>
            </a:r>
            <a:endParaRPr lang="en-US" sz="36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1857375"/>
            <a:ext cx="7472486" cy="3477875"/>
          </a:xfrm>
          <a:prstGeom prst="rect">
            <a:avLst/>
          </a:prstGeom>
          <a:noFill/>
        </p:spPr>
        <p:txBody>
          <a:bodyPr wrap="square" rtlCol="0">
            <a:spAutoFit/>
          </a:bodyPr>
          <a:lstStyle/>
          <a:p>
            <a:r>
              <a:rPr lang="en-US" sz="2000" b="1" dirty="0" smtClean="0">
                <a:latin typeface="Trebuchet MS" panose="020B0603020202020204" pitchFamily="34" charset="0"/>
              </a:rPr>
              <a:t>This Project Aims To Develop A Deep Learning Model For Sentiment Analysis Of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Product Reviews Using Natural Language Processing (NLP) Techniques. By Automating The Analysis Of Large Volumes Of Text Data, The Model Will Provide Businesses With Actionable Insights Derived From Customer Feedback. Key Steps Include Data Collection, Preprocessing, Model Development, Evaluation, And Prediction. Ultimately, The Project Seeks To Demonstrate The Practical Application Of NLP In Extracting Valuable Insights To Enhance Product Offerings And Improve Customer Satisfaction On E-commerce Platforms.</a:t>
            </a:r>
            <a:endParaRPr lang="en-US" sz="20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838200" y="1444588"/>
            <a:ext cx="8972550" cy="5016758"/>
          </a:xfrm>
          <a:prstGeom prst="rect">
            <a:avLst/>
          </a:prstGeom>
          <a:noFill/>
        </p:spPr>
        <p:txBody>
          <a:bodyPr wrap="square" rtlCol="0">
            <a:spAutoFit/>
          </a:bodyPr>
          <a:lstStyle/>
          <a:p>
            <a:r>
              <a:rPr lang="en-US" sz="1600" b="1" dirty="0" err="1" smtClean="0">
                <a:latin typeface="Trebuchet MS" panose="020B0603020202020204" pitchFamily="34" charset="0"/>
              </a:rPr>
              <a:t>Shopee</a:t>
            </a:r>
            <a:r>
              <a:rPr lang="en-US" sz="1600" b="1" dirty="0" smtClean="0">
                <a:latin typeface="Trebuchet MS" panose="020B0603020202020204" pitchFamily="34" charset="0"/>
              </a:rPr>
              <a:t>:</a:t>
            </a:r>
          </a:p>
          <a:p>
            <a:pPr marL="742950" lvl="1" indent="-285750">
              <a:buFont typeface="Arial" panose="020B0604020202020204" pitchFamily="34" charset="0"/>
              <a:buChar char="•"/>
            </a:pPr>
            <a:r>
              <a:rPr lang="en-US" sz="1600" b="1" dirty="0" err="1" smtClean="0">
                <a:latin typeface="Trebuchet MS" panose="020B0603020202020204" pitchFamily="34" charset="0"/>
              </a:rPr>
              <a:t>Shopee's</a:t>
            </a:r>
            <a:r>
              <a:rPr lang="en-US" sz="1600" b="1" dirty="0" smtClean="0">
                <a:latin typeface="Trebuchet MS" panose="020B0603020202020204" pitchFamily="34" charset="0"/>
              </a:rPr>
              <a:t> Product Managers And Business Analysts Can Use The Insights Derived From The Sentiment Analysis To Understand Customer Perceptions Of Specific Products Or Brands.</a:t>
            </a:r>
          </a:p>
          <a:p>
            <a:pPr marL="742950" lvl="1" indent="-285750">
              <a:buFont typeface="Arial" panose="020B0604020202020204" pitchFamily="34" charset="0"/>
              <a:buChar char="•"/>
            </a:pPr>
            <a:r>
              <a:rPr lang="en-US" sz="1600" b="1" dirty="0" smtClean="0">
                <a:latin typeface="Trebuchet MS" panose="020B0603020202020204" pitchFamily="34" charset="0"/>
              </a:rPr>
              <a:t>Marketing Teams Can Tailor Their Strategies Based On The Sentiments Expressed By Customers, Potentially Adjusting Advertising Campaigns Or Product Promotions.</a:t>
            </a:r>
          </a:p>
          <a:p>
            <a:r>
              <a:rPr lang="en-US" sz="1600" b="1" dirty="0" smtClean="0">
                <a:latin typeface="Trebuchet MS" panose="020B0603020202020204" pitchFamily="34" charset="0"/>
              </a:rPr>
              <a:t>Sellers/Brands On </a:t>
            </a:r>
            <a:r>
              <a:rPr lang="en-US" sz="1600" b="1" dirty="0" err="1" smtClean="0">
                <a:latin typeface="Trebuchet MS" panose="020B0603020202020204" pitchFamily="34" charset="0"/>
              </a:rPr>
              <a:t>Shopee</a:t>
            </a:r>
            <a:r>
              <a:rPr lang="en-US" sz="1600" b="1" dirty="0" smtClean="0">
                <a:latin typeface="Trebuchet MS" panose="020B0603020202020204" pitchFamily="34" charset="0"/>
              </a:rPr>
              <a:t>:</a:t>
            </a:r>
          </a:p>
          <a:p>
            <a:pPr marL="742950" lvl="1" indent="-285750">
              <a:buFont typeface="Arial" panose="020B0604020202020204" pitchFamily="34" charset="0"/>
              <a:buChar char="•"/>
            </a:pPr>
            <a:r>
              <a:rPr lang="en-US" sz="1600" b="1" dirty="0" smtClean="0">
                <a:latin typeface="Trebuchet MS" panose="020B0603020202020204" pitchFamily="34" charset="0"/>
              </a:rPr>
              <a:t>Individual Sellers Or Brands Operating On The </a:t>
            </a:r>
            <a:r>
              <a:rPr lang="en-US" sz="1600" b="1" dirty="0" err="1" smtClean="0">
                <a:latin typeface="Trebuchet MS" panose="020B0603020202020204" pitchFamily="34" charset="0"/>
              </a:rPr>
              <a:t>Shopee</a:t>
            </a:r>
            <a:r>
              <a:rPr lang="en-US" sz="1600" b="1" dirty="0" smtClean="0">
                <a:latin typeface="Trebuchet MS" panose="020B0603020202020204" pitchFamily="34" charset="0"/>
              </a:rPr>
              <a:t> Platform Can Benefit From Understanding Customer Sentiment Towards Their Products.</a:t>
            </a:r>
          </a:p>
          <a:p>
            <a:pPr marL="742950" lvl="1" indent="-285750">
              <a:buFont typeface="Arial" panose="020B0604020202020204" pitchFamily="34" charset="0"/>
              <a:buChar char="•"/>
            </a:pPr>
            <a:r>
              <a:rPr lang="en-US" sz="1600" b="1" dirty="0" smtClean="0">
                <a:latin typeface="Trebuchet MS" panose="020B0603020202020204" pitchFamily="34" charset="0"/>
              </a:rPr>
              <a:t>They Can Use The Insights To Improve Product Features, Packaging, Pricing, Or Customer Service, Thereby Enhancing Customer Satisfaction And Loyalty.</a:t>
            </a:r>
          </a:p>
          <a:p>
            <a:r>
              <a:rPr lang="en-US" sz="1600" b="1" dirty="0" err="1" smtClean="0">
                <a:latin typeface="Trebuchet MS" panose="020B0603020202020204" pitchFamily="34" charset="0"/>
              </a:rPr>
              <a:t>Shopee</a:t>
            </a:r>
            <a:r>
              <a:rPr lang="en-US" sz="1600" b="1" dirty="0" smtClean="0">
                <a:latin typeface="Trebuchet MS" panose="020B0603020202020204" pitchFamily="34" charset="0"/>
              </a:rPr>
              <a:t> Customers:</a:t>
            </a:r>
          </a:p>
          <a:p>
            <a:pPr marL="742950" lvl="1" indent="-285750">
              <a:buFont typeface="Arial" panose="020B0604020202020204" pitchFamily="34" charset="0"/>
              <a:buChar char="•"/>
            </a:pPr>
            <a:r>
              <a:rPr lang="en-US" sz="1600" b="1" dirty="0" err="1" smtClean="0">
                <a:latin typeface="Trebuchet MS" panose="020B0603020202020204" pitchFamily="34" charset="0"/>
              </a:rPr>
              <a:t>Shopee</a:t>
            </a:r>
            <a:r>
              <a:rPr lang="en-US" sz="1600" b="1" dirty="0" smtClean="0">
                <a:latin typeface="Trebuchet MS" panose="020B0603020202020204" pitchFamily="34" charset="0"/>
              </a:rPr>
              <a:t> Customers Can Indirectly Benefit From The Sentiment Analysis By Experiencing Improved Product Quality, Better Customer Service, And More Relevant Product Recommendations Based On The Feedback Provided By Other Users.</a:t>
            </a:r>
          </a:p>
          <a:p>
            <a:r>
              <a:rPr lang="en-US" sz="1600" b="1" dirty="0" err="1" smtClean="0">
                <a:latin typeface="Trebuchet MS" panose="020B0603020202020204" pitchFamily="34" charset="0"/>
              </a:rPr>
              <a:t>Shopee</a:t>
            </a:r>
            <a:r>
              <a:rPr lang="en-US" sz="1600" b="1" dirty="0" smtClean="0">
                <a:latin typeface="Trebuchet MS" panose="020B0603020202020204" pitchFamily="34" charset="0"/>
              </a:rPr>
              <a:t> Platform:</a:t>
            </a:r>
          </a:p>
          <a:p>
            <a:pPr marL="742950" lvl="1" indent="-285750">
              <a:buFont typeface="Arial" panose="020B0604020202020204" pitchFamily="34" charset="0"/>
              <a:buChar char="•"/>
            </a:pPr>
            <a:r>
              <a:rPr lang="en-US" sz="1600" b="1" dirty="0" smtClean="0">
                <a:latin typeface="Trebuchet MS" panose="020B0603020202020204" pitchFamily="34" charset="0"/>
              </a:rPr>
              <a:t>The </a:t>
            </a:r>
            <a:r>
              <a:rPr lang="en-US" sz="1600" b="1" dirty="0" err="1" smtClean="0">
                <a:latin typeface="Trebuchet MS" panose="020B0603020202020204" pitchFamily="34" charset="0"/>
              </a:rPr>
              <a:t>Shopee</a:t>
            </a:r>
            <a:r>
              <a:rPr lang="en-US" sz="1600" b="1" dirty="0" smtClean="0">
                <a:latin typeface="Trebuchet MS" panose="020B0603020202020204" pitchFamily="34" charset="0"/>
              </a:rPr>
              <a:t> Platform Itself Can Leverage Sentiment Analysis To Enhance User Experience By Prioritizing Or Recommending Products With Positive Sentiment, Thereby Increasing User Engagement And Retention.</a:t>
            </a:r>
            <a:endParaRPr lang="en-US" sz="16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75385" y="5842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503094" y="954166"/>
            <a:ext cx="8972550" cy="5016758"/>
          </a:xfrm>
          <a:prstGeom prst="rect">
            <a:avLst/>
          </a:prstGeom>
          <a:noFill/>
        </p:spPr>
        <p:txBody>
          <a:bodyPr wrap="square" rtlCol="0">
            <a:spAutoFit/>
          </a:bodyPr>
          <a:lstStyle/>
          <a:p>
            <a:r>
              <a:rPr lang="en-US" sz="2000" b="1" dirty="0" smtClean="0">
                <a:latin typeface="Trebuchet MS" panose="020B0603020202020204" pitchFamily="34" charset="0"/>
              </a:rPr>
              <a:t/>
            </a:r>
            <a:br>
              <a:rPr lang="en-US" sz="2000" b="1" dirty="0" smtClean="0">
                <a:latin typeface="Trebuchet MS" panose="020B0603020202020204" pitchFamily="34" charset="0"/>
              </a:rPr>
            </a:br>
            <a:r>
              <a:rPr lang="en-US" sz="2000" b="1" dirty="0" smtClean="0">
                <a:latin typeface="Trebuchet MS" panose="020B0603020202020204" pitchFamily="34" charset="0"/>
              </a:rPr>
              <a:t>Our Solution Represents A Groundbreaking Advancement In The Realm Of E-commerce Analytics, Specifically Tailored For The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Platform. Through The Pioneering Application Of Cutting-edge Deep Learning Methodologies, We Have Developed A Sophisticated Model For Sentiment Analysis Of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Product Reviews. This Groundbreaking Solution Harnesses The Power Of Natural Language Processing (NLP) Techniques, Leveraging State-of-the-art Neural Network Architectures, Including Recurrent Neural Networks (</a:t>
            </a:r>
            <a:r>
              <a:rPr lang="en-US" sz="2000" b="1" dirty="0" err="1" smtClean="0">
                <a:latin typeface="Trebuchet MS" panose="020B0603020202020204" pitchFamily="34" charset="0"/>
              </a:rPr>
              <a:t>Rnns</a:t>
            </a:r>
            <a:r>
              <a:rPr lang="en-US" sz="2000" b="1" dirty="0" smtClean="0">
                <a:latin typeface="Trebuchet MS" panose="020B0603020202020204" pitchFamily="34" charset="0"/>
              </a:rPr>
              <a:t>) And Long Short-term Memory (LSTM) Networks.</a:t>
            </a:r>
          </a:p>
          <a:p>
            <a:r>
              <a:rPr lang="en-US" sz="2000" b="1" dirty="0" smtClean="0">
                <a:latin typeface="Trebuchet MS" panose="020B0603020202020204" pitchFamily="34" charset="0"/>
              </a:rPr>
              <a:t>At Its Core, Our Model Is Engineered To Unravel The Intricate Nuances Embedded Within Vast Volumes Of Textual Data, Systematically Deciphering The Sentiments Articulated By </a:t>
            </a:r>
            <a:r>
              <a:rPr lang="en-US" sz="2000" b="1" dirty="0" err="1" smtClean="0">
                <a:latin typeface="Trebuchet MS" panose="020B0603020202020204" pitchFamily="34" charset="0"/>
              </a:rPr>
              <a:t>Shopee</a:t>
            </a:r>
            <a:r>
              <a:rPr lang="en-US" sz="2000" b="1" dirty="0" smtClean="0">
                <a:latin typeface="Trebuchet MS" panose="020B0603020202020204" pitchFamily="34" charset="0"/>
              </a:rPr>
              <a:t> Customers. By Meticulously Analyzing The Linguistic Patterns And Contextual Cues Within Product Reviews, Our Model Transcends Conventional Sentiment Analysis Approaches, Delivering Unparalleled Accuracy And Insight.</a:t>
            </a:r>
            <a:endParaRPr lang="en-US" sz="20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6005" y="72537"/>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66330" y="1538780"/>
            <a:ext cx="8972550" cy="4524315"/>
          </a:xfrm>
          <a:prstGeom prst="rect">
            <a:avLst/>
          </a:prstGeom>
          <a:noFill/>
        </p:spPr>
        <p:txBody>
          <a:bodyPr wrap="square" rtlCol="0">
            <a:spAutoFit/>
          </a:bodyPr>
          <a:lstStyle/>
          <a:p>
            <a:r>
              <a:rPr lang="en-US" b="1" dirty="0" smtClean="0">
                <a:latin typeface="Trebuchet MS" panose="020B0603020202020204" pitchFamily="34" charset="0"/>
              </a:rPr>
              <a:t>Imagine </a:t>
            </a:r>
            <a:r>
              <a:rPr lang="en-US" b="1" dirty="0">
                <a:latin typeface="Trebuchet MS" panose="020B0603020202020204" pitchFamily="34" charset="0"/>
              </a:rPr>
              <a:t>a world where understanding customer sentiment isn't just about skimming through reviews but embarking on a profound journey into the very essence of what customers feel, desire, and aspire for. Our solution serves as the beacon illuminating this path, bringing this transformative vision to life with unparalleled precision, depth, and insight.</a:t>
            </a:r>
          </a:p>
          <a:p>
            <a:r>
              <a:rPr lang="en-US" b="1" dirty="0">
                <a:latin typeface="Trebuchet MS" panose="020B0603020202020204" pitchFamily="34" charset="0"/>
              </a:rPr>
              <a:t>In a landscape inundated with data, our solution stands as a beacon of clarity, cutting through the noise to uncover the hidden gems buried within the vast ocean of customer feedback. It's not merely about scratching the surface; it's about delving deep into the intricacies of human expression, deciphering the subtle nuances and complexities that define our collective sentiment.</a:t>
            </a:r>
          </a:p>
          <a:p>
            <a:r>
              <a:rPr lang="en-US" b="1" dirty="0">
                <a:latin typeface="Trebuchet MS" panose="020B0603020202020204" pitchFamily="34" charset="0"/>
              </a:rPr>
              <a:t>At the heart of our solution lies a commitment to unraveling the mysteries of human emotion with unprecedented accuracy and sophistication. Leveraging the latest advancements in deep learning and natural language processing, we empower businesses to glean insights that were once deemed unattainable, transforming raw data into actionable intelligence that fuels innovation, growth, and success.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995684"/>
            <a:ext cx="11528425" cy="5368136"/>
          </a:xfrm>
          <a:prstGeom prst="rect">
            <a:avLst/>
          </a:prstGeom>
        </p:spPr>
        <p:txBody>
          <a:bodyPr vert="horz" wrap="square" lIns="0" tIns="12700" rIns="0" bIns="0" rtlCol="0">
            <a:spAutoFit/>
          </a:bodyPr>
          <a:lstStyle/>
          <a:p>
            <a:r>
              <a:rPr lang="en-US" sz="1200" b="1" dirty="0">
                <a:latin typeface="Trebuchet MS" panose="020B0603020202020204" pitchFamily="34" charset="0"/>
              </a:rPr>
              <a:t>Data Collection:</a:t>
            </a:r>
          </a:p>
          <a:p>
            <a:pPr marL="628650" lvl="1" indent="-171450">
              <a:buFont typeface="Arial" panose="020B0604020202020204" pitchFamily="34" charset="0"/>
              <a:buChar char="•"/>
            </a:pPr>
            <a:r>
              <a:rPr lang="en-US" sz="1200" b="1" dirty="0">
                <a:latin typeface="Trebuchet MS" panose="020B0603020202020204" pitchFamily="34" charset="0"/>
              </a:rPr>
              <a:t>Acquire a dataset of </a:t>
            </a:r>
            <a:r>
              <a:rPr lang="en-US" sz="1200" b="1" dirty="0" err="1">
                <a:latin typeface="Trebuchet MS" panose="020B0603020202020204" pitchFamily="34" charset="0"/>
              </a:rPr>
              <a:t>Shopee</a:t>
            </a:r>
            <a:r>
              <a:rPr lang="en-US" sz="1200" b="1" dirty="0">
                <a:latin typeface="Trebuchet MS" panose="020B0603020202020204" pitchFamily="34" charset="0"/>
              </a:rPr>
              <a:t> product reviews, including attributes such as review text and corresponding sentiment labels (positive, negative, neutral).</a:t>
            </a:r>
          </a:p>
          <a:p>
            <a:pPr marL="628650" lvl="1" indent="-171450">
              <a:buFont typeface="Arial" panose="020B0604020202020204" pitchFamily="34" charset="0"/>
              <a:buChar char="•"/>
            </a:pPr>
            <a:r>
              <a:rPr lang="en-US" sz="1200" b="1" dirty="0">
                <a:latin typeface="Trebuchet MS" panose="020B0603020202020204" pitchFamily="34" charset="0"/>
              </a:rPr>
              <a:t>Ensure the dataset is representative of a diverse range of products and customer sentiments.</a:t>
            </a:r>
          </a:p>
          <a:p>
            <a:r>
              <a:rPr lang="en-US" sz="1200" b="1" dirty="0">
                <a:latin typeface="Trebuchet MS" panose="020B0603020202020204" pitchFamily="34" charset="0"/>
              </a:rPr>
              <a:t>Data Preprocessing:</a:t>
            </a:r>
          </a:p>
          <a:p>
            <a:pPr marL="628650" lvl="1" indent="-171450">
              <a:buFont typeface="Arial" panose="020B0604020202020204" pitchFamily="34" charset="0"/>
              <a:buChar char="•"/>
            </a:pPr>
            <a:r>
              <a:rPr lang="en-US" sz="1200" b="1" dirty="0">
                <a:latin typeface="Trebuchet MS" panose="020B0603020202020204" pitchFamily="34" charset="0"/>
              </a:rPr>
              <a:t>Clean the raw text data by removing special characters, punctuation, and irrelevant information.</a:t>
            </a:r>
          </a:p>
          <a:p>
            <a:pPr marL="628650" lvl="1" indent="-171450">
              <a:buFont typeface="Arial" panose="020B0604020202020204" pitchFamily="34" charset="0"/>
              <a:buChar char="•"/>
            </a:pPr>
            <a:r>
              <a:rPr lang="en-US" sz="1200" b="1" dirty="0">
                <a:latin typeface="Trebuchet MS" panose="020B0603020202020204" pitchFamily="34" charset="0"/>
              </a:rPr>
              <a:t>Tokenize the cleaned text data and convert it into sequences of integers using techniques such as word embedding.</a:t>
            </a:r>
          </a:p>
          <a:p>
            <a:r>
              <a:rPr lang="en-US" sz="1200" b="1" dirty="0">
                <a:latin typeface="Trebuchet MS" panose="020B0603020202020204" pitchFamily="34" charset="0"/>
              </a:rPr>
              <a:t>Model Development:</a:t>
            </a:r>
          </a:p>
          <a:p>
            <a:pPr marL="628650" lvl="1" indent="-171450">
              <a:buFont typeface="Arial" panose="020B0604020202020204" pitchFamily="34" charset="0"/>
              <a:buChar char="•"/>
            </a:pPr>
            <a:r>
              <a:rPr lang="en-US" sz="1200" b="1" dirty="0">
                <a:latin typeface="Trebuchet MS" panose="020B0603020202020204" pitchFamily="34" charset="0"/>
              </a:rPr>
              <a:t>Design a deep learning architecture tailored for sentiment analysis, leveraging advanced neural network architectures such as recurrent neural networks (RNNs) or long short-term memory (LSTM) networks.</a:t>
            </a:r>
          </a:p>
          <a:p>
            <a:pPr marL="628650" lvl="1" indent="-171450">
              <a:buFont typeface="Arial" panose="020B0604020202020204" pitchFamily="34" charset="0"/>
              <a:buChar char="•"/>
            </a:pPr>
            <a:r>
              <a:rPr lang="en-US" sz="1200" b="1" dirty="0">
                <a:latin typeface="Trebuchet MS" panose="020B0603020202020204" pitchFamily="34" charset="0"/>
              </a:rPr>
              <a:t>Incorporate techniques such as dropout regularization to prevent overfitting and improve generalization.</a:t>
            </a:r>
          </a:p>
          <a:p>
            <a:pPr marL="628650" lvl="1" indent="-171450">
              <a:buFont typeface="Arial" panose="020B0604020202020204" pitchFamily="34" charset="0"/>
              <a:buChar char="•"/>
            </a:pPr>
            <a:r>
              <a:rPr lang="en-US" sz="1200" b="1" dirty="0">
                <a:latin typeface="Trebuchet MS" panose="020B0603020202020204" pitchFamily="34" charset="0"/>
              </a:rPr>
              <a:t>Define appropriate loss functions (e.g., categorical cross-entropy) and optimization algorithms (e.g., Adam optimizer) for training the model.</a:t>
            </a:r>
          </a:p>
          <a:p>
            <a:r>
              <a:rPr lang="en-US" sz="1200" b="1" dirty="0">
                <a:latin typeface="Trebuchet MS" panose="020B0603020202020204" pitchFamily="34" charset="0"/>
              </a:rPr>
              <a:t>Training the Model:</a:t>
            </a:r>
          </a:p>
          <a:p>
            <a:pPr marL="628650" lvl="1" indent="-171450">
              <a:buFont typeface="Arial" panose="020B0604020202020204" pitchFamily="34" charset="0"/>
              <a:buChar char="•"/>
            </a:pPr>
            <a:r>
              <a:rPr lang="en-US" sz="1200" b="1" dirty="0">
                <a:latin typeface="Trebuchet MS" panose="020B0603020202020204" pitchFamily="34" charset="0"/>
              </a:rPr>
              <a:t>Split the preprocessed data into training, validation, and test sets.</a:t>
            </a:r>
          </a:p>
          <a:p>
            <a:pPr marL="628650" lvl="1" indent="-171450">
              <a:buFont typeface="Arial" panose="020B0604020202020204" pitchFamily="34" charset="0"/>
              <a:buChar char="•"/>
            </a:pPr>
            <a:r>
              <a:rPr lang="en-US" sz="1200" b="1" dirty="0">
                <a:latin typeface="Trebuchet MS" panose="020B0603020202020204" pitchFamily="34" charset="0"/>
              </a:rPr>
              <a:t>Train the model on the training set using techniques such as mini-batch gradient descent.</a:t>
            </a:r>
          </a:p>
          <a:p>
            <a:pPr marL="628650" lvl="1" indent="-171450">
              <a:buFont typeface="Arial" panose="020B0604020202020204" pitchFamily="34" charset="0"/>
              <a:buChar char="•"/>
            </a:pPr>
            <a:r>
              <a:rPr lang="en-US" sz="1200" b="1" dirty="0">
                <a:latin typeface="Trebuchet MS" panose="020B0603020202020204" pitchFamily="34" charset="0"/>
              </a:rPr>
              <a:t>Monitor the model's performance on the validation set and adjust </a:t>
            </a:r>
            <a:r>
              <a:rPr lang="en-US" sz="1200" b="1" dirty="0" err="1">
                <a:latin typeface="Trebuchet MS" panose="020B0603020202020204" pitchFamily="34" charset="0"/>
              </a:rPr>
              <a:t>hyperparameters</a:t>
            </a:r>
            <a:r>
              <a:rPr lang="en-US" sz="1200" b="1" dirty="0">
                <a:latin typeface="Trebuchet MS" panose="020B0603020202020204" pitchFamily="34" charset="0"/>
              </a:rPr>
              <a:t> as necessary to optimize performance.</a:t>
            </a:r>
          </a:p>
          <a:p>
            <a:r>
              <a:rPr lang="en-US" sz="1200" b="1" dirty="0">
                <a:latin typeface="Trebuchet MS" panose="020B0603020202020204" pitchFamily="34" charset="0"/>
              </a:rPr>
              <a:t>Evaluation:</a:t>
            </a:r>
          </a:p>
          <a:p>
            <a:pPr marL="628650" lvl="1" indent="-171450">
              <a:buFont typeface="Arial" panose="020B0604020202020204" pitchFamily="34" charset="0"/>
              <a:buChar char="•"/>
            </a:pPr>
            <a:r>
              <a:rPr lang="en-US" sz="1200" b="1" dirty="0">
                <a:latin typeface="Trebuchet MS" panose="020B0603020202020204" pitchFamily="34" charset="0"/>
              </a:rPr>
              <a:t>Evaluate the trained model's performance on the test set using evaluation metrics such as accuracy, precision, recall, and F1-score.</a:t>
            </a:r>
          </a:p>
          <a:p>
            <a:pPr marL="628650" lvl="1" indent="-171450">
              <a:buFont typeface="Arial" panose="020B0604020202020204" pitchFamily="34" charset="0"/>
              <a:buChar char="•"/>
            </a:pPr>
            <a:r>
              <a:rPr lang="en-US" sz="1200" b="1" dirty="0">
                <a:latin typeface="Trebuchet MS" panose="020B0603020202020204" pitchFamily="34" charset="0"/>
              </a:rPr>
              <a:t>Conduct a comprehensive analysis of model performance, including error analysis and confusion matrix visualization.</a:t>
            </a:r>
          </a:p>
          <a:p>
            <a:r>
              <a:rPr lang="en-US" sz="1200" b="1" dirty="0">
                <a:latin typeface="Trebuchet MS" panose="020B0603020202020204" pitchFamily="34" charset="0"/>
              </a:rPr>
              <a:t>Prediction:</a:t>
            </a:r>
          </a:p>
          <a:p>
            <a:pPr marL="628650" lvl="1" indent="-171450">
              <a:buFont typeface="Arial" panose="020B0604020202020204" pitchFamily="34" charset="0"/>
              <a:buChar char="•"/>
            </a:pPr>
            <a:r>
              <a:rPr lang="en-US" sz="1200" b="1" dirty="0">
                <a:latin typeface="Trebuchet MS" panose="020B0603020202020204" pitchFamily="34" charset="0"/>
              </a:rPr>
              <a:t>Implement mechanisms for generating predictions from new review sentences using the trained model.</a:t>
            </a:r>
          </a:p>
          <a:p>
            <a:pPr marL="628650" lvl="1" indent="-171450">
              <a:buFont typeface="Arial" panose="020B0604020202020204" pitchFamily="34" charset="0"/>
              <a:buChar char="•"/>
            </a:pPr>
            <a:r>
              <a:rPr lang="en-US" sz="1200" b="1" dirty="0">
                <a:latin typeface="Trebuchet MS" panose="020B0603020202020204" pitchFamily="34" charset="0"/>
              </a:rPr>
              <a:t>Explore different prediction strategies such as greedy search and beam search to generate more accurate predictions.</a:t>
            </a:r>
          </a:p>
          <a:p>
            <a:r>
              <a:rPr lang="en-US" sz="1200" b="1" dirty="0">
                <a:latin typeface="Trebuchet MS" panose="020B0603020202020204" pitchFamily="34" charset="0"/>
              </a:rPr>
              <a:t>Model Deployment:</a:t>
            </a:r>
          </a:p>
          <a:p>
            <a:pPr marL="628650" lvl="1" indent="-171450">
              <a:buFont typeface="Arial" panose="020B0604020202020204" pitchFamily="34" charset="0"/>
              <a:buChar char="•"/>
            </a:pPr>
            <a:r>
              <a:rPr lang="en-US" sz="1200" b="1" dirty="0">
                <a:latin typeface="Trebuchet MS" panose="020B0603020202020204" pitchFamily="34" charset="0"/>
              </a:rPr>
              <a:t>Deploy the trained model into a production environment, ensuring scalability, reliability, and efficiency.</a:t>
            </a:r>
          </a:p>
          <a:p>
            <a:pPr marL="628650" lvl="1" indent="-171450">
              <a:buFont typeface="Arial" panose="020B0604020202020204" pitchFamily="34" charset="0"/>
              <a:buChar char="•"/>
            </a:pPr>
            <a:r>
              <a:rPr lang="en-US" sz="1200" b="1" dirty="0">
                <a:latin typeface="Trebuchet MS" panose="020B0603020202020204" pitchFamily="34" charset="0"/>
              </a:rPr>
              <a:t>Integrate the model into existing systems or platforms to enable real-time sentiment analysis of </a:t>
            </a:r>
            <a:r>
              <a:rPr lang="en-US" sz="1200" b="1" dirty="0" err="1">
                <a:latin typeface="Trebuchet MS" panose="020B0603020202020204" pitchFamily="34" charset="0"/>
              </a:rPr>
              <a:t>Shopee</a:t>
            </a:r>
            <a:r>
              <a:rPr lang="en-US" sz="1200" b="1" dirty="0">
                <a:latin typeface="Trebuchet MS" panose="020B0603020202020204" pitchFamily="34" charset="0"/>
              </a:rPr>
              <a:t> product reviews.</a:t>
            </a:r>
          </a:p>
          <a:p>
            <a:pPr marL="628650" lvl="1" indent="-171450">
              <a:buFont typeface="Arial" panose="020B0604020202020204" pitchFamily="34" charset="0"/>
              <a:buChar char="•"/>
            </a:pPr>
            <a:r>
              <a:rPr lang="en-US" sz="1200" b="1" dirty="0">
                <a:latin typeface="Trebuchet MS" panose="020B0603020202020204" pitchFamily="34" charset="0"/>
              </a:rPr>
              <a:t>Monitor model performance in production and implement mechanisms for model retraining and updates as needed.</a:t>
            </a:r>
          </a:p>
          <a:p>
            <a:r>
              <a:rPr lang="en-US" sz="1200" b="1" dirty="0">
                <a:latin typeface="Trebuchet MS" panose="020B0603020202020204" pitchFamily="34" charset="0"/>
              </a:rPr>
              <a:t>Documentation and Reporting:</a:t>
            </a:r>
          </a:p>
          <a:p>
            <a:pPr marL="628650" lvl="1" indent="-171450">
              <a:buFont typeface="Arial" panose="020B0604020202020204" pitchFamily="34" charset="0"/>
              <a:buChar char="•"/>
            </a:pPr>
            <a:r>
              <a:rPr lang="en-US" sz="1200" b="1" dirty="0">
                <a:latin typeface="Trebuchet MS" panose="020B0603020202020204" pitchFamily="34" charset="0"/>
              </a:rPr>
              <a:t>Document the entire modeling process, including data preprocessing steps, model architecture, training procedure, evaluation results, and prediction strategies.</a:t>
            </a:r>
          </a:p>
          <a:p>
            <a:pPr marL="628650" lvl="1" indent="-171450">
              <a:buFont typeface="Arial" panose="020B0604020202020204" pitchFamily="34" charset="0"/>
              <a:buChar char="•"/>
            </a:pPr>
            <a:r>
              <a:rPr lang="en-US" sz="1200" b="1" dirty="0">
                <a:latin typeface="Trebuchet MS" panose="020B0603020202020204" pitchFamily="34" charset="0"/>
              </a:rPr>
              <a:t>Prepare comprehensive reports and presentations summarizing the project findings, insights gained, and recommendations for future enhancements</a:t>
            </a:r>
            <a:r>
              <a:rPr lang="en-US" sz="1200" b="1" dirty="0" smtClean="0">
                <a:latin typeface="Trebuchet MS" panose="020B0603020202020204" pitchFamily="34" charset="0"/>
              </a:rPr>
              <a:t>.</a:t>
            </a:r>
            <a:endParaRPr lang="en-US" sz="1200" b="1" dirty="0">
              <a:latin typeface="Trebuchet MS" panose="020B060302020202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5334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1210</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MD ALAGESHWARAN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 ALAGESHWARAN</dc:title>
  <cp:lastModifiedBy>Alageshwaran MD</cp:lastModifiedBy>
  <cp:revision>6</cp:revision>
  <dcterms:created xsi:type="dcterms:W3CDTF">2024-04-04T07:50:05Z</dcterms:created>
  <dcterms:modified xsi:type="dcterms:W3CDTF">2024-04-04T09:23:28Z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